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0" r:id="rId3"/>
    <p:sldId id="258" r:id="rId5"/>
    <p:sldId id="261" r:id="rId6"/>
    <p:sldId id="309" r:id="rId7"/>
    <p:sldId id="310" r:id="rId8"/>
    <p:sldId id="311" r:id="rId9"/>
    <p:sldId id="264" r:id="rId10"/>
    <p:sldId id="314" r:id="rId11"/>
    <p:sldId id="315" r:id="rId12"/>
    <p:sldId id="263" r:id="rId13"/>
    <p:sldId id="338" r:id="rId14"/>
    <p:sldId id="339" r:id="rId15"/>
    <p:sldId id="340" r:id="rId16"/>
    <p:sldId id="272" r:id="rId17"/>
    <p:sldId id="362" r:id="rId18"/>
    <p:sldId id="363" r:id="rId19"/>
    <p:sldId id="364" r:id="rId20"/>
    <p:sldId id="365" r:id="rId21"/>
    <p:sldId id="366" r:id="rId22"/>
    <p:sldId id="367" r:id="rId23"/>
    <p:sldId id="368" r:id="rId24"/>
    <p:sldId id="419" r:id="rId25"/>
    <p:sldId id="369" r:id="rId26"/>
    <p:sldId id="370" r:id="rId27"/>
    <p:sldId id="371" r:id="rId28"/>
    <p:sldId id="393" r:id="rId29"/>
    <p:sldId id="394" r:id="rId30"/>
    <p:sldId id="396" r:id="rId31"/>
    <p:sldId id="397" r:id="rId32"/>
    <p:sldId id="399" r:id="rId33"/>
    <p:sldId id="395" r:id="rId34"/>
    <p:sldId id="400" r:id="rId35"/>
    <p:sldId id="401" r:id="rId36"/>
    <p:sldId id="410" r:id="rId37"/>
    <p:sldId id="412" r:id="rId38"/>
    <p:sldId id="416" r:id="rId39"/>
    <p:sldId id="414" r:id="rId40"/>
    <p:sldId id="280" r:id="rId41"/>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Microsoft YaHei" panose="020B0503020204020204" pitchFamily="34" charset="-122"/>
      <p:regular r:id="rId49"/>
    </p:embeddedFont>
    <p:embeddedFont>
      <p:font typeface="Andale Mono" panose="020B0509000000000004" charset="0"/>
      <p:regular r:id="rId50"/>
    </p:embeddedFont>
    <p:embeddedFont>
      <p:font typeface="Arial Unicode MS" panose="020B0604020202020204" charset="-122"/>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8DBB"/>
    <a:srgbClr val="FFFFFF"/>
    <a:srgbClr val="D03300"/>
    <a:srgbClr val="D12027"/>
    <a:srgbClr val="E04548"/>
    <a:srgbClr val="00B6B4"/>
    <a:srgbClr val="12B19F"/>
    <a:srgbClr val="FDB52D"/>
    <a:srgbClr val="90BCE2"/>
    <a:srgbClr val="6F9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15" autoAdjust="0"/>
    <p:restoredTop sz="94660"/>
  </p:normalViewPr>
  <p:slideViewPr>
    <p:cSldViewPr snapToGrid="0">
      <p:cViewPr varScale="1">
        <p:scale>
          <a:sx n="74" d="100"/>
          <a:sy n="74" d="100"/>
        </p:scale>
        <p:origin x="4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1.xml"/><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Cement Production (in million metric tons)</c:v>
                </c:pt>
              </c:strCache>
            </c:strRef>
          </c:tx>
          <c:spPr>
            <a:solidFill>
              <a:schemeClr val="accent1"/>
            </a:solidFill>
            <a:ln w="19050">
              <a:solidFill>
                <a:schemeClr val="lt1"/>
              </a:solidFill>
            </a:ln>
            <a:effectLst/>
          </c:spPr>
          <c:invertIfNegative val="0"/>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China</c:v>
                </c:pt>
                <c:pt idx="1">
                  <c:v>India</c:v>
                </c:pt>
                <c:pt idx="2">
                  <c:v>The USA</c:v>
                </c:pt>
                <c:pt idx="3">
                  <c:v>Nepal</c:v>
                </c:pt>
                <c:pt idx="4">
                  <c:v>Other Countries</c:v>
                </c:pt>
              </c:strCache>
            </c:strRef>
          </c:cat>
          <c:val>
            <c:numRef>
              <c:f>Sheet1!$B$2:$B$6</c:f>
              <c:numCache>
                <c:formatCode>General</c:formatCode>
                <c:ptCount val="5"/>
                <c:pt idx="0">
                  <c:v>2400</c:v>
                </c:pt>
                <c:pt idx="1">
                  <c:v>300</c:v>
                </c:pt>
                <c:pt idx="2">
                  <c:v>110</c:v>
                </c:pt>
                <c:pt idx="3">
                  <c:v>3.5</c:v>
                </c:pt>
                <c:pt idx="4">
                  <c:v>1586.5</c:v>
                </c:pt>
              </c:numCache>
            </c:numRef>
          </c:val>
        </c:ser>
        <c:dLbls>
          <c:showLegendKey val="0"/>
          <c:showVal val="1"/>
          <c:showCatName val="0"/>
          <c:showSerName val="0"/>
          <c:showPercent val="0"/>
          <c:showBubbleSize val="0"/>
        </c:dLbls>
        <c:gapWidth val="150"/>
        <c:overlap val="0"/>
        <c:axId val="896568291"/>
        <c:axId val="928613718"/>
      </c:barChart>
      <c:catAx>
        <c:axId val="896568291"/>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28613718"/>
        <c:crosses val="autoZero"/>
        <c:auto val="1"/>
        <c:lblAlgn val="ctr"/>
        <c:lblOffset val="100"/>
        <c:noMultiLvlLbl val="0"/>
      </c:catAx>
      <c:valAx>
        <c:axId val="928613718"/>
        <c:scaling>
          <c:orientation val="minMax"/>
        </c:scaling>
        <c:delete val="0"/>
        <c:axPos val="l"/>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9656829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56C7F-5155-4030-895F-1E152494CC9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AA8A1-888B-4811-8B15-994B49D8915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AAA8A1-888B-4811-8B15-994B49D8915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42F8E9D-BAC3-4C0A-9F9D-2261C588608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6E850F-BFD6-4B0F-B0E7-7A5DFC18B8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F8E9D-BAC3-4C0A-9F9D-2261C588608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E850F-BFD6-4B0F-B0E7-7A5DFC18B8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audio" Target="../media/audio7.wav"/><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audio" Target="../media/audio4.wav"/><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audio" Target="../media/audio7.wav"/><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14.xml.rels><?xml version="1.0" encoding="UTF-8" standalone="yes"?>
<Relationships xmlns="http://schemas.openxmlformats.org/package/2006/relationships"><Relationship Id="rId9" Type="http://schemas.openxmlformats.org/officeDocument/2006/relationships/audio" Target="../media/audio8.wav"/><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1" Type="http://schemas.openxmlformats.org/officeDocument/2006/relationships/notesSlide" Target="../notesSlides/notesSlide14.xml"/><Relationship Id="rId10" Type="http://schemas.openxmlformats.org/officeDocument/2006/relationships/slideLayout" Target="../slideLayouts/slideLayout7.xml"/><Relationship Id="rId1" Type="http://schemas.openxmlformats.org/officeDocument/2006/relationships/image" Target="../media/image41.jpeg"/></Relationships>
</file>

<file path=ppt/slides/_rels/slide15.xml.rels><?xml version="1.0" encoding="UTF-8" standalone="yes"?>
<Relationships xmlns="http://schemas.openxmlformats.org/package/2006/relationships"><Relationship Id="rId9" Type="http://schemas.openxmlformats.org/officeDocument/2006/relationships/audio" Target="../media/audio8.wav"/><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30.png"/><Relationship Id="rId11" Type="http://schemas.openxmlformats.org/officeDocument/2006/relationships/notesSlide" Target="../notesSlides/notesSlide15.xml"/><Relationship Id="rId10" Type="http://schemas.openxmlformats.org/officeDocument/2006/relationships/slideLayout" Target="../slideLayouts/slideLayout7.xml"/><Relationship Id="rId1" Type="http://schemas.openxmlformats.org/officeDocument/2006/relationships/image" Target="../media/image4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audio" Target="../media/audio7.wav"/><Relationship Id="rId2" Type="http://schemas.openxmlformats.org/officeDocument/2006/relationships/image" Target="../media/image57.jpeg"/><Relationship Id="rId1" Type="http://schemas.openxmlformats.org/officeDocument/2006/relationships/image" Target="../media/image56.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audio" Target="../media/audio9.wav"/><Relationship Id="rId2" Type="http://schemas.openxmlformats.org/officeDocument/2006/relationships/image" Target="../media/image59.png"/><Relationship Id="rId1" Type="http://schemas.openxmlformats.org/officeDocument/2006/relationships/image" Target="../media/image5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audio" Target="../media/audio1.wav"/><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image" Target="../media/image60.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audio" Target="../media/audio9.wav"/><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image" Target="../media/image6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audio" Target="../media/audio2.wa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audio" Target="../media/audio9.wav"/><Relationship Id="rId3" Type="http://schemas.openxmlformats.org/officeDocument/2006/relationships/image" Target="../media/image62.png"/><Relationship Id="rId2" Type="http://schemas.openxmlformats.org/officeDocument/2006/relationships/image" Target="../media/image66.jpeg"/><Relationship Id="rId1" Type="http://schemas.openxmlformats.org/officeDocument/2006/relationships/image" Target="../media/image65.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audio" Target="../media/audio9.wav"/><Relationship Id="rId4" Type="http://schemas.openxmlformats.org/officeDocument/2006/relationships/image" Target="../media/image69.jpeg"/><Relationship Id="rId3" Type="http://schemas.openxmlformats.org/officeDocument/2006/relationships/image" Target="../media/image62.png"/><Relationship Id="rId2" Type="http://schemas.openxmlformats.org/officeDocument/2006/relationships/image" Target="../media/image68.jpeg"/><Relationship Id="rId1" Type="http://schemas.openxmlformats.org/officeDocument/2006/relationships/image" Target="../media/image67.GIF"/></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audio" Target="../media/audio8.wav"/><Relationship Id="rId2" Type="http://schemas.openxmlformats.org/officeDocument/2006/relationships/image" Target="../media/image71.png"/><Relationship Id="rId1" Type="http://schemas.openxmlformats.org/officeDocument/2006/relationships/image" Target="../media/image7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audio" Target="../media/audio10.wav"/><Relationship Id="rId2" Type="http://schemas.openxmlformats.org/officeDocument/2006/relationships/image" Target="../media/image73.GIF"/><Relationship Id="rId1" Type="http://schemas.openxmlformats.org/officeDocument/2006/relationships/image" Target="../media/image72.GI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74.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audio" Target="../media/audio8.wav"/><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audio" Target="../media/audio7.wav"/><Relationship Id="rId2" Type="http://schemas.openxmlformats.org/officeDocument/2006/relationships/image" Target="../media/image79.png"/><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audio" Target="../media/audio4.wav"/><Relationship Id="rId3" Type="http://schemas.openxmlformats.org/officeDocument/2006/relationships/image" Target="../media/image82.png"/><Relationship Id="rId2" Type="http://schemas.openxmlformats.org/officeDocument/2006/relationships/image" Target="../media/image81.GIF"/><Relationship Id="rId1" Type="http://schemas.openxmlformats.org/officeDocument/2006/relationships/image" Target="../media/image80.GIF"/></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83.jpe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7.xml"/><Relationship Id="rId6" Type="http://schemas.openxmlformats.org/officeDocument/2006/relationships/audio" Target="../media/audio3.wav"/><Relationship Id="rId5" Type="http://schemas.openxmlformats.org/officeDocument/2006/relationships/image" Target="../media/image88.GIF"/><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GIF"/></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audio" Target="../media/audio7.wav"/><Relationship Id="rId1" Type="http://schemas.openxmlformats.org/officeDocument/2006/relationships/image" Target="../media/image89.jpeg"/></Relationships>
</file>

<file path=ppt/slides/_rels/slide31.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97.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jpeg"/><Relationship Id="rId2" Type="http://schemas.openxmlformats.org/officeDocument/2006/relationships/image" Target="../media/image91.jpeg"/><Relationship Id="rId13" Type="http://schemas.openxmlformats.org/officeDocument/2006/relationships/notesSlide" Target="../notesSlides/notesSlide31.xml"/><Relationship Id="rId12" Type="http://schemas.openxmlformats.org/officeDocument/2006/relationships/slideLayout" Target="../slideLayouts/slideLayout7.xml"/><Relationship Id="rId11" Type="http://schemas.openxmlformats.org/officeDocument/2006/relationships/audio" Target="../media/audio8.wav"/><Relationship Id="rId10" Type="http://schemas.openxmlformats.org/officeDocument/2006/relationships/image" Target="../media/image99.png"/><Relationship Id="rId1" Type="http://schemas.openxmlformats.org/officeDocument/2006/relationships/image" Target="../media/image90.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audio" Target="../media/audio8.wav"/><Relationship Id="rId3" Type="http://schemas.openxmlformats.org/officeDocument/2006/relationships/image" Target="../media/image102.GIF"/><Relationship Id="rId2" Type="http://schemas.openxmlformats.org/officeDocument/2006/relationships/image" Target="../media/image101.GIF"/><Relationship Id="rId1" Type="http://schemas.openxmlformats.org/officeDocument/2006/relationships/image" Target="../media/image100.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7.xml"/><Relationship Id="rId5" Type="http://schemas.openxmlformats.org/officeDocument/2006/relationships/audio" Target="../media/audio7.wav"/><Relationship Id="rId4" Type="http://schemas.openxmlformats.org/officeDocument/2006/relationships/image" Target="../media/image105.GIF"/><Relationship Id="rId3" Type="http://schemas.openxmlformats.org/officeDocument/2006/relationships/image" Target="../media/image104.GIF"/><Relationship Id="rId2" Type="http://schemas.openxmlformats.org/officeDocument/2006/relationships/image" Target="../media/image103.GIF"/><Relationship Id="rId1" Type="http://schemas.openxmlformats.org/officeDocument/2006/relationships/image" Target="../media/image10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106.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audio" Target="../media/audio3.wav"/><Relationship Id="rId3" Type="http://schemas.openxmlformats.org/officeDocument/2006/relationships/image" Target="../media/image109.png"/><Relationship Id="rId2" Type="http://schemas.openxmlformats.org/officeDocument/2006/relationships/image" Target="../media/image108.GIF"/><Relationship Id="rId1" Type="http://schemas.openxmlformats.org/officeDocument/2006/relationships/image" Target="../media/image107.GIF"/></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xml"/><Relationship Id="rId5" Type="http://schemas.openxmlformats.org/officeDocument/2006/relationships/audio" Target="../media/audio3.wav"/><Relationship Id="rId4" Type="http://schemas.openxmlformats.org/officeDocument/2006/relationships/image" Target="../media/image112.GIF"/><Relationship Id="rId3" Type="http://schemas.openxmlformats.org/officeDocument/2006/relationships/image" Target="../media/image111.GIF"/><Relationship Id="rId2" Type="http://schemas.openxmlformats.org/officeDocument/2006/relationships/image" Target="../media/image110.GIF"/><Relationship Id="rId1" Type="http://schemas.openxmlformats.org/officeDocument/2006/relationships/image" Target="../media/image109.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7.xml"/><Relationship Id="rId4" Type="http://schemas.openxmlformats.org/officeDocument/2006/relationships/audio" Target="../media/audio8.wav"/><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7.xml"/><Relationship Id="rId7" Type="http://schemas.openxmlformats.org/officeDocument/2006/relationships/audio" Target="../media/audio11.wav"/><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116.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audio" Target="../media/audio4.wav"/><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audio" Target="../media/audio5.wav"/><Relationship Id="rId4" Type="http://schemas.openxmlformats.org/officeDocument/2006/relationships/image" Target="../media/image22.GIF"/><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image" Target="../media/image19.GIF"/></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audio" Target="../media/audio6.wav"/><Relationship Id="rId5" Type="http://schemas.openxmlformats.org/officeDocument/2006/relationships/image" Target="../media/image27.png"/><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audio" Target="../media/audio5.wav"/><Relationship Id="rId2" Type="http://schemas.openxmlformats.org/officeDocument/2006/relationships/image" Target="../media/image29.pn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 name="文本框 157"/>
          <p:cNvSpPr txBox="1"/>
          <p:nvPr/>
        </p:nvSpPr>
        <p:spPr>
          <a:xfrm>
            <a:off x="2088857" y="5316460"/>
            <a:ext cx="7934960" cy="768350"/>
          </a:xfrm>
          <a:prstGeom prst="rect">
            <a:avLst/>
          </a:prstGeom>
          <a:noFill/>
          <a:effectLst/>
        </p:spPr>
        <p:txBody>
          <a:bodyPr wrap="none" rtlCol="0">
            <a:spAutoFit/>
          </a:bodyPr>
          <a:lstStyle/>
          <a:p>
            <a:r>
              <a:rPr lang="en-US" altLang="zh-CN" sz="4400" b="1" dirty="0">
                <a:solidFill>
                  <a:srgbClr val="90BCE2"/>
                </a:solidFill>
                <a:latin typeface="Calibri" panose="020F0502020204030204" pitchFamily="34" charset="0"/>
                <a:ea typeface="幼圆" panose="02010509060101010101" pitchFamily="49" charset="-122"/>
              </a:rPr>
              <a:t> Cement and Its Manufacture</a:t>
            </a:r>
            <a:endParaRPr lang="zh-CN" altLang="en-US" sz="4000" b="1" dirty="0">
              <a:solidFill>
                <a:srgbClr val="00B6B4"/>
              </a:solidFill>
              <a:latin typeface="Calibri" panose="020F0502020204030204" pitchFamily="34" charset="0"/>
              <a:ea typeface="幼圆" panose="02010509060101010101" pitchFamily="49" charset="-122"/>
            </a:endParaRPr>
          </a:p>
        </p:txBody>
      </p:sp>
      <p:sp>
        <p:nvSpPr>
          <p:cNvPr id="154" name="矩形 153"/>
          <p:cNvSpPr/>
          <p:nvPr/>
        </p:nvSpPr>
        <p:spPr>
          <a:xfrm flipV="1">
            <a:off x="183" y="-1"/>
            <a:ext cx="12192000" cy="4847771"/>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Oval 135"/>
          <p:cNvSpPr/>
          <p:nvPr/>
        </p:nvSpPr>
        <p:spPr>
          <a:xfrm>
            <a:off x="3858895" y="3355340"/>
            <a:ext cx="4584700" cy="957580"/>
          </a:xfrm>
          <a:prstGeom prst="ellipse">
            <a:avLst/>
          </a:prstGeom>
          <a:solidFill>
            <a:schemeClr val="tx1">
              <a:alpha val="1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pic>
        <p:nvPicPr>
          <p:cNvPr id="37" name="Picture 36" descr="8104-removebg-preview"/>
          <p:cNvPicPr>
            <a:picLocks noChangeAspect="1"/>
          </p:cNvPicPr>
          <p:nvPr/>
        </p:nvPicPr>
        <p:blipFill>
          <a:blip r:embed="rId1"/>
          <a:stretch>
            <a:fillRect/>
          </a:stretch>
        </p:blipFill>
        <p:spPr>
          <a:xfrm>
            <a:off x="3858260" y="0"/>
            <a:ext cx="4474845" cy="4474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sndAc>
          <p:stSnd>
            <p:snd r:embed="rId2" name="hammer.wav"/>
          </p:stSnd>
        </p:sndAc>
      </p:transition>
    </mc:Choice>
    <mc:Fallback>
      <p:transition spd="med">
        <p:fade/>
        <p:sndAc>
          <p:stSnd>
            <p:snd r:embed="rId2"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p:tgtEl>
                                          <p:spTgt spid="136"/>
                                        </p:tgtEl>
                                        <p:attrNameLst>
                                          <p:attrName>ppt_y</p:attrName>
                                        </p:attrNameLst>
                                      </p:cBhvr>
                                      <p:tavLst>
                                        <p:tav tm="0">
                                          <p:val>
                                            <p:strVal val="#ppt_y+#ppt_h*1.125000"/>
                                          </p:val>
                                        </p:tav>
                                        <p:tav tm="100000">
                                          <p:val>
                                            <p:strVal val="#ppt_y"/>
                                          </p:val>
                                        </p:tav>
                                      </p:tavLst>
                                    </p:anim>
                                    <p:animEffect transition="in" filter="wipe(up)">
                                      <p:cBhvr>
                                        <p:cTn id="12" dur="500"/>
                                        <p:tgtEl>
                                          <p:spTgt spid="136"/>
                                        </p:tgtEl>
                                      </p:cBhvr>
                                    </p:animEffect>
                                  </p:childTnLst>
                                </p:cTn>
                              </p:par>
                              <p:par>
                                <p:cTn id="13" presetID="37" presetClass="entr" presetSubtype="0" fill="hold" grpId="0"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1000"/>
                                        <p:tgtEl>
                                          <p:spTgt spid="158"/>
                                        </p:tgtEl>
                                      </p:cBhvr>
                                    </p:animEffect>
                                    <p:anim calcmode="lin" valueType="num">
                                      <p:cBhvr>
                                        <p:cTn id="16" dur="1000" fill="hold"/>
                                        <p:tgtEl>
                                          <p:spTgt spid="158"/>
                                        </p:tgtEl>
                                        <p:attrNameLst>
                                          <p:attrName>ppt_x</p:attrName>
                                        </p:attrNameLst>
                                      </p:cBhvr>
                                      <p:tavLst>
                                        <p:tav tm="0">
                                          <p:val>
                                            <p:strVal val="#ppt_x"/>
                                          </p:val>
                                        </p:tav>
                                        <p:tav tm="100000">
                                          <p:val>
                                            <p:strVal val="#ppt_x"/>
                                          </p:val>
                                        </p:tav>
                                      </p:tavLst>
                                    </p:anim>
                                    <p:anim calcmode="lin" valueType="num">
                                      <p:cBhvr>
                                        <p:cTn id="17" dur="900" decel="100000" fill="hold"/>
                                        <p:tgtEl>
                                          <p:spTgt spid="15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ldLvl="0" animBg="1"/>
      <p:bldP spid="1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Rounded Rectangle 30"/>
          <p:cNvSpPr/>
          <p:nvPr/>
        </p:nvSpPr>
        <p:spPr>
          <a:xfrm>
            <a:off x="622572" y="2206415"/>
            <a:ext cx="10946856" cy="3848900"/>
          </a:xfrm>
          <a:prstGeom prst="roundRect">
            <a:avLst>
              <a:gd name="adj" fmla="val 5228"/>
            </a:avLst>
          </a:prstGeom>
          <a:noFill/>
          <a:ln w="28575">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rgbClr val="237DB9"/>
              </a:solidFill>
              <a:latin typeface="Calibri" panose="020F0502020204030204" pitchFamily="34" charset="0"/>
            </a:endParaRPr>
          </a:p>
        </p:txBody>
      </p:sp>
      <p:sp>
        <p:nvSpPr>
          <p:cNvPr id="113" name="文本框 18"/>
          <p:cNvSpPr>
            <a:spLocks noChangeArrowheads="1"/>
          </p:cNvSpPr>
          <p:nvPr/>
        </p:nvSpPr>
        <p:spPr bwMode="auto">
          <a:xfrm>
            <a:off x="1510665" y="325120"/>
            <a:ext cx="918654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5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rPr>
              <a:t>Overview of Cement Manufacturing Process</a:t>
            </a:r>
            <a:endParaRPr lang="en-US" sz="35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endParaRPr>
          </a:p>
        </p:txBody>
      </p:sp>
      <p:pic>
        <p:nvPicPr>
          <p:cNvPr id="5" name="Picture 4" descr="factory-2"/>
          <p:cNvPicPr>
            <a:picLocks noChangeAspect="1"/>
          </p:cNvPicPr>
          <p:nvPr/>
        </p:nvPicPr>
        <p:blipFill>
          <a:blip r:embed="rId1"/>
          <a:stretch>
            <a:fillRect/>
          </a:stretch>
        </p:blipFill>
        <p:spPr>
          <a:xfrm>
            <a:off x="11024870" y="123825"/>
            <a:ext cx="1031875" cy="1031875"/>
          </a:xfrm>
          <a:prstGeom prst="rect">
            <a:avLst/>
          </a:prstGeom>
        </p:spPr>
      </p:pic>
      <p:pic>
        <p:nvPicPr>
          <p:cNvPr id="58" name="Picture 57" descr="brickwall-2"/>
          <p:cNvPicPr>
            <a:picLocks noChangeAspect="1"/>
          </p:cNvPicPr>
          <p:nvPr/>
        </p:nvPicPr>
        <p:blipFill>
          <a:blip r:embed="rId2"/>
          <a:stretch>
            <a:fillRect/>
          </a:stretch>
        </p:blipFill>
        <p:spPr>
          <a:xfrm>
            <a:off x="150495" y="123825"/>
            <a:ext cx="1032510" cy="1032510"/>
          </a:xfrm>
          <a:prstGeom prst="rect">
            <a:avLst/>
          </a:prstGeom>
        </p:spPr>
      </p:pic>
      <p:sp>
        <p:nvSpPr>
          <p:cNvPr id="91" name="AutoShape 8"/>
          <p:cNvSpPr>
            <a:spLocks noChangeArrowheads="1"/>
          </p:cNvSpPr>
          <p:nvPr/>
        </p:nvSpPr>
        <p:spPr bwMode="gray">
          <a:xfrm>
            <a:off x="6958570" y="1753447"/>
            <a:ext cx="2253693" cy="892955"/>
          </a:xfrm>
          <a:prstGeom prst="chevron">
            <a:avLst>
              <a:gd name="adj" fmla="val 38600"/>
            </a:avLst>
          </a:prstGeom>
          <a:solidFill>
            <a:srgbClr val="288DBB"/>
          </a:solidFill>
          <a:ln>
            <a:noFill/>
          </a:ln>
          <a:effectLst/>
        </p:spPr>
        <p:txBody>
          <a:bodyPr wrap="none" anchor="ctr"/>
          <a:lstStyle/>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92" name="AutoShape 8"/>
          <p:cNvSpPr>
            <a:spLocks noChangeArrowheads="1"/>
          </p:cNvSpPr>
          <p:nvPr/>
        </p:nvSpPr>
        <p:spPr bwMode="gray">
          <a:xfrm>
            <a:off x="669798" y="1776376"/>
            <a:ext cx="2210688" cy="875917"/>
          </a:xfrm>
          <a:prstGeom prst="chevron">
            <a:avLst>
              <a:gd name="adj" fmla="val 38600"/>
            </a:avLst>
          </a:prstGeom>
          <a:solidFill>
            <a:srgbClr val="FDB52D"/>
          </a:solidFill>
          <a:ln>
            <a:noFill/>
          </a:ln>
          <a:effectLst/>
        </p:spPr>
        <p:txBody>
          <a:bodyPr wrap="none" anchor="ctr"/>
          <a:lstStyle/>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93" name="AutoShape 8"/>
          <p:cNvSpPr>
            <a:spLocks noChangeArrowheads="1"/>
          </p:cNvSpPr>
          <p:nvPr/>
        </p:nvSpPr>
        <p:spPr bwMode="gray">
          <a:xfrm>
            <a:off x="4843400" y="1777011"/>
            <a:ext cx="2210688" cy="875917"/>
          </a:xfrm>
          <a:prstGeom prst="chevron">
            <a:avLst>
              <a:gd name="adj" fmla="val 38600"/>
            </a:avLst>
          </a:prstGeom>
          <a:solidFill>
            <a:srgbClr val="12B19F"/>
          </a:solidFill>
          <a:ln>
            <a:noFill/>
          </a:ln>
          <a:effectLst/>
        </p:spPr>
        <p:txBody>
          <a:bodyPr wrap="none" anchor="ctr"/>
          <a:lstStyle/>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95" name="AutoShape 8"/>
          <p:cNvSpPr>
            <a:spLocks noChangeArrowheads="1"/>
          </p:cNvSpPr>
          <p:nvPr/>
        </p:nvSpPr>
        <p:spPr bwMode="gray">
          <a:xfrm>
            <a:off x="2727389" y="1786536"/>
            <a:ext cx="2210688" cy="875917"/>
          </a:xfrm>
          <a:prstGeom prst="chevron">
            <a:avLst>
              <a:gd name="adj" fmla="val 38600"/>
            </a:avLst>
          </a:prstGeom>
          <a:solidFill>
            <a:srgbClr val="E04548"/>
          </a:solidFill>
          <a:ln>
            <a:noFill/>
          </a:ln>
          <a:effectLst/>
        </p:spPr>
        <p:txBody>
          <a:bodyPr wrap="none" anchor="ctr"/>
          <a:lstStyle/>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19" name="AutoShape 8"/>
          <p:cNvSpPr>
            <a:spLocks noChangeArrowheads="1"/>
          </p:cNvSpPr>
          <p:nvPr/>
        </p:nvSpPr>
        <p:spPr bwMode="gray">
          <a:xfrm>
            <a:off x="9017240" y="1776307"/>
            <a:ext cx="2253693" cy="892955"/>
          </a:xfrm>
          <a:prstGeom prst="chevron">
            <a:avLst>
              <a:gd name="adj" fmla="val 38600"/>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20" name="Text Box 119"/>
          <p:cNvSpPr txBox="1"/>
          <p:nvPr/>
        </p:nvSpPr>
        <p:spPr>
          <a:xfrm>
            <a:off x="1259840" y="2086610"/>
            <a:ext cx="1031240" cy="275590"/>
          </a:xfrm>
          <a:prstGeom prst="rect">
            <a:avLst/>
          </a:prstGeom>
          <a:noFill/>
        </p:spPr>
        <p:txBody>
          <a:bodyPr wrap="square" rtlCol="0">
            <a:spAutoFit/>
          </a:bodyPr>
          <a:p>
            <a:r>
              <a:rPr lang="en-US" sz="1200" b="1">
                <a:solidFill>
                  <a:schemeClr val="bg1"/>
                </a:solidFill>
                <a:latin typeface="Al Bayan Bold" charset="0"/>
                <a:cs typeface="Al Bayan Bold" charset="0"/>
              </a:rPr>
              <a:t>Quarrying</a:t>
            </a:r>
            <a:endParaRPr lang="en-US" sz="1200" b="1">
              <a:solidFill>
                <a:schemeClr val="bg1"/>
              </a:solidFill>
              <a:latin typeface="Al Bayan Bold" charset="0"/>
              <a:cs typeface="Al Bayan Bold" charset="0"/>
            </a:endParaRPr>
          </a:p>
        </p:txBody>
      </p:sp>
      <p:sp>
        <p:nvSpPr>
          <p:cNvPr id="121" name="Text Box 120"/>
          <p:cNvSpPr txBox="1"/>
          <p:nvPr/>
        </p:nvSpPr>
        <p:spPr>
          <a:xfrm>
            <a:off x="3315970" y="2076450"/>
            <a:ext cx="1033145" cy="275590"/>
          </a:xfrm>
          <a:prstGeom prst="rect">
            <a:avLst/>
          </a:prstGeom>
          <a:noFill/>
        </p:spPr>
        <p:txBody>
          <a:bodyPr wrap="square" rtlCol="0">
            <a:spAutoFit/>
          </a:bodyPr>
          <a:p>
            <a:r>
              <a:rPr lang="en-US" sz="1200" b="1">
                <a:solidFill>
                  <a:schemeClr val="bg1"/>
                </a:solidFill>
                <a:latin typeface="Andale Mono" panose="020B0509000000000004" charset="0"/>
                <a:cs typeface="Andale Mono" panose="020B0509000000000004" charset="0"/>
              </a:rPr>
              <a:t>Crushing</a:t>
            </a:r>
            <a:endParaRPr lang="en-US" sz="1200" b="1">
              <a:solidFill>
                <a:schemeClr val="bg1"/>
              </a:solidFill>
              <a:latin typeface="Andale Mono" panose="020B0509000000000004" charset="0"/>
              <a:cs typeface="Andale Mono" panose="020B0509000000000004" charset="0"/>
            </a:endParaRPr>
          </a:p>
        </p:txBody>
      </p:sp>
      <p:sp>
        <p:nvSpPr>
          <p:cNvPr id="134" name="Text Box 133"/>
          <p:cNvSpPr txBox="1"/>
          <p:nvPr/>
        </p:nvSpPr>
        <p:spPr>
          <a:xfrm>
            <a:off x="5196205" y="1891665"/>
            <a:ext cx="1503680" cy="645160"/>
          </a:xfrm>
          <a:prstGeom prst="rect">
            <a:avLst/>
          </a:prstGeom>
          <a:noFill/>
        </p:spPr>
        <p:txBody>
          <a:bodyPr wrap="square" rtlCol="0">
            <a:spAutoFit/>
          </a:bodyPr>
          <a:p>
            <a:r>
              <a:rPr lang="en-US" sz="1200" b="1">
                <a:solidFill>
                  <a:schemeClr val="bg1"/>
                </a:solidFill>
                <a:latin typeface="Andale Mono" panose="020B0509000000000004" charset="0"/>
                <a:cs typeface="Andale Mono" panose="020B0509000000000004" charset="0"/>
              </a:rPr>
              <a:t>Grinding, blending and homogenization</a:t>
            </a:r>
            <a:endParaRPr lang="en-US" sz="1200" b="1">
              <a:solidFill>
                <a:schemeClr val="bg1"/>
              </a:solidFill>
              <a:latin typeface="Andale Mono" panose="020B0509000000000004" charset="0"/>
              <a:cs typeface="Andale Mono" panose="020B0509000000000004" charset="0"/>
            </a:endParaRPr>
          </a:p>
        </p:txBody>
      </p:sp>
      <p:sp>
        <p:nvSpPr>
          <p:cNvPr id="135" name="Text Box 134"/>
          <p:cNvSpPr txBox="1"/>
          <p:nvPr/>
        </p:nvSpPr>
        <p:spPr>
          <a:xfrm>
            <a:off x="7334885" y="2041525"/>
            <a:ext cx="1597025" cy="275590"/>
          </a:xfrm>
          <a:prstGeom prst="rect">
            <a:avLst/>
          </a:prstGeom>
          <a:noFill/>
        </p:spPr>
        <p:txBody>
          <a:bodyPr wrap="square" rtlCol="0">
            <a:spAutoFit/>
          </a:bodyPr>
          <a:p>
            <a:r>
              <a:rPr lang="en-US" sz="1200" b="1">
                <a:solidFill>
                  <a:schemeClr val="bg1"/>
                </a:solidFill>
                <a:latin typeface="Andale Mono" panose="020B0509000000000004" charset="0"/>
                <a:cs typeface="Andale Mono" panose="020B0509000000000004" charset="0"/>
              </a:rPr>
              <a:t>Pyro Processing</a:t>
            </a:r>
            <a:endParaRPr lang="en-US" sz="1200" b="1">
              <a:solidFill>
                <a:schemeClr val="bg1"/>
              </a:solidFill>
              <a:latin typeface="Andale Mono" panose="020B0509000000000004" charset="0"/>
              <a:cs typeface="Andale Mono" panose="020B0509000000000004" charset="0"/>
            </a:endParaRPr>
          </a:p>
        </p:txBody>
      </p:sp>
      <p:sp>
        <p:nvSpPr>
          <p:cNvPr id="136" name="Text Box 135"/>
          <p:cNvSpPr txBox="1"/>
          <p:nvPr/>
        </p:nvSpPr>
        <p:spPr>
          <a:xfrm>
            <a:off x="9329420" y="1983740"/>
            <a:ext cx="1833880" cy="460375"/>
          </a:xfrm>
          <a:prstGeom prst="rect">
            <a:avLst/>
          </a:prstGeom>
          <a:noFill/>
        </p:spPr>
        <p:txBody>
          <a:bodyPr wrap="square" rtlCol="0">
            <a:spAutoFit/>
          </a:bodyPr>
          <a:p>
            <a:pPr algn="l"/>
            <a:r>
              <a:rPr lang="en-US" sz="1200" b="1">
                <a:solidFill>
                  <a:schemeClr val="bg1"/>
                </a:solidFill>
                <a:latin typeface="Andale Mono" panose="020B0509000000000004" charset="0"/>
                <a:cs typeface="Andale Mono" panose="020B0509000000000004" charset="0"/>
              </a:rPr>
              <a:t>Storing clinker and grinding</a:t>
            </a:r>
            <a:endParaRPr lang="en-US" sz="1200" b="1">
              <a:solidFill>
                <a:schemeClr val="bg1"/>
              </a:solidFill>
              <a:latin typeface="Andale Mono" panose="020B0509000000000004" charset="0"/>
              <a:cs typeface="Andale Mono" panose="020B0509000000000004" charset="0"/>
            </a:endParaRPr>
          </a:p>
        </p:txBody>
      </p:sp>
      <p:pic>
        <p:nvPicPr>
          <p:cNvPr id="142" name="Picture 141" descr="Cement-Manufacturing-Process-scaled-e1601131567657"/>
          <p:cNvPicPr>
            <a:picLocks noChangeAspect="1"/>
          </p:cNvPicPr>
          <p:nvPr/>
        </p:nvPicPr>
        <p:blipFill>
          <a:blip r:embed="rId3">
            <a:clrChange>
              <a:clrFrom>
                <a:srgbClr val="EBEBEB">
                  <a:alpha val="100000"/>
                </a:srgbClr>
              </a:clrFrom>
              <a:clrTo>
                <a:srgbClr val="EBEBEB">
                  <a:alpha val="100000"/>
                  <a:alpha val="0"/>
                </a:srgbClr>
              </a:clrTo>
            </a:clrChange>
          </a:blip>
          <a:stretch>
            <a:fillRect/>
          </a:stretch>
        </p:blipFill>
        <p:spPr>
          <a:xfrm>
            <a:off x="3061970" y="2698115"/>
            <a:ext cx="5773420" cy="3030855"/>
          </a:xfrm>
          <a:prstGeom prst="rect">
            <a:avLst/>
          </a:prstGeom>
        </p:spPr>
      </p:pic>
      <p:sp>
        <p:nvSpPr>
          <p:cNvPr id="143" name="Rectangles 142"/>
          <p:cNvSpPr/>
          <p:nvPr/>
        </p:nvSpPr>
        <p:spPr>
          <a:xfrm>
            <a:off x="6985635" y="5532120"/>
            <a:ext cx="1934845" cy="23431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144" name="Rectangles 143"/>
          <p:cNvSpPr/>
          <p:nvPr/>
        </p:nvSpPr>
        <p:spPr>
          <a:xfrm>
            <a:off x="5604510" y="4115435"/>
            <a:ext cx="975360" cy="16954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45" name="Rectangles 144"/>
          <p:cNvSpPr/>
          <p:nvPr/>
        </p:nvSpPr>
        <p:spPr>
          <a:xfrm>
            <a:off x="4123055" y="4101465"/>
            <a:ext cx="795655" cy="168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6" name="Rectangles 145"/>
          <p:cNvSpPr/>
          <p:nvPr/>
        </p:nvSpPr>
        <p:spPr>
          <a:xfrm>
            <a:off x="4967605" y="4128770"/>
            <a:ext cx="567055" cy="158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589655" y="6219190"/>
            <a:ext cx="5028565" cy="475615"/>
          </a:xfrm>
          <a:prstGeom prst="rect">
            <a:avLst/>
          </a:prstGeom>
          <a:noFill/>
        </p:spPr>
        <p:txBody>
          <a:bodyPr wrap="square" rtlCol="0">
            <a:spAutoFit/>
          </a:bodyPr>
          <a:p>
            <a:r>
              <a:rPr lang="en-US" sz="2500" b="1">
                <a:latin typeface="Al Bayan Bold" charset="0"/>
                <a:cs typeface="Al Bayan Bold" charset="0"/>
              </a:rPr>
              <a:t>Now, let’'s see each step in detail.</a:t>
            </a:r>
            <a:endParaRPr lang="en-US" sz="2500" b="1">
              <a:latin typeface="Al Bayan Bold" charset="0"/>
              <a:cs typeface="Al Bayan Bold"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push.wav"/>
          </p:stSnd>
        </p:sndAc>
      </p:transition>
    </mc:Choice>
    <mc:Fallback>
      <p:transition spd="slow">
        <p:fade/>
        <p:sndAc>
          <p:stSnd>
            <p:snd r:embed="rId4"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p:tgtEl>
                                          <p:spTgt spid="113"/>
                                        </p:tgtEl>
                                        <p:attrNameLst>
                                          <p:attrName>ppt_y</p:attrName>
                                        </p:attrNameLst>
                                      </p:cBhvr>
                                      <p:tavLst>
                                        <p:tav tm="0">
                                          <p:val>
                                            <p:strVal val="#ppt_y-#ppt_h*1.125000"/>
                                          </p:val>
                                        </p:tav>
                                        <p:tav tm="100000">
                                          <p:val>
                                            <p:strVal val="#ppt_y"/>
                                          </p:val>
                                        </p:tav>
                                      </p:tavLst>
                                    </p:anim>
                                    <p:animEffect transition="in" filter="wipe(down)">
                                      <p:cBhvr>
                                        <p:cTn id="8" dur="500"/>
                                        <p:tgtEl>
                                          <p:spTgt spid="1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left)">
                                      <p:cBhvr>
                                        <p:cTn id="13" dur="500"/>
                                        <p:tgtEl>
                                          <p:spTgt spid="5"/>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p:tgtEl>
                                          <p:spTgt spid="58"/>
                                        </p:tgtEl>
                                        <p:attrNameLst>
                                          <p:attrName>ppt_x</p:attrName>
                                        </p:attrNameLst>
                                      </p:cBhvr>
                                      <p:tavLst>
                                        <p:tav tm="0">
                                          <p:val>
                                            <p:strVal val="#ppt_x-#ppt_w*1.125000"/>
                                          </p:val>
                                        </p:tav>
                                        <p:tav tm="100000">
                                          <p:val>
                                            <p:strVal val="#ppt_x"/>
                                          </p:val>
                                        </p:tav>
                                      </p:tavLst>
                                    </p:anim>
                                    <p:animEffect transition="in" filter="wipe(right)">
                                      <p:cBhvr>
                                        <p:cTn id="18" dur="500"/>
                                        <p:tgtEl>
                                          <p:spTgt spid="58"/>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0-#ppt_w/2"/>
                                          </p:val>
                                        </p:tav>
                                        <p:tav tm="100000">
                                          <p:val>
                                            <p:strVal val="#ppt_x"/>
                                          </p:val>
                                        </p:tav>
                                      </p:tavLst>
                                    </p:anim>
                                    <p:anim calcmode="lin" valueType="num">
                                      <p:cBhvr additive="base">
                                        <p:cTn id="23" dur="500" fill="hold"/>
                                        <p:tgtEl>
                                          <p:spTgt spid="9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decel="10000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additive="base">
                                        <p:cTn id="27" dur="500" fill="hold"/>
                                        <p:tgtEl>
                                          <p:spTgt spid="95"/>
                                        </p:tgtEl>
                                        <p:attrNameLst>
                                          <p:attrName>ppt_x</p:attrName>
                                        </p:attrNameLst>
                                      </p:cBhvr>
                                      <p:tavLst>
                                        <p:tav tm="0">
                                          <p:val>
                                            <p:strVal val="0-#ppt_w/2"/>
                                          </p:val>
                                        </p:tav>
                                        <p:tav tm="100000">
                                          <p:val>
                                            <p:strVal val="#ppt_x"/>
                                          </p:val>
                                        </p:tav>
                                      </p:tavLst>
                                    </p:anim>
                                    <p:anim calcmode="lin" valueType="num">
                                      <p:cBhvr additive="base">
                                        <p:cTn id="28" dur="500" fill="hold"/>
                                        <p:tgtEl>
                                          <p:spTgt spid="9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additive="base">
                                        <p:cTn id="32" dur="500" fill="hold"/>
                                        <p:tgtEl>
                                          <p:spTgt spid="93"/>
                                        </p:tgtEl>
                                        <p:attrNameLst>
                                          <p:attrName>ppt_x</p:attrName>
                                        </p:attrNameLst>
                                      </p:cBhvr>
                                      <p:tavLst>
                                        <p:tav tm="0">
                                          <p:val>
                                            <p:strVal val="0-#ppt_w/2"/>
                                          </p:val>
                                        </p:tav>
                                        <p:tav tm="100000">
                                          <p:val>
                                            <p:strVal val="#ppt_x"/>
                                          </p:val>
                                        </p:tav>
                                      </p:tavLst>
                                    </p:anim>
                                    <p:anim calcmode="lin" valueType="num">
                                      <p:cBhvr additive="base">
                                        <p:cTn id="33" dur="500" fill="hold"/>
                                        <p:tgtEl>
                                          <p:spTgt spid="9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decel="100000" fill="hold" grpId="0" nodeType="after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0-#ppt_w/2"/>
                                          </p:val>
                                        </p:tav>
                                        <p:tav tm="100000">
                                          <p:val>
                                            <p:strVal val="#ppt_x"/>
                                          </p:val>
                                        </p:tav>
                                      </p:tavLst>
                                    </p:anim>
                                    <p:anim calcmode="lin" valueType="num">
                                      <p:cBhvr additive="base">
                                        <p:cTn id="38" dur="500" fill="hold"/>
                                        <p:tgtEl>
                                          <p:spTgt spid="9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19"/>
                                        </p:tgtEl>
                                        <p:attrNameLst>
                                          <p:attrName>style.visibility</p:attrName>
                                        </p:attrNameLst>
                                      </p:cBhvr>
                                      <p:to>
                                        <p:strVal val="visible"/>
                                      </p:to>
                                    </p:set>
                                    <p:anim calcmode="lin" valueType="num">
                                      <p:cBhvr additive="base">
                                        <p:cTn id="42" dur="500" fill="hold"/>
                                        <p:tgtEl>
                                          <p:spTgt spid="119"/>
                                        </p:tgtEl>
                                        <p:attrNameLst>
                                          <p:attrName>ppt_x</p:attrName>
                                        </p:attrNameLst>
                                      </p:cBhvr>
                                      <p:tavLst>
                                        <p:tav tm="0">
                                          <p:val>
                                            <p:strVal val="0-#ppt_w/2"/>
                                          </p:val>
                                        </p:tav>
                                        <p:tav tm="100000">
                                          <p:val>
                                            <p:strVal val="#ppt_x"/>
                                          </p:val>
                                        </p:tav>
                                      </p:tavLst>
                                    </p:anim>
                                    <p:anim calcmode="lin" valueType="num">
                                      <p:cBhvr additive="base">
                                        <p:cTn id="43" dur="500" fill="hold"/>
                                        <p:tgtEl>
                                          <p:spTgt spid="1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6" presetClass="entr" presetSubtype="16" fill="hold" grpId="0"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circle(in)">
                                      <p:cBhvr>
                                        <p:cTn id="47" dur="1200"/>
                                        <p:tgtEl>
                                          <p:spTgt spid="122"/>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1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ppt_y</p:attrName>
                                        </p:attrNameLst>
                                      </p:cBhvr>
                                      <p:tavLst>
                                        <p:tav tm="0">
                                          <p:val>
                                            <p:strVal val="#ppt_y+#ppt_h*1.125000"/>
                                          </p:val>
                                        </p:tav>
                                        <p:tav tm="100000">
                                          <p:val>
                                            <p:strVal val="#ppt_y"/>
                                          </p:val>
                                        </p:tav>
                                      </p:tavLst>
                                    </p:anim>
                                    <p:animEffect transition="in" filter="wipe(up)">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91" grpId="0" bldLvl="0" animBg="1"/>
      <p:bldP spid="92" grpId="0" bldLvl="0" animBg="1"/>
      <p:bldP spid="93" grpId="0" bldLvl="0" animBg="1"/>
      <p:bldP spid="95" grpId="0" bldLvl="0" animBg="1"/>
      <p:bldP spid="119" grpId="0" bldLvl="0" animBg="1"/>
      <p:bldP spid="113" grpId="0"/>
      <p:bldP spid="146" grpId="0" animBg="1"/>
      <p:bldP spid="144"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6081486"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8123156" y="1086325"/>
            <a:ext cx="2527300" cy="2646045"/>
          </a:xfrm>
          <a:prstGeom prst="rect">
            <a:avLst/>
          </a:prstGeom>
          <a:noFill/>
        </p:spPr>
        <p:txBody>
          <a:bodyPr wrap="none" rtlCol="0">
            <a:spAutoFit/>
          </a:bodyPr>
          <a:lstStyle/>
          <a:p>
            <a:r>
              <a:rPr lang="en-US" altLang="zh-CN" sz="16600" b="1" dirty="0" smtClean="0">
                <a:solidFill>
                  <a:srgbClr val="FFFFFF"/>
                </a:solidFill>
                <a:latin typeface="Calibri" panose="020F0502020204030204" pitchFamily="34" charset="0"/>
                <a:ea typeface="Microsoft YaHei" panose="020B0503020204020204" pitchFamily="34" charset="-122"/>
              </a:rPr>
              <a:t>03</a:t>
            </a:r>
            <a:endParaRPr lang="zh-CN" altLang="en-US" sz="16600" b="1" dirty="0">
              <a:solidFill>
                <a:srgbClr val="FFFFFF"/>
              </a:solidFill>
              <a:latin typeface="Calibri" panose="020F0502020204030204" pitchFamily="34" charset="0"/>
              <a:ea typeface="Microsoft YaHei" panose="020B0503020204020204" pitchFamily="34" charset="-122"/>
            </a:endParaRPr>
          </a:p>
        </p:txBody>
      </p:sp>
      <p:sp>
        <p:nvSpPr>
          <p:cNvPr id="57" name="文本框 56"/>
          <p:cNvSpPr txBox="1"/>
          <p:nvPr/>
        </p:nvSpPr>
        <p:spPr>
          <a:xfrm>
            <a:off x="6221228" y="4105138"/>
            <a:ext cx="6005195" cy="3138170"/>
          </a:xfrm>
          <a:prstGeom prst="rect">
            <a:avLst/>
          </a:prstGeom>
          <a:noFill/>
        </p:spPr>
        <p:txBody>
          <a:bodyPr wrap="square" rtlCol="0">
            <a:spAutoFit/>
          </a:bodyPr>
          <a:lstStyle/>
          <a:p>
            <a:pPr algn="ctr"/>
            <a:r>
              <a:rPr lang="en-US" altLang="zh-CN" sz="6600" b="1" dirty="0" smtClean="0">
                <a:solidFill>
                  <a:schemeClr val="bg1"/>
                </a:solidFill>
                <a:latin typeface="Calibri" panose="020F0502020204030204" pitchFamily="34" charset="0"/>
                <a:ea typeface="幼圆" panose="02010509060101010101" pitchFamily="49" charset="-122"/>
              </a:rPr>
              <a:t>Manufacturing</a:t>
            </a:r>
            <a:endParaRPr lang="en-US" altLang="zh-CN" sz="6600" b="1" dirty="0" smtClean="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Process </a:t>
            </a:r>
            <a:endParaRPr lang="en-US" altLang="zh-CN" sz="6600" b="1" dirty="0">
              <a:solidFill>
                <a:schemeClr val="bg1"/>
              </a:solidFill>
              <a:latin typeface="Calibri" panose="020F0502020204030204" pitchFamily="34" charset="0"/>
              <a:ea typeface="幼圆" panose="02010509060101010101" pitchFamily="49" charset="-122"/>
            </a:endParaRPr>
          </a:p>
          <a:p>
            <a:pPr algn="ctr"/>
            <a:endParaRPr lang="en-US" altLang="zh-CN" sz="6600" b="1" dirty="0">
              <a:solidFill>
                <a:schemeClr val="bg1"/>
              </a:solidFill>
              <a:latin typeface="Calibri" panose="020F0502020204030204" pitchFamily="34" charset="0"/>
              <a:ea typeface="幼圆" panose="02010509060101010101" pitchFamily="49" charset="-122"/>
            </a:endParaRP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9295279" y="1753203"/>
            <a:ext cx="0" cy="39600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descr="factory-3"/>
          <p:cNvPicPr>
            <a:picLocks noChangeAspect="1"/>
          </p:cNvPicPr>
          <p:nvPr/>
        </p:nvPicPr>
        <p:blipFill>
          <a:blip r:embed="rId1"/>
          <a:stretch>
            <a:fillRect/>
          </a:stretch>
        </p:blipFill>
        <p:spPr>
          <a:xfrm>
            <a:off x="0" y="462280"/>
            <a:ext cx="5932805" cy="59328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6"/>
                                        </p:tgtEl>
                                        <p:attrNameLst>
                                          <p:attrName>style.visibility</p:attrName>
                                        </p:attrNameLst>
                                      </p:cBhvr>
                                      <p:to>
                                        <p:strVal val="visible"/>
                                      </p:to>
                                    </p:set>
                                    <p:anim by="(-#ppt_w*2)" calcmode="lin" valueType="num">
                                      <p:cBhvr rctx="PPT">
                                        <p:cTn id="12" dur="500" autoRev="1" fill="hold">
                                          <p:stCondLst>
                                            <p:cond delay="0"/>
                                          </p:stCondLst>
                                        </p:cTn>
                                        <p:tgtEl>
                                          <p:spTgt spid="56"/>
                                        </p:tgtEl>
                                        <p:attrNameLst>
                                          <p:attrName>ppt_w</p:attrName>
                                        </p:attrNameLst>
                                      </p:cBhvr>
                                    </p:anim>
                                    <p:anim by="(#ppt_w*0.50)" calcmode="lin" valueType="num">
                                      <p:cBhvr>
                                        <p:cTn id="13" dur="500" decel="50000" autoRev="1" fill="hold">
                                          <p:stCondLst>
                                            <p:cond delay="0"/>
                                          </p:stCondLst>
                                        </p:cTn>
                                        <p:tgtEl>
                                          <p:spTgt spid="56"/>
                                        </p:tgtEl>
                                        <p:attrNameLst>
                                          <p:attrName>ppt_x</p:attrName>
                                        </p:attrNameLst>
                                      </p:cBhvr>
                                    </p:anim>
                                    <p:anim from="(-#ppt_h/2)" to="(#ppt_y)" calcmode="lin" valueType="num">
                                      <p:cBhvr>
                                        <p:cTn id="14" dur="1000" fill="hold">
                                          <p:stCondLst>
                                            <p:cond delay="0"/>
                                          </p:stCondLst>
                                        </p:cTn>
                                        <p:tgtEl>
                                          <p:spTgt spid="56"/>
                                        </p:tgtEl>
                                        <p:attrNameLst>
                                          <p:attrName>ppt_y</p:attrName>
                                        </p:attrNameLst>
                                      </p:cBhvr>
                                    </p:anim>
                                    <p:animRot by="21600000">
                                      <p:cBhvr>
                                        <p:cTn id="15" dur="1000" fill="hold">
                                          <p:stCondLst>
                                            <p:cond delay="0"/>
                                          </p:stCondLst>
                                        </p:cTn>
                                        <p:tgtEl>
                                          <p:spTgt spid="56"/>
                                        </p:tgtEl>
                                        <p:attrNameLst>
                                          <p:attrName>r</p:attrName>
                                        </p:attrNameLst>
                                      </p:cBhvr>
                                    </p:animRot>
                                  </p:childTnLst>
                                </p:cTn>
                              </p:par>
                            </p:childTnLst>
                          </p:cTn>
                        </p:par>
                        <p:par>
                          <p:cTn id="16" fill="hold">
                            <p:stCondLst>
                              <p:cond delay="1600"/>
                            </p:stCondLst>
                            <p:childTnLst>
                              <p:par>
                                <p:cTn id="17" presetID="16" presetClass="entr" presetSubtype="37"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outVertical)">
                                      <p:cBhvr>
                                        <p:cTn id="19" dur="500"/>
                                        <p:tgtEl>
                                          <p:spTgt spid="58"/>
                                        </p:tgtEl>
                                      </p:cBhvr>
                                    </p:animEffect>
                                  </p:childTnLst>
                                </p:cTn>
                              </p:par>
                            </p:childTnLst>
                          </p:cTn>
                        </p:par>
                        <p:par>
                          <p:cTn id="20" fill="hold">
                            <p:stCondLst>
                              <p:cond delay="2100"/>
                            </p:stCondLst>
                            <p:childTnLst>
                              <p:par>
                                <p:cTn id="21" presetID="37"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900" decel="100000" fill="hold"/>
                                        <p:tgtEl>
                                          <p:spTgt spid="5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6200000">
            <a:off x="-2339340" y="2339975"/>
            <a:ext cx="6857365" cy="217805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p:nvPr/>
        </p:nvSpPr>
        <p:spPr>
          <a:xfrm rot="16200000">
            <a:off x="-998220" y="2690495"/>
            <a:ext cx="4267835" cy="1476375"/>
          </a:xfrm>
          <a:prstGeom prst="rect">
            <a:avLst/>
          </a:prstGeom>
          <a:noFill/>
        </p:spPr>
        <p:txBody>
          <a:bodyPr wrap="square" rtlCol="0">
            <a:spAutoFit/>
          </a:bodyPr>
          <a:p>
            <a:r>
              <a:rPr lang="en-US" sz="4500" b="1">
                <a:solidFill>
                  <a:schemeClr val="bg1">
                    <a:lumMod val="95000"/>
                  </a:schemeClr>
                </a:solidFill>
                <a:latin typeface="Chalkboard Bold" panose="03050602040202020205" charset="0"/>
                <a:ea typeface="PingFang HK Regular" panose="020B0400000000000000" charset="-122"/>
                <a:cs typeface="Chalkboard Bold" panose="03050602040202020205" charset="0"/>
              </a:rPr>
              <a:t>Manufacturing Process</a:t>
            </a:r>
            <a:endParaRPr lang="en-US" sz="4500" b="1">
              <a:solidFill>
                <a:schemeClr val="bg1">
                  <a:lumMod val="95000"/>
                </a:schemeClr>
              </a:solidFill>
              <a:latin typeface="Chalkboard Bold" panose="03050602040202020205" charset="0"/>
              <a:ea typeface="PingFang HK Regular" panose="020B0400000000000000" charset="-122"/>
              <a:cs typeface="Chalkboard Bold" panose="03050602040202020205" charset="0"/>
            </a:endParaRPr>
          </a:p>
        </p:txBody>
      </p:sp>
      <p:pic>
        <p:nvPicPr>
          <p:cNvPr id="3" name="Picture 2" descr="conveyor"/>
          <p:cNvPicPr>
            <a:picLocks noChangeAspect="1"/>
          </p:cNvPicPr>
          <p:nvPr/>
        </p:nvPicPr>
        <p:blipFill>
          <a:blip r:embed="rId1"/>
          <a:stretch>
            <a:fillRect/>
          </a:stretch>
        </p:blipFill>
        <p:spPr>
          <a:xfrm rot="16200000">
            <a:off x="897890" y="140970"/>
            <a:ext cx="975360" cy="975360"/>
          </a:xfrm>
          <a:prstGeom prst="rect">
            <a:avLst/>
          </a:prstGeom>
        </p:spPr>
      </p:pic>
      <p:pic>
        <p:nvPicPr>
          <p:cNvPr id="4" name="Picture 3" descr="industrial"/>
          <p:cNvPicPr>
            <a:picLocks noChangeAspect="1"/>
          </p:cNvPicPr>
          <p:nvPr/>
        </p:nvPicPr>
        <p:blipFill>
          <a:blip r:embed="rId2"/>
          <a:stretch>
            <a:fillRect/>
          </a:stretch>
        </p:blipFill>
        <p:spPr>
          <a:xfrm rot="16200000">
            <a:off x="897890" y="5741035"/>
            <a:ext cx="975360" cy="975360"/>
          </a:xfrm>
          <a:prstGeom prst="rect">
            <a:avLst/>
          </a:prstGeom>
        </p:spPr>
      </p:pic>
      <p:sp>
        <p:nvSpPr>
          <p:cNvPr id="7" name="Text Box 6"/>
          <p:cNvSpPr txBox="1"/>
          <p:nvPr/>
        </p:nvSpPr>
        <p:spPr>
          <a:xfrm>
            <a:off x="2442210" y="339090"/>
            <a:ext cx="9394825" cy="829945"/>
          </a:xfrm>
          <a:prstGeom prst="rect">
            <a:avLst/>
          </a:prstGeom>
          <a:noFill/>
        </p:spPr>
        <p:txBody>
          <a:bodyPr wrap="square" rtlCol="0">
            <a:spAutoFit/>
          </a:bodyPr>
          <a:p>
            <a:r>
              <a:rPr lang="en-US" sz="2400" b="1">
                <a:latin typeface="Andale Mono" panose="020B0509000000000004" charset="0"/>
                <a:cs typeface="Andale Mono" panose="020B0509000000000004" charset="0"/>
              </a:rPr>
              <a:t>In the previous section, we have seen an overview of the manufacturing process of cement.</a:t>
            </a:r>
            <a:endParaRPr lang="en-US" sz="2400" b="1">
              <a:latin typeface="Andale Mono" panose="020B0509000000000004" charset="0"/>
              <a:cs typeface="Andale Mono" panose="020B0509000000000004" charset="0"/>
            </a:endParaRPr>
          </a:p>
        </p:txBody>
      </p:sp>
      <p:sp>
        <p:nvSpPr>
          <p:cNvPr id="8" name="Text Box 7"/>
          <p:cNvSpPr txBox="1"/>
          <p:nvPr/>
        </p:nvSpPr>
        <p:spPr>
          <a:xfrm>
            <a:off x="2442210" y="6071235"/>
            <a:ext cx="9648825" cy="645160"/>
          </a:xfrm>
          <a:prstGeom prst="rect">
            <a:avLst/>
          </a:prstGeom>
          <a:noFill/>
        </p:spPr>
        <p:txBody>
          <a:bodyPr wrap="square" rtlCol="0">
            <a:spAutoFit/>
          </a:bodyPr>
          <a:p>
            <a:r>
              <a:rPr lang="en-US" i="1">
                <a:latin typeface="Andale Mono" panose="020B0509000000000004" charset="0"/>
                <a:cs typeface="Andale Mono" panose="020B0509000000000004" charset="0"/>
              </a:rPr>
              <a:t>Before seeing all processes in detail, let’s see about the types of cement.</a:t>
            </a:r>
            <a:endParaRPr lang="en-US" i="1">
              <a:latin typeface="Andale Mono" panose="020B0509000000000004" charset="0"/>
              <a:cs typeface="Andale Mono" panose="020B0509000000000004" charset="0"/>
            </a:endParaRPr>
          </a:p>
        </p:txBody>
      </p:sp>
      <p:pic>
        <p:nvPicPr>
          <p:cNvPr id="9" name="Picture 8" descr="cement-3"/>
          <p:cNvPicPr>
            <a:picLocks noChangeAspect="1"/>
          </p:cNvPicPr>
          <p:nvPr/>
        </p:nvPicPr>
        <p:blipFill>
          <a:blip r:embed="rId3"/>
          <a:stretch>
            <a:fillRect/>
          </a:stretch>
        </p:blipFill>
        <p:spPr>
          <a:xfrm>
            <a:off x="2645410" y="1618615"/>
            <a:ext cx="4003675" cy="4003675"/>
          </a:xfrm>
          <a:prstGeom prst="rect">
            <a:avLst/>
          </a:prstGeom>
        </p:spPr>
      </p:pic>
      <p:pic>
        <p:nvPicPr>
          <p:cNvPr id="10" name="Picture 9" descr="cement-2"/>
          <p:cNvPicPr>
            <a:picLocks noChangeAspect="1"/>
          </p:cNvPicPr>
          <p:nvPr/>
        </p:nvPicPr>
        <p:blipFill>
          <a:blip r:embed="rId4"/>
          <a:stretch>
            <a:fillRect/>
          </a:stretch>
        </p:blipFill>
        <p:spPr>
          <a:xfrm>
            <a:off x="7420610" y="1618615"/>
            <a:ext cx="3650615" cy="3650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ll/>
        <p:sndAc>
          <p:stSnd>
            <p:snd r:embed="rId5" name="chimes.wav"/>
          </p:stSnd>
        </p:sndAc>
      </p:transition>
    </mc:Choice>
    <mc:Fallback>
      <p:transition spd="slow">
        <p:pull/>
        <p:sndAc>
          <p:stSnd>
            <p:snd r:embed="rId5"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right)">
                                      <p:cBhvr>
                                        <p:cTn id="26" dur="500"/>
                                        <p:tgtEl>
                                          <p:spTgt spid="9"/>
                                        </p:tgtEl>
                                      </p:cBhvr>
                                    </p:animEffect>
                                  </p:childTnLst>
                                </p:cTn>
                              </p:par>
                            </p:childTnLst>
                          </p:cTn>
                        </p:par>
                        <p:par>
                          <p:cTn id="27" fill="hold">
                            <p:stCondLst>
                              <p:cond delay="1500"/>
                            </p:stCondLst>
                            <p:childTnLst>
                              <p:par>
                                <p:cTn id="28" presetID="12" presetClass="entr" presetSubtype="2"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ppt_x</p:attrName>
                                        </p:attrNameLst>
                                      </p:cBhvr>
                                      <p:tavLst>
                                        <p:tav tm="0">
                                          <p:val>
                                            <p:strVal val="#ppt_x+#ppt_w*1.125000"/>
                                          </p:val>
                                        </p:tav>
                                        <p:tav tm="100000">
                                          <p:val>
                                            <p:strVal val="#ppt_x"/>
                                          </p:val>
                                        </p:tav>
                                      </p:tavLst>
                                    </p:anim>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000" fill="hold">
                                          <p:stCondLst>
                                            <p:cond delay="0"/>
                                          </p:stCondLst>
                                        </p:cTn>
                                        <p:tgtEl>
                                          <p:spTgt spid="8"/>
                                        </p:tgtEl>
                                        <p:attrNameLst>
                                          <p:attrName>style.visibility</p:attrName>
                                        </p:attrNameLst>
                                      </p:cBhvr>
                                      <p:to>
                                        <p:strVal val="visible"/>
                                      </p:to>
                                    </p:set>
                                    <p:anim calcmode="lin" valueType="num">
                                      <p:cBhvr additive="base">
                                        <p:cTn id="36" dur="1000"/>
                                        <p:tgtEl>
                                          <p:spTgt spid="8"/>
                                        </p:tgtEl>
                                        <p:attrNameLst>
                                          <p:attrName>ppt_y</p:attrName>
                                        </p:attrNameLst>
                                      </p:cBhvr>
                                      <p:tavLst>
                                        <p:tav tm="0">
                                          <p:val>
                                            <p:strVal val="#ppt_y+#ppt_h*1.125000"/>
                                          </p:val>
                                        </p:tav>
                                        <p:tav tm="100000">
                                          <p:val>
                                            <p:strVal val="#ppt_y"/>
                                          </p:val>
                                        </p:tav>
                                      </p:tavLst>
                                    </p:anim>
                                    <p:animEffect transition="in" filter="wipe(up)">
                                      <p:cBhvr>
                                        <p:cTn id="3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91"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777690" y="1859778"/>
            <a:ext cx="3318510" cy="3138170"/>
          </a:xfrm>
          <a:prstGeom prst="rect">
            <a:avLst/>
          </a:prstGeom>
          <a:noFill/>
        </p:spPr>
        <p:txBody>
          <a:bodyPr wrap="none" rtlCol="0">
            <a:spAutoFit/>
          </a:bodyPr>
          <a:lstStyle/>
          <a:p>
            <a:pPr algn="l"/>
            <a:r>
              <a:rPr lang="en-US" altLang="zh-CN" sz="6600" b="1" dirty="0">
                <a:solidFill>
                  <a:schemeClr val="bg1"/>
                </a:solidFill>
                <a:latin typeface="Calibri" panose="020F0502020204030204" pitchFamily="34" charset="0"/>
                <a:ea typeface="幼圆" panose="02010509060101010101" pitchFamily="49" charset="-122"/>
              </a:rPr>
              <a:t>Types</a:t>
            </a:r>
            <a:endParaRPr lang="en-US" altLang="zh-CN" sz="6600" b="1" dirty="0">
              <a:solidFill>
                <a:schemeClr val="bg1"/>
              </a:solidFill>
              <a:latin typeface="Calibri" panose="020F0502020204030204" pitchFamily="34" charset="0"/>
              <a:ea typeface="幼圆" panose="02010509060101010101" pitchFamily="49" charset="-122"/>
            </a:endParaRPr>
          </a:p>
          <a:p>
            <a:pPr algn="l"/>
            <a:r>
              <a:rPr lang="en-US" altLang="zh-CN" sz="6600" b="1" dirty="0">
                <a:solidFill>
                  <a:schemeClr val="bg1"/>
                </a:solidFill>
                <a:latin typeface="Calibri" panose="020F0502020204030204" pitchFamily="34" charset="0"/>
                <a:ea typeface="幼圆" panose="02010509060101010101" pitchFamily="49" charset="-122"/>
              </a:rPr>
              <a:t>Of</a:t>
            </a:r>
            <a:endParaRPr lang="en-US" altLang="zh-CN" sz="6600" b="1" dirty="0">
              <a:solidFill>
                <a:schemeClr val="bg1"/>
              </a:solidFill>
              <a:latin typeface="Calibri" panose="020F0502020204030204" pitchFamily="34" charset="0"/>
              <a:ea typeface="幼圆" panose="02010509060101010101" pitchFamily="49" charset="-122"/>
            </a:endParaRPr>
          </a:p>
          <a:p>
            <a:pPr algn="l"/>
            <a:r>
              <a:rPr lang="en-US" altLang="zh-CN" sz="6600" b="1" dirty="0">
                <a:solidFill>
                  <a:schemeClr val="bg1"/>
                </a:solidFill>
                <a:latin typeface="Calibri" panose="020F0502020204030204" pitchFamily="34" charset="0"/>
                <a:ea typeface="幼圆" panose="02010509060101010101" pitchFamily="49" charset="-122"/>
              </a:rPr>
              <a:t>Cement</a:t>
            </a:r>
            <a:endParaRPr lang="en-US" altLang="zh-CN" sz="6600" b="1" dirty="0">
              <a:solidFill>
                <a:schemeClr val="bg1"/>
              </a:solidFill>
              <a:latin typeface="Calibri" panose="020F0502020204030204" pitchFamily="34" charset="0"/>
              <a:ea typeface="幼圆" panose="02010509060101010101" pitchFamily="49" charset="-122"/>
            </a:endParaRPr>
          </a:p>
        </p:txBody>
      </p:sp>
      <p:pic>
        <p:nvPicPr>
          <p:cNvPr id="4" name="Picture 3" descr="img_2513"/>
          <p:cNvPicPr>
            <a:picLocks noChangeAspect="1"/>
          </p:cNvPicPr>
          <p:nvPr/>
        </p:nvPicPr>
        <p:blipFill>
          <a:blip r:embed="rId1"/>
          <a:stretch>
            <a:fillRect/>
          </a:stretch>
        </p:blipFill>
        <p:spPr>
          <a:xfrm>
            <a:off x="6106795" y="1634490"/>
            <a:ext cx="6085205" cy="6085205"/>
          </a:xfrm>
          <a:prstGeom prst="rect">
            <a:avLst/>
          </a:prstGeom>
        </p:spPr>
      </p:pic>
      <p:pic>
        <p:nvPicPr>
          <p:cNvPr id="8" name="Picture 7" descr="top-view-clay-smudge"/>
          <p:cNvPicPr>
            <a:picLocks noChangeAspect="1"/>
          </p:cNvPicPr>
          <p:nvPr/>
        </p:nvPicPr>
        <p:blipFill>
          <a:blip r:embed="rId2"/>
          <a:stretch>
            <a:fillRect/>
          </a:stretch>
        </p:blipFill>
        <p:spPr>
          <a:xfrm>
            <a:off x="6116320" y="-461645"/>
            <a:ext cx="5977255" cy="2567940"/>
          </a:xfrm>
          <a:prstGeom prst="rect">
            <a:avLst/>
          </a:prstGeom>
        </p:spPr>
      </p:pic>
      <p:pic>
        <p:nvPicPr>
          <p:cNvPr id="9" name="Picture 8" descr="dry-cement-old-sink_29085-441"/>
          <p:cNvPicPr>
            <a:picLocks noChangeAspect="1"/>
          </p:cNvPicPr>
          <p:nvPr/>
        </p:nvPicPr>
        <p:blipFill>
          <a:blip r:embed="rId3"/>
          <a:stretch>
            <a:fillRect/>
          </a:stretch>
        </p:blipFill>
        <p:spPr>
          <a:xfrm>
            <a:off x="5337810" y="1139825"/>
            <a:ext cx="6854190" cy="445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sndAc>
          <p:stSnd>
            <p:snd r:embed="rId4" name="push.wav"/>
          </p:stSnd>
        </p:sndAc>
      </p:transition>
    </mc:Choice>
    <mc:Fallback>
      <p:transition spd="slow">
        <p:wipe/>
        <p:sndAc>
          <p:stSnd>
            <p:snd r:embed="rId4"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left)">
                                      <p:cBhvr>
                                        <p:cTn id="16" dur="500"/>
                                        <p:tgtEl>
                                          <p:spTgt spid="9"/>
                                        </p:tgtEl>
                                      </p:cBhvr>
                                    </p:animEffect>
                                  </p:childTnLst>
                                </p:cTn>
                              </p:par>
                              <p:par>
                                <p:cTn id="17" presetID="37"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anim calcmode="lin" valueType="num">
                                      <p:cBhvr>
                                        <p:cTn id="20" dur="1000" fill="hold"/>
                                        <p:tgtEl>
                                          <p:spTgt spid="57"/>
                                        </p:tgtEl>
                                        <p:attrNameLst>
                                          <p:attrName>ppt_x</p:attrName>
                                        </p:attrNameLst>
                                      </p:cBhvr>
                                      <p:tavLst>
                                        <p:tav tm="0">
                                          <p:val>
                                            <p:strVal val="#ppt_x"/>
                                          </p:val>
                                        </p:tav>
                                        <p:tav tm="100000">
                                          <p:val>
                                            <p:strVal val="#ppt_x"/>
                                          </p:val>
                                        </p:tav>
                                      </p:tavLst>
                                    </p:anim>
                                    <p:anim calcmode="lin" valueType="num">
                                      <p:cBhvr>
                                        <p:cTn id="21" dur="900" decel="100000" fill="hold"/>
                                        <p:tgtEl>
                                          <p:spTgt spid="5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矩形 114"/>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a:spLocks noChangeAspect="1"/>
          </p:cNvSpPr>
          <p:nvPr/>
        </p:nvSpPr>
        <p:spPr>
          <a:xfrm rot="2700000">
            <a:off x="6039485" y="3559810"/>
            <a:ext cx="1632585" cy="1632585"/>
          </a:xfrm>
          <a:prstGeom prst="rect">
            <a:avLst/>
          </a:prstGeom>
          <a:blipFill dpi="0" rotWithShape="1">
            <a:blip r:embed="rId1"/>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p:nvPr/>
        </p:nvSpPr>
        <p:spPr>
          <a:xfrm>
            <a:off x="2427605" y="76835"/>
            <a:ext cx="7337425" cy="1168400"/>
          </a:xfrm>
          <a:prstGeom prst="rect">
            <a:avLst/>
          </a:prstGeom>
          <a:noFill/>
        </p:spPr>
        <p:txBody>
          <a:bodyPr wrap="square" rtlCol="0">
            <a:spAutoFit/>
          </a:bodyPr>
          <a:p>
            <a:r>
              <a:rPr lang="en-US" sz="7000" b="1">
                <a:solidFill>
                  <a:schemeClr val="bg1"/>
                </a:solidFill>
                <a:latin typeface="Chalkboard Bold" panose="03050602040202020205" charset="0"/>
                <a:cs typeface="Chalkboard Bold" panose="03050602040202020205" charset="0"/>
              </a:rPr>
              <a:t>Types Of Cement</a:t>
            </a:r>
            <a:endParaRPr lang="en-US" sz="7000" b="1">
              <a:solidFill>
                <a:schemeClr val="bg1"/>
              </a:solidFill>
              <a:latin typeface="Chalkboard Bold" panose="03050602040202020205" charset="0"/>
              <a:cs typeface="Chalkboard Bold" panose="03050602040202020205" charset="0"/>
            </a:endParaRPr>
          </a:p>
        </p:txBody>
      </p:sp>
      <p:grpSp>
        <p:nvGrpSpPr>
          <p:cNvPr id="4" name="Group 3"/>
          <p:cNvGrpSpPr/>
          <p:nvPr/>
        </p:nvGrpSpPr>
        <p:grpSpPr>
          <a:xfrm>
            <a:off x="7355840" y="2707640"/>
            <a:ext cx="1305560" cy="1408430"/>
            <a:chOff x="11584" y="4264"/>
            <a:chExt cx="2056" cy="2218"/>
          </a:xfrm>
        </p:grpSpPr>
        <p:sp>
          <p:nvSpPr>
            <p:cNvPr id="96" name="矩形 95"/>
            <p:cNvSpPr>
              <a:spLocks noChangeAspect="1"/>
            </p:cNvSpPr>
            <p:nvPr/>
          </p:nvSpPr>
          <p:spPr>
            <a:xfrm rot="2700000">
              <a:off x="11584" y="4426"/>
              <a:ext cx="2057" cy="2057"/>
            </a:xfrm>
            <a:prstGeom prst="rect">
              <a:avLst/>
            </a:prstGeom>
            <a:solidFill>
              <a:srgbClr val="288D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11695" y="4825"/>
              <a:ext cx="1903" cy="1307"/>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rgbClr val="FDFDFD"/>
                  </a:solidFill>
                  <a:latin typeface="Andale Mono" panose="020B0509000000000004" charset="0"/>
                  <a:cs typeface="Andale Mono" panose="020B0509000000000004" charset="0"/>
                </a:rPr>
                <a:t>Ordinary Portland Cement (OPC)</a:t>
              </a:r>
              <a:endParaRPr lang="zh-CN" altLang="en-US" sz="1200" dirty="0">
                <a:solidFill>
                  <a:srgbClr val="FDFDFD"/>
                </a:solidFill>
                <a:latin typeface="Andale Mono" panose="020B0509000000000004" charset="0"/>
                <a:cs typeface="Andale Mono" panose="020B0509000000000004" charset="0"/>
              </a:endParaRPr>
            </a:p>
          </p:txBody>
        </p:sp>
        <p:pic>
          <p:nvPicPr>
            <p:cNvPr id="56" name="Picture 55" descr="cement-6"/>
            <p:cNvPicPr>
              <a:picLocks noChangeAspect="1"/>
            </p:cNvPicPr>
            <p:nvPr/>
          </p:nvPicPr>
          <p:blipFill>
            <a:blip r:embed="rId2"/>
            <a:stretch>
              <a:fillRect/>
            </a:stretch>
          </p:blipFill>
          <p:spPr>
            <a:xfrm>
              <a:off x="12366" y="4264"/>
              <a:ext cx="561" cy="561"/>
            </a:xfrm>
            <a:prstGeom prst="rect">
              <a:avLst/>
            </a:prstGeom>
          </p:spPr>
        </p:pic>
      </p:grpSp>
      <p:grpSp>
        <p:nvGrpSpPr>
          <p:cNvPr id="5" name="Group 4"/>
          <p:cNvGrpSpPr/>
          <p:nvPr/>
        </p:nvGrpSpPr>
        <p:grpSpPr>
          <a:xfrm>
            <a:off x="9203055" y="2698115"/>
            <a:ext cx="1305560" cy="1417955"/>
            <a:chOff x="14493" y="4249"/>
            <a:chExt cx="2056" cy="2233"/>
          </a:xfrm>
        </p:grpSpPr>
        <p:sp>
          <p:nvSpPr>
            <p:cNvPr id="100" name="矩形 99"/>
            <p:cNvSpPr>
              <a:spLocks noChangeAspect="1"/>
            </p:cNvSpPr>
            <p:nvPr/>
          </p:nvSpPr>
          <p:spPr>
            <a:xfrm rot="2700000">
              <a:off x="14493" y="4426"/>
              <a:ext cx="2057" cy="2057"/>
            </a:xfrm>
            <a:prstGeom prst="rect">
              <a:avLst/>
            </a:prstGeom>
            <a:solidFill>
              <a:srgbClr val="12B1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14544" y="4825"/>
              <a:ext cx="1903" cy="1307"/>
            </a:xfrm>
            <a:prstGeom prst="rect">
              <a:avLst/>
            </a:prstGeom>
            <a:noFill/>
          </p:spPr>
          <p:txBody>
            <a:bodyPr wrap="square" rtlCol="0">
              <a:spAutoFit/>
              <a:scene3d>
                <a:camera prst="orthographicFront"/>
                <a:lightRig rig="threePt" dir="t"/>
              </a:scene3d>
              <a:sp3d contourW="12700"/>
            </a:bodyPr>
            <a:lstStyle/>
            <a:p>
              <a:pPr algn="ctr"/>
              <a:r>
                <a:rPr lang="en-US" altLang="zh-CN" sz="1200" b="1" dirty="0">
                  <a:solidFill>
                    <a:srgbClr val="FDFDFD"/>
                  </a:solidFill>
                  <a:latin typeface="Andale Mono" panose="020B0509000000000004" charset="0"/>
                  <a:cs typeface="Andale Mono" panose="020B0509000000000004" charset="0"/>
                </a:rPr>
                <a:t>Portland Pozzolana Cement (PPC)</a:t>
              </a:r>
              <a:endParaRPr lang="en-US" altLang="zh-CN" sz="1200" b="1" dirty="0">
                <a:solidFill>
                  <a:srgbClr val="FDFDFD"/>
                </a:solidFill>
                <a:latin typeface="Andale Mono" panose="020B0509000000000004" charset="0"/>
                <a:cs typeface="Andale Mono" panose="020B0509000000000004" charset="0"/>
              </a:endParaRPr>
            </a:p>
          </p:txBody>
        </p:sp>
        <p:pic>
          <p:nvPicPr>
            <p:cNvPr id="57" name="Picture 56" descr="cement-4"/>
            <p:cNvPicPr>
              <a:picLocks noChangeAspect="1"/>
            </p:cNvPicPr>
            <p:nvPr/>
          </p:nvPicPr>
          <p:blipFill>
            <a:blip r:embed="rId3"/>
            <a:stretch>
              <a:fillRect/>
            </a:stretch>
          </p:blipFill>
          <p:spPr>
            <a:xfrm>
              <a:off x="15348" y="4249"/>
              <a:ext cx="561" cy="561"/>
            </a:xfrm>
            <a:prstGeom prst="rect">
              <a:avLst/>
            </a:prstGeom>
          </p:spPr>
        </p:pic>
      </p:grpSp>
      <p:grpSp>
        <p:nvGrpSpPr>
          <p:cNvPr id="8" name="Group 7"/>
          <p:cNvGrpSpPr/>
          <p:nvPr/>
        </p:nvGrpSpPr>
        <p:grpSpPr>
          <a:xfrm>
            <a:off x="7350760" y="4501515"/>
            <a:ext cx="1306195" cy="1462405"/>
            <a:chOff x="11576" y="7089"/>
            <a:chExt cx="2057" cy="2303"/>
          </a:xfrm>
        </p:grpSpPr>
        <p:sp>
          <p:nvSpPr>
            <p:cNvPr id="108" name="矩形 107"/>
            <p:cNvSpPr>
              <a:spLocks noChangeAspect="1"/>
            </p:cNvSpPr>
            <p:nvPr/>
          </p:nvSpPr>
          <p:spPr>
            <a:xfrm rot="2700000">
              <a:off x="11576" y="7335"/>
              <a:ext cx="2057" cy="2057"/>
            </a:xfrm>
            <a:prstGeom prst="rect">
              <a:avLst/>
            </a:prstGeom>
            <a:solidFill>
              <a:srgbClr val="FDB5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p:cNvSpPr txBox="1"/>
            <p:nvPr/>
          </p:nvSpPr>
          <p:spPr>
            <a:xfrm>
              <a:off x="11694" y="7941"/>
              <a:ext cx="1903" cy="725"/>
            </a:xfrm>
            <a:prstGeom prst="rect">
              <a:avLst/>
            </a:prstGeom>
            <a:noFill/>
          </p:spPr>
          <p:txBody>
            <a:bodyPr wrap="square" rtlCol="0">
              <a:spAutoFit/>
              <a:scene3d>
                <a:camera prst="orthographicFront"/>
                <a:lightRig rig="threePt" dir="t"/>
              </a:scene3d>
              <a:sp3d contourW="12700"/>
            </a:bodyPr>
            <a:lstStyle/>
            <a:p>
              <a:pPr algn="ctr"/>
              <a:r>
                <a:rPr lang="en-US" altLang="zh-CN" sz="1200" b="1" dirty="0">
                  <a:solidFill>
                    <a:srgbClr val="FDFDFD"/>
                  </a:solidFill>
                  <a:latin typeface="Andale Mono" panose="020B0509000000000004" charset="0"/>
                  <a:cs typeface="Andale Mono" panose="020B0509000000000004" charset="0"/>
                  <a:sym typeface="+mn-ea"/>
                </a:rPr>
                <a:t>White Cement</a:t>
              </a:r>
              <a:endParaRPr lang="en-US" altLang="zh-CN" sz="1200" b="1" dirty="0">
                <a:solidFill>
                  <a:srgbClr val="FDFDFD"/>
                </a:solidFill>
                <a:latin typeface="Andale Mono" panose="020B0509000000000004" charset="0"/>
                <a:cs typeface="Andale Mono" panose="020B0509000000000004" charset="0"/>
                <a:sym typeface="+mn-ea"/>
              </a:endParaRPr>
            </a:p>
          </p:txBody>
        </p:sp>
        <p:pic>
          <p:nvPicPr>
            <p:cNvPr id="58" name="Picture 57" descr="cement-5"/>
            <p:cNvPicPr>
              <a:picLocks noChangeAspect="1"/>
            </p:cNvPicPr>
            <p:nvPr/>
          </p:nvPicPr>
          <p:blipFill>
            <a:blip r:embed="rId4"/>
            <a:stretch>
              <a:fillRect/>
            </a:stretch>
          </p:blipFill>
          <p:spPr>
            <a:xfrm>
              <a:off x="12342" y="7089"/>
              <a:ext cx="560" cy="560"/>
            </a:xfrm>
            <a:prstGeom prst="rect">
              <a:avLst/>
            </a:prstGeom>
          </p:spPr>
        </p:pic>
      </p:grpSp>
      <p:grpSp>
        <p:nvGrpSpPr>
          <p:cNvPr id="9" name="Group 8"/>
          <p:cNvGrpSpPr/>
          <p:nvPr/>
        </p:nvGrpSpPr>
        <p:grpSpPr>
          <a:xfrm>
            <a:off x="9203055" y="4507230"/>
            <a:ext cx="1305560" cy="1548765"/>
            <a:chOff x="14493" y="7098"/>
            <a:chExt cx="2056" cy="2439"/>
          </a:xfrm>
        </p:grpSpPr>
        <p:sp>
          <p:nvSpPr>
            <p:cNvPr id="112" name="矩形 111"/>
            <p:cNvSpPr>
              <a:spLocks noChangeAspect="1"/>
            </p:cNvSpPr>
            <p:nvPr/>
          </p:nvSpPr>
          <p:spPr>
            <a:xfrm rot="2700000">
              <a:off x="14493" y="7331"/>
              <a:ext cx="2057" cy="2057"/>
            </a:xfrm>
            <a:prstGeom prst="rect">
              <a:avLst/>
            </a:prstGeom>
            <a:solidFill>
              <a:srgbClr val="E045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p:cNvSpPr txBox="1"/>
            <p:nvPr/>
          </p:nvSpPr>
          <p:spPr>
            <a:xfrm>
              <a:off x="14544" y="7649"/>
              <a:ext cx="1903" cy="1888"/>
            </a:xfrm>
            <a:prstGeom prst="rect">
              <a:avLst/>
            </a:prstGeom>
            <a:noFill/>
          </p:spPr>
          <p:txBody>
            <a:bodyPr wrap="square" rtlCol="0">
              <a:spAutoFit/>
              <a:scene3d>
                <a:camera prst="orthographicFront"/>
                <a:lightRig rig="threePt" dir="t"/>
              </a:scene3d>
              <a:sp3d contourW="12700"/>
            </a:bodyPr>
            <a:lstStyle/>
            <a:p>
              <a:pPr algn="ctr"/>
              <a:r>
                <a:rPr lang="en-US" altLang="zh-CN" sz="1200" b="1" dirty="0">
                  <a:solidFill>
                    <a:srgbClr val="FDFDFD"/>
                  </a:solidFill>
                  <a:latin typeface="Andale Mono" panose="020B0509000000000004" charset="0"/>
                  <a:cs typeface="Andale Mono" panose="020B0509000000000004" charset="0"/>
                </a:rPr>
                <a:t>High Alumina Cement </a:t>
              </a:r>
              <a:endParaRPr lang="en-US" altLang="zh-CN" sz="1200" b="1" dirty="0">
                <a:solidFill>
                  <a:srgbClr val="FDFDFD"/>
                </a:solidFill>
                <a:latin typeface="Andale Mono" panose="020B0509000000000004" charset="0"/>
                <a:cs typeface="Andale Mono" panose="020B0509000000000004" charset="0"/>
              </a:endParaRPr>
            </a:p>
            <a:p>
              <a:pPr algn="ctr"/>
              <a:r>
                <a:rPr lang="en-US" altLang="zh-CN" sz="1200" b="1" dirty="0">
                  <a:solidFill>
                    <a:srgbClr val="FDFDFD"/>
                  </a:solidFill>
                  <a:latin typeface="Andale Mono" panose="020B0509000000000004" charset="0"/>
                  <a:cs typeface="Andale Mono" panose="020B0509000000000004" charset="0"/>
                </a:rPr>
                <a:t>&amp; </a:t>
              </a:r>
              <a:endParaRPr lang="en-US" altLang="zh-CN" sz="1200" b="1" dirty="0">
                <a:solidFill>
                  <a:srgbClr val="FDFDFD"/>
                </a:solidFill>
                <a:latin typeface="Andale Mono" panose="020B0509000000000004" charset="0"/>
                <a:cs typeface="Andale Mono" panose="020B0509000000000004" charset="0"/>
              </a:endParaRPr>
            </a:p>
            <a:p>
              <a:pPr algn="ctr"/>
              <a:r>
                <a:rPr lang="en-US" altLang="zh-CN" sz="1200" b="1" dirty="0">
                  <a:solidFill>
                    <a:srgbClr val="FDFDFD"/>
                  </a:solidFill>
                  <a:latin typeface="Andale Mono" panose="020B0509000000000004" charset="0"/>
                  <a:cs typeface="Andale Mono" panose="020B0509000000000004" charset="0"/>
                </a:rPr>
                <a:t>Hydraulic Lime</a:t>
              </a:r>
              <a:endParaRPr lang="en-US" altLang="zh-CN" sz="1200" b="1" dirty="0">
                <a:solidFill>
                  <a:srgbClr val="FDFDFD"/>
                </a:solidFill>
                <a:latin typeface="Andale Mono" panose="020B0509000000000004" charset="0"/>
                <a:cs typeface="Andale Mono" panose="020B0509000000000004" charset="0"/>
              </a:endParaRPr>
            </a:p>
          </p:txBody>
        </p:sp>
        <p:pic>
          <p:nvPicPr>
            <p:cNvPr id="85" name="Picture 84" descr="cement-7"/>
            <p:cNvPicPr>
              <a:picLocks noChangeAspect="1"/>
            </p:cNvPicPr>
            <p:nvPr/>
          </p:nvPicPr>
          <p:blipFill>
            <a:blip r:embed="rId5"/>
            <a:stretch>
              <a:fillRect/>
            </a:stretch>
          </p:blipFill>
          <p:spPr>
            <a:xfrm>
              <a:off x="15353" y="7098"/>
              <a:ext cx="560" cy="560"/>
            </a:xfrm>
            <a:prstGeom prst="rect">
              <a:avLst/>
            </a:prstGeom>
          </p:spPr>
        </p:pic>
      </p:grpSp>
      <p:sp>
        <p:nvSpPr>
          <p:cNvPr id="88" name="矩形 93"/>
          <p:cNvSpPr>
            <a:spLocks noChangeAspect="1"/>
          </p:cNvSpPr>
          <p:nvPr/>
        </p:nvSpPr>
        <p:spPr>
          <a:xfrm rot="2700000">
            <a:off x="10195560" y="3573145"/>
            <a:ext cx="1632585" cy="1632585"/>
          </a:xfrm>
          <a:prstGeom prst="rect">
            <a:avLst/>
          </a:prstGeom>
          <a:blipFill dpi="0" rotWithShape="1">
            <a:blip r:embed="rId6"/>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Rectangles 89"/>
          <p:cNvSpPr/>
          <p:nvPr/>
        </p:nvSpPr>
        <p:spPr>
          <a:xfrm>
            <a:off x="8382318" y="3848100"/>
            <a:ext cx="1102995" cy="1014730"/>
          </a:xfrm>
          <a:prstGeom prst="rect">
            <a:avLst/>
          </a:prstGeom>
          <a:noFill/>
          <a:ln>
            <a:noFill/>
          </a:ln>
        </p:spPr>
        <p:txBody>
          <a:bodyPr wrap="none" rtlCol="0" anchor="t">
            <a:spAutoFit/>
          </a:bodyPr>
          <a:p>
            <a:pPr algn="ctr"/>
            <a:r>
              <a:rPr lang="en-US" altLang="zh-CN" sz="2000" b="1">
                <a:solidFill>
                  <a:schemeClr val="accent1"/>
                </a:solidFill>
                <a:effectLst>
                  <a:outerShdw blurRad="38100" dist="25400" dir="5400000" algn="ctr" rotWithShape="0">
                    <a:srgbClr val="6E747A">
                      <a:alpha val="43000"/>
                      <a:alpha val="43000"/>
                    </a:srgbClr>
                  </a:outerShdw>
                </a:effectLst>
              </a:rPr>
              <a:t>Types</a:t>
            </a:r>
            <a:endParaRPr lang="en-US" altLang="zh-CN" sz="2000" b="1">
              <a:solidFill>
                <a:schemeClr val="accent1"/>
              </a:solidFill>
              <a:effectLst>
                <a:outerShdw blurRad="38100" dist="25400" dir="5400000" algn="ctr" rotWithShape="0">
                  <a:srgbClr val="6E747A">
                    <a:alpha val="43000"/>
                    <a:alpha val="43000"/>
                  </a:srgbClr>
                </a:outerShdw>
              </a:effectLst>
            </a:endParaRPr>
          </a:p>
          <a:p>
            <a:pPr algn="ctr"/>
            <a:r>
              <a:rPr lang="en-US" altLang="zh-CN" sz="2000" b="1">
                <a:solidFill>
                  <a:schemeClr val="accent1"/>
                </a:solidFill>
                <a:effectLst>
                  <a:outerShdw blurRad="38100" dist="25400" dir="5400000" algn="ctr" rotWithShape="0">
                    <a:srgbClr val="6E747A">
                      <a:alpha val="43000"/>
                      <a:alpha val="43000"/>
                    </a:srgbClr>
                  </a:outerShdw>
                </a:effectLst>
              </a:rPr>
              <a:t> Of </a:t>
            </a:r>
            <a:endParaRPr lang="en-US" altLang="zh-CN" sz="2000" b="1">
              <a:solidFill>
                <a:schemeClr val="accent1"/>
              </a:solidFill>
              <a:effectLst>
                <a:outerShdw blurRad="38100" dist="25400" dir="5400000" algn="ctr" rotWithShape="0">
                  <a:srgbClr val="6E747A">
                    <a:alpha val="43000"/>
                    <a:alpha val="43000"/>
                  </a:srgbClr>
                </a:outerShdw>
              </a:effectLst>
            </a:endParaRPr>
          </a:p>
          <a:p>
            <a:pPr algn="ctr"/>
            <a:r>
              <a:rPr lang="en-US" altLang="zh-CN" sz="2000" b="1">
                <a:solidFill>
                  <a:schemeClr val="accent1"/>
                </a:solidFill>
                <a:effectLst>
                  <a:outerShdw blurRad="38100" dist="25400" dir="5400000" algn="ctr" rotWithShape="0">
                    <a:srgbClr val="6E747A">
                      <a:alpha val="43000"/>
                      <a:alpha val="43000"/>
                    </a:srgbClr>
                  </a:outerShdw>
                </a:effectLst>
              </a:rPr>
              <a:t>Cement</a:t>
            </a:r>
            <a:endParaRPr lang="en-US" altLang="zh-CN" sz="2000" b="1">
              <a:solidFill>
                <a:schemeClr val="accent1"/>
              </a:solidFill>
              <a:effectLst>
                <a:outerShdw blurRad="38100" dist="25400" dir="5400000" algn="ctr" rotWithShape="0">
                  <a:srgbClr val="6E747A">
                    <a:alpha val="43000"/>
                    <a:alpha val="43000"/>
                  </a:srgbClr>
                </a:outerShdw>
              </a:effectLst>
            </a:endParaRPr>
          </a:p>
        </p:txBody>
      </p:sp>
      <p:sp>
        <p:nvSpPr>
          <p:cNvPr id="91" name="Text Box 90"/>
          <p:cNvSpPr txBox="1"/>
          <p:nvPr/>
        </p:nvSpPr>
        <p:spPr>
          <a:xfrm>
            <a:off x="203200" y="1501140"/>
            <a:ext cx="10664825" cy="383540"/>
          </a:xfrm>
          <a:prstGeom prst="rect">
            <a:avLst/>
          </a:prstGeom>
          <a:noFill/>
        </p:spPr>
        <p:txBody>
          <a:bodyPr wrap="square" rtlCol="0">
            <a:spAutoFit/>
          </a:bodyPr>
          <a:p>
            <a:r>
              <a:rPr lang="en-US" sz="1900" b="1">
                <a:latin typeface="Al Bayan Bold" charset="0"/>
                <a:cs typeface="Al Bayan Bold" charset="0"/>
              </a:rPr>
              <a:t/>
            </a:r>
            <a:r>
              <a:rPr lang="en-US" sz="1700" b="1">
                <a:latin typeface="Al Bayan Bold" charset="0"/>
                <a:cs typeface="Al Bayan Bold" charset="0"/>
              </a:rPr>
              <a:t>Cement is indeed categorized in various ways, depending on its properties and intended use.</a:t>
            </a:r>
            <a:endParaRPr lang="en-US" sz="1700" b="1">
              <a:latin typeface="Al Bayan Bold" charset="0"/>
              <a:cs typeface="Al Bayan Bold" charset="0"/>
            </a:endParaRPr>
          </a:p>
        </p:txBody>
      </p:sp>
      <p:sp>
        <p:nvSpPr>
          <p:cNvPr id="92" name="Text Box 91"/>
          <p:cNvSpPr txBox="1"/>
          <p:nvPr/>
        </p:nvSpPr>
        <p:spPr>
          <a:xfrm>
            <a:off x="368300" y="1958975"/>
            <a:ext cx="7390130" cy="1383665"/>
          </a:xfrm>
          <a:prstGeom prst="rect">
            <a:avLst/>
          </a:prstGeom>
          <a:noFill/>
        </p:spPr>
        <p:txBody>
          <a:bodyPr wrap="square" rtlCol="0">
            <a:spAutoFit/>
          </a:bodyPr>
          <a:p>
            <a:r>
              <a:rPr lang="en-US" sz="1400" b="1">
                <a:solidFill>
                  <a:schemeClr val="accent1">
                    <a:lumMod val="75000"/>
                  </a:schemeClr>
                </a:solidFill>
                <a:latin typeface="Andale Mono" panose="020B0509000000000004" charset="0"/>
                <a:cs typeface="Andale Mono" panose="020B0509000000000004" charset="0"/>
              </a:rPr>
              <a:t>Ordinary Portland cement (OPC) is the most commonly used type of cement, and it is suitable for a wide range of applications.</a:t>
            </a:r>
            <a:r>
              <a:rPr lang="en-US" sz="1400">
                <a:solidFill>
                  <a:schemeClr val="accent1"/>
                </a:solidFill>
                <a:latin typeface="Andale Mono" panose="020B0509000000000004" charset="0"/>
                <a:cs typeface="Andale Mono" panose="020B0509000000000004" charset="0"/>
              </a:rPr>
              <a:t/>
            </a:r>
            <a:endParaRPr lang="en-US" sz="1400">
              <a:solidFill>
                <a:schemeClr val="accent1"/>
              </a:solidFill>
              <a:latin typeface="Andale Mono" panose="020B0509000000000004" charset="0"/>
              <a:cs typeface="Andale Mono" panose="020B0509000000000004" charset="0"/>
            </a:endParaRPr>
          </a:p>
          <a:p>
            <a:endParaRPr lang="en-US" sz="1400">
              <a:solidFill>
                <a:schemeClr val="accent1"/>
              </a:solidFill>
              <a:latin typeface="Andale Mono" panose="020B0509000000000004" charset="0"/>
              <a:cs typeface="Andale Mono" panose="020B0509000000000004" charset="0"/>
            </a:endParaRPr>
          </a:p>
          <a:p>
            <a:r>
              <a:rPr lang="en-US" sz="1400" b="1">
                <a:gradFill>
                  <a:gsLst>
                    <a:gs pos="0">
                      <a:srgbClr val="14CD68"/>
                    </a:gs>
                    <a:gs pos="100000">
                      <a:srgbClr val="0B6E38"/>
                    </a:gs>
                  </a:gsLst>
                  <a:lin scaled="0"/>
                </a:gradFill>
                <a:latin typeface="Andale Mono" panose="020B0509000000000004" charset="0"/>
                <a:cs typeface="Andale Mono" panose="020B0509000000000004" charset="0"/>
              </a:rPr>
              <a:t>Portland pozzolana cement (PPC) is a type of cement that is made by adding pozzolana, a volcanic ash, to the mix. This type of cement is known for its high strength and durability.</a:t>
            </a:r>
            <a:endParaRPr lang="en-US" sz="1400" b="1">
              <a:gradFill>
                <a:gsLst>
                  <a:gs pos="0">
                    <a:srgbClr val="14CD68"/>
                  </a:gs>
                  <a:gs pos="100000">
                    <a:srgbClr val="0B6E38"/>
                  </a:gs>
                </a:gsLst>
                <a:lin scaled="0"/>
              </a:gradFill>
              <a:latin typeface="Andale Mono" panose="020B0509000000000004" charset="0"/>
              <a:cs typeface="Andale Mono" panose="020B0509000000000004" charset="0"/>
            </a:endParaRPr>
          </a:p>
        </p:txBody>
      </p:sp>
      <p:sp>
        <p:nvSpPr>
          <p:cNvPr id="95" name="Text Box 94"/>
          <p:cNvSpPr txBox="1"/>
          <p:nvPr/>
        </p:nvSpPr>
        <p:spPr>
          <a:xfrm>
            <a:off x="368300" y="3416935"/>
            <a:ext cx="6108065" cy="953135"/>
          </a:xfrm>
          <a:prstGeom prst="rect">
            <a:avLst/>
          </a:prstGeom>
          <a:noFill/>
        </p:spPr>
        <p:txBody>
          <a:bodyPr wrap="square" rtlCol="0">
            <a:spAutoFit/>
          </a:bodyPr>
          <a:p>
            <a:r>
              <a:rPr lang="en-US" sz="1400" b="1">
                <a:solidFill>
                  <a:schemeClr val="accent4">
                    <a:lumMod val="75000"/>
                  </a:schemeClr>
                </a:solidFill>
                <a:latin typeface="Andale Mono" panose="020B0509000000000004" charset="0"/>
                <a:cs typeface="Andale Mono" panose="020B0509000000000004" charset="0"/>
              </a:rPr>
              <a:t>White cement is a type of cement that is made using raw materials that are free of iron oxide and other impurities, resulting in a cement that is white in color.</a:t>
            </a:r>
            <a:endParaRPr lang="en-US" sz="1400" b="1">
              <a:solidFill>
                <a:schemeClr val="accent4">
                  <a:lumMod val="75000"/>
                </a:schemeClr>
              </a:solidFill>
              <a:latin typeface="Andale Mono" panose="020B0509000000000004" charset="0"/>
              <a:cs typeface="Andale Mono" panose="020B0509000000000004" charset="0"/>
            </a:endParaRPr>
          </a:p>
        </p:txBody>
      </p:sp>
      <p:sp>
        <p:nvSpPr>
          <p:cNvPr id="98" name="Text Box 97"/>
          <p:cNvSpPr txBox="1"/>
          <p:nvPr/>
        </p:nvSpPr>
        <p:spPr>
          <a:xfrm>
            <a:off x="368300" y="4507230"/>
            <a:ext cx="5511800" cy="2091690"/>
          </a:xfrm>
          <a:prstGeom prst="rect">
            <a:avLst/>
          </a:prstGeom>
          <a:noFill/>
        </p:spPr>
        <p:txBody>
          <a:bodyPr wrap="square" rtlCol="0">
            <a:spAutoFit/>
          </a:bodyPr>
          <a:p>
            <a:r>
              <a:rPr lang="en-US" sz="1300" b="1">
                <a:solidFill>
                  <a:srgbClr val="FF0000"/>
                </a:solidFill>
                <a:latin typeface="Andale Mono" panose="020B0509000000000004" charset="0"/>
                <a:cs typeface="Andale Mono" panose="020B0509000000000004" charset="0"/>
                <a:sym typeface="+mn-ea"/>
              </a:rPr>
              <a:t>High alumina cement is a type of cement that is made using bauxite and other materials high in alumina content. It is known for its high heat resistance and is often used in the construction of furnace linings and other high-temperature applications.</a:t>
            </a:r>
            <a:endParaRPr lang="en-US" sz="1300" b="1">
              <a:solidFill>
                <a:srgbClr val="FF0000"/>
              </a:solidFill>
              <a:latin typeface="Andale Mono" panose="020B0509000000000004" charset="0"/>
              <a:cs typeface="Andale Mono" panose="020B0509000000000004" charset="0"/>
            </a:endParaRPr>
          </a:p>
          <a:p>
            <a:endParaRPr lang="en-US" sz="1300" b="1">
              <a:solidFill>
                <a:srgbClr val="FF0000"/>
              </a:solidFill>
              <a:latin typeface="Andale Mono" panose="020B0509000000000004" charset="0"/>
              <a:cs typeface="Andale Mono" panose="020B0509000000000004" charset="0"/>
            </a:endParaRPr>
          </a:p>
          <a:p>
            <a:r>
              <a:rPr lang="en-US" sz="1300" b="1">
                <a:solidFill>
                  <a:srgbClr val="FF0000"/>
                </a:solidFill>
                <a:latin typeface="Andale Mono" panose="020B0509000000000004" charset="0"/>
                <a:cs typeface="Andale Mono" panose="020B0509000000000004" charset="0"/>
              </a:rPr>
              <a:t>Hydraulic lime is a type of lime that sets and hardens when it comes into contact with water. It is often used in the construction of older buildings and is known for its ability to self-heal cracks.</a:t>
            </a:r>
            <a:endParaRPr lang="en-US" sz="1300" b="1">
              <a:solidFill>
                <a:srgbClr val="FF0000"/>
              </a:solidFill>
              <a:latin typeface="Andale Mono" panose="020B0509000000000004" charset="0"/>
              <a:cs typeface="Andale Mono" panose="020B0509000000000004" charset="0"/>
            </a:endParaRPr>
          </a:p>
        </p:txBody>
      </p:sp>
      <p:pic>
        <p:nvPicPr>
          <p:cNvPr id="2" name="Picture 1" descr="concrete"/>
          <p:cNvPicPr>
            <a:picLocks noChangeAspect="1"/>
          </p:cNvPicPr>
          <p:nvPr/>
        </p:nvPicPr>
        <p:blipFill>
          <a:blip r:embed="rId7"/>
          <a:stretch>
            <a:fillRect/>
          </a:stretch>
        </p:blipFill>
        <p:spPr>
          <a:xfrm>
            <a:off x="10977245" y="150495"/>
            <a:ext cx="1021715" cy="1021715"/>
          </a:xfrm>
          <a:prstGeom prst="rect">
            <a:avLst/>
          </a:prstGeom>
        </p:spPr>
      </p:pic>
      <p:pic>
        <p:nvPicPr>
          <p:cNvPr id="3" name="Picture 2" descr="/Users/arpanbhandari/Downloads/cement-8.pngcement-8"/>
          <p:cNvPicPr>
            <a:picLocks noChangeAspect="1"/>
          </p:cNvPicPr>
          <p:nvPr/>
        </p:nvPicPr>
        <p:blipFill>
          <a:blip r:embed="rId8"/>
          <a:srcRect/>
          <a:stretch>
            <a:fillRect/>
          </a:stretch>
        </p:blipFill>
        <p:spPr>
          <a:xfrm>
            <a:off x="194310" y="151130"/>
            <a:ext cx="1021080" cy="10210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sndAc>
          <p:stSnd>
            <p:snd r:embed="rId9" name="camera.wav"/>
          </p:stSnd>
        </p:sndAc>
      </p:transition>
    </mc:Choice>
    <mc:Fallback>
      <p:transition spd="slow">
        <p:fade/>
        <p:sndAc>
          <p:stSnd>
            <p:snd r:embed="rId9"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par>
                                <p:cTn id="13" presetID="1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right)">
                                      <p:cBhvr>
                                        <p:cTn id="16" dur="500"/>
                                        <p:tgtEl>
                                          <p:spTgt spid="3"/>
                                        </p:tgtEl>
                                      </p:cBhvr>
                                    </p:animEffect>
                                  </p:childTnLst>
                                </p:cTn>
                              </p:par>
                            </p:childTnLst>
                          </p:cTn>
                        </p:par>
                        <p:par>
                          <p:cTn id="17" fill="hold">
                            <p:stCondLst>
                              <p:cond delay="500"/>
                            </p:stCondLst>
                            <p:childTnLst>
                              <p:par>
                                <p:cTn id="18" presetID="23" presetClass="entr" presetSubtype="272" fill="hold" grpId="0" nodeType="afterEffect">
                                  <p:stCondLst>
                                    <p:cond delay="0"/>
                                  </p:stCondLst>
                                  <p:childTnLst>
                                    <p:set>
                                      <p:cBhvr>
                                        <p:cTn id="19" dur="1000" fill="hold">
                                          <p:stCondLst>
                                            <p:cond delay="0"/>
                                          </p:stCondLst>
                                        </p:cTn>
                                        <p:tgtEl>
                                          <p:spTgt spid="91"/>
                                        </p:tgtEl>
                                        <p:attrNameLst>
                                          <p:attrName>style.visibility</p:attrName>
                                        </p:attrNameLst>
                                      </p:cBhvr>
                                      <p:to>
                                        <p:strVal val="visible"/>
                                      </p:to>
                                    </p:set>
                                    <p:anim calcmode="lin" valueType="num">
                                      <p:cBhvr>
                                        <p:cTn id="20" dur="1000" fill="hold"/>
                                        <p:tgtEl>
                                          <p:spTgt spid="91"/>
                                        </p:tgtEl>
                                        <p:attrNameLst>
                                          <p:attrName>ppt_w</p:attrName>
                                        </p:attrNameLst>
                                      </p:cBhvr>
                                      <p:tavLst>
                                        <p:tav tm="0">
                                          <p:val>
                                            <p:strVal val="2/3*#ppt_w"/>
                                          </p:val>
                                        </p:tav>
                                        <p:tav tm="100000">
                                          <p:val>
                                            <p:strVal val="#ppt_w"/>
                                          </p:val>
                                        </p:tav>
                                      </p:tavLst>
                                    </p:anim>
                                    <p:anim calcmode="lin" valueType="num">
                                      <p:cBhvr>
                                        <p:cTn id="21" dur="1000" fill="hold"/>
                                        <p:tgtEl>
                                          <p:spTgt spid="91"/>
                                        </p:tgtEl>
                                        <p:attrNameLst>
                                          <p:attrName>ppt_h</p:attrName>
                                        </p:attrNameLst>
                                      </p:cBhvr>
                                      <p:tavLst>
                                        <p:tav tm="0">
                                          <p:val>
                                            <p:strVal val="2/3*#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par>
                                <p:cTn id="28" presetID="12" presetClass="entr" presetSubtype="8"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right)">
                                      <p:cBhvr>
                                        <p:cTn id="31" dur="500"/>
                                        <p:tgtEl>
                                          <p:spTgt spid="5"/>
                                        </p:tgtEl>
                                      </p:cBhvr>
                                    </p:animEffect>
                                  </p:childTnLst>
                                </p:cTn>
                              </p:par>
                              <p:par>
                                <p:cTn id="32" presetID="12" presetClass="entr" presetSubtype="8" fill="hold" grpId="0" nodeType="withEffect">
                                  <p:stCondLst>
                                    <p:cond delay="0"/>
                                  </p:stCondLst>
                                  <p:childTnLst>
                                    <p:set>
                                      <p:cBhvr>
                                        <p:cTn id="33" dur="1000" fill="hold">
                                          <p:stCondLst>
                                            <p:cond delay="0"/>
                                          </p:stCondLst>
                                        </p:cTn>
                                        <p:tgtEl>
                                          <p:spTgt spid="92"/>
                                        </p:tgtEl>
                                        <p:attrNameLst>
                                          <p:attrName>style.visibility</p:attrName>
                                        </p:attrNameLst>
                                      </p:cBhvr>
                                      <p:to>
                                        <p:strVal val="visible"/>
                                      </p:to>
                                    </p:set>
                                    <p:anim calcmode="lin" valueType="num">
                                      <p:cBhvr additive="base">
                                        <p:cTn id="34" dur="1000"/>
                                        <p:tgtEl>
                                          <p:spTgt spid="92"/>
                                        </p:tgtEl>
                                        <p:attrNameLst>
                                          <p:attrName>ppt_x</p:attrName>
                                        </p:attrNameLst>
                                      </p:cBhvr>
                                      <p:tavLst>
                                        <p:tav tm="0">
                                          <p:val>
                                            <p:strVal val="#ppt_x-#ppt_w*1.125000"/>
                                          </p:val>
                                        </p:tav>
                                        <p:tav tm="100000">
                                          <p:val>
                                            <p:strVal val="#ppt_x"/>
                                          </p:val>
                                        </p:tav>
                                      </p:tavLst>
                                    </p:anim>
                                    <p:animEffect transition="in" filter="wipe(right)">
                                      <p:cBhvr>
                                        <p:cTn id="35" dur="10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000" fill="hold">
                                          <p:stCondLst>
                                            <p:cond delay="0"/>
                                          </p:stCondLst>
                                        </p:cTn>
                                        <p:tgtEl>
                                          <p:spTgt spid="95"/>
                                        </p:tgtEl>
                                        <p:attrNameLst>
                                          <p:attrName>style.visibility</p:attrName>
                                        </p:attrNameLst>
                                      </p:cBhvr>
                                      <p:to>
                                        <p:strVal val="visible"/>
                                      </p:to>
                                    </p:set>
                                    <p:anim calcmode="lin" valueType="num">
                                      <p:cBhvr additive="base">
                                        <p:cTn id="40" dur="1000"/>
                                        <p:tgtEl>
                                          <p:spTgt spid="95"/>
                                        </p:tgtEl>
                                        <p:attrNameLst>
                                          <p:attrName>ppt_x</p:attrName>
                                        </p:attrNameLst>
                                      </p:cBhvr>
                                      <p:tavLst>
                                        <p:tav tm="0">
                                          <p:val>
                                            <p:strVal val="#ppt_x-#ppt_w*1.125000"/>
                                          </p:val>
                                        </p:tav>
                                        <p:tav tm="100000">
                                          <p:val>
                                            <p:strVal val="#ppt_x"/>
                                          </p:val>
                                        </p:tav>
                                      </p:tavLst>
                                    </p:anim>
                                    <p:animEffect transition="in" filter="wipe(right)">
                                      <p:cBhvr>
                                        <p:cTn id="41" dur="1000"/>
                                        <p:tgtEl>
                                          <p:spTgt spid="95"/>
                                        </p:tgtEl>
                                      </p:cBhvr>
                                    </p:animEffect>
                                  </p:childTnLst>
                                </p:cTn>
                              </p:par>
                              <p:par>
                                <p:cTn id="42" presetID="12" presetClass="entr" presetSubtype="2"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p:tgtEl>
                                          <p:spTgt spid="8"/>
                                        </p:tgtEl>
                                        <p:attrNameLst>
                                          <p:attrName>ppt_x</p:attrName>
                                        </p:attrNameLst>
                                      </p:cBhvr>
                                      <p:tavLst>
                                        <p:tav tm="0">
                                          <p:val>
                                            <p:strVal val="#ppt_x+#ppt_w*1.125000"/>
                                          </p:val>
                                        </p:tav>
                                        <p:tav tm="100000">
                                          <p:val>
                                            <p:strVal val="#ppt_x"/>
                                          </p:val>
                                        </p:tav>
                                      </p:tavLst>
                                    </p:anim>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grpId="0" nodeType="clickEffect">
                                  <p:stCondLst>
                                    <p:cond delay="0"/>
                                  </p:stCondLst>
                                  <p:childTnLst>
                                    <p:set>
                                      <p:cBhvr>
                                        <p:cTn id="49" dur="1000" fill="hold">
                                          <p:stCondLst>
                                            <p:cond delay="0"/>
                                          </p:stCondLst>
                                        </p:cTn>
                                        <p:tgtEl>
                                          <p:spTgt spid="98"/>
                                        </p:tgtEl>
                                        <p:attrNameLst>
                                          <p:attrName>style.visibility</p:attrName>
                                        </p:attrNameLst>
                                      </p:cBhvr>
                                      <p:to>
                                        <p:strVal val="visible"/>
                                      </p:to>
                                    </p:set>
                                    <p:anim calcmode="lin" valueType="num">
                                      <p:cBhvr additive="base">
                                        <p:cTn id="50" dur="1000"/>
                                        <p:tgtEl>
                                          <p:spTgt spid="98"/>
                                        </p:tgtEl>
                                        <p:attrNameLst>
                                          <p:attrName>ppt_x</p:attrName>
                                        </p:attrNameLst>
                                      </p:cBhvr>
                                      <p:tavLst>
                                        <p:tav tm="0">
                                          <p:val>
                                            <p:strVal val="#ppt_x-#ppt_w*1.125000"/>
                                          </p:val>
                                        </p:tav>
                                        <p:tav tm="100000">
                                          <p:val>
                                            <p:strVal val="#ppt_x"/>
                                          </p:val>
                                        </p:tav>
                                      </p:tavLst>
                                    </p:anim>
                                    <p:animEffect transition="in" filter="wipe(right)">
                                      <p:cBhvr>
                                        <p:cTn id="51" dur="1000"/>
                                        <p:tgtEl>
                                          <p:spTgt spid="98"/>
                                        </p:tgtEl>
                                      </p:cBhvr>
                                    </p:animEffect>
                                  </p:childTnLst>
                                </p:cTn>
                              </p:par>
                              <p:par>
                                <p:cTn id="52" presetID="12" presetClass="entr" presetSubtype="8"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p:tgtEl>
                                          <p:spTgt spid="9"/>
                                        </p:tgtEl>
                                        <p:attrNameLst>
                                          <p:attrName>ppt_x</p:attrName>
                                        </p:attrNameLst>
                                      </p:cBhvr>
                                      <p:tavLst>
                                        <p:tav tm="0">
                                          <p:val>
                                            <p:strVal val="#ppt_x-#ppt_w*1.125000"/>
                                          </p:val>
                                        </p:tav>
                                        <p:tav tm="100000">
                                          <p:val>
                                            <p:strVal val="#ppt_x"/>
                                          </p:val>
                                        </p:tav>
                                      </p:tavLst>
                                    </p:anim>
                                    <p:animEffect transition="in" filter="wipe(right)">
                                      <p:cBhvr>
                                        <p:cTn id="55" dur="500"/>
                                        <p:tgtEl>
                                          <p:spTgt spid="9"/>
                                        </p:tgtEl>
                                      </p:cBhvr>
                                    </p:animEffect>
                                  </p:childTnLst>
                                </p:cTn>
                              </p:par>
                            </p:childTnLst>
                          </p:cTn>
                        </p:par>
                        <p:par>
                          <p:cTn id="56" fill="hold">
                            <p:stCondLst>
                              <p:cond delay="1000"/>
                            </p:stCondLst>
                            <p:childTnLst>
                              <p:par>
                                <p:cTn id="57" presetID="23" presetClass="entr" presetSubtype="16" fill="hold" grpId="1" nodeType="afterEffect">
                                  <p:stCondLst>
                                    <p:cond delay="0"/>
                                  </p:stCondLst>
                                  <p:childTnLst>
                                    <p:set>
                                      <p:cBhvr>
                                        <p:cTn id="58" dur="1" fill="hold">
                                          <p:stCondLst>
                                            <p:cond delay="0"/>
                                          </p:stCondLst>
                                        </p:cTn>
                                        <p:tgtEl>
                                          <p:spTgt spid="90"/>
                                        </p:tgtEl>
                                        <p:attrNameLst>
                                          <p:attrName>style.visibility</p:attrName>
                                        </p:attrNameLst>
                                      </p:cBhvr>
                                      <p:to>
                                        <p:strVal val="visible"/>
                                      </p:to>
                                    </p:set>
                                    <p:anim calcmode="lin" valueType="num">
                                      <p:cBhvr>
                                        <p:cTn id="59" dur="500" fill="hold"/>
                                        <p:tgtEl>
                                          <p:spTgt spid="90"/>
                                        </p:tgtEl>
                                        <p:attrNameLst>
                                          <p:attrName>ppt_w</p:attrName>
                                        </p:attrNameLst>
                                      </p:cBhvr>
                                      <p:tavLst>
                                        <p:tav tm="0">
                                          <p:val>
                                            <p:fltVal val="0"/>
                                          </p:val>
                                        </p:tav>
                                        <p:tav tm="100000">
                                          <p:val>
                                            <p:strVal val="#ppt_w"/>
                                          </p:val>
                                        </p:tav>
                                      </p:tavLst>
                                    </p:anim>
                                    <p:anim calcmode="lin" valueType="num">
                                      <p:cBhvr>
                                        <p:cTn id="60" dur="500" fill="hold"/>
                                        <p:tgtEl>
                                          <p:spTgt spid="90"/>
                                        </p:tgtEl>
                                        <p:attrNameLst>
                                          <p:attrName>ppt_h</p:attrName>
                                        </p:attrNameLst>
                                      </p:cBhvr>
                                      <p:tavLst>
                                        <p:tav tm="0">
                                          <p:val>
                                            <p:fltVal val="0"/>
                                          </p:val>
                                        </p:tav>
                                        <p:tav tm="100000">
                                          <p:val>
                                            <p:strVal val="#ppt_h"/>
                                          </p:val>
                                        </p:tav>
                                      </p:tavLst>
                                    </p:anim>
                                  </p:childTnLst>
                                </p:cTn>
                              </p:par>
                            </p:childTnLst>
                          </p:cTn>
                        </p:par>
                        <p:par>
                          <p:cTn id="61" fill="hold">
                            <p:stCondLst>
                              <p:cond delay="1500"/>
                            </p:stCondLst>
                            <p:childTnLst>
                              <p:par>
                                <p:cTn id="62" presetID="2" presetClass="entr" presetSubtype="8" fill="hold" grpId="0" nodeType="afterEffect">
                                  <p:stCondLst>
                                    <p:cond delay="0"/>
                                  </p:stCondLst>
                                  <p:childTnLst>
                                    <p:set>
                                      <p:cBhvr>
                                        <p:cTn id="63" dur="500" fill="hold">
                                          <p:stCondLst>
                                            <p:cond delay="0"/>
                                          </p:stCondLst>
                                        </p:cTn>
                                        <p:tgtEl>
                                          <p:spTgt spid="94"/>
                                        </p:tgtEl>
                                        <p:attrNameLst>
                                          <p:attrName>style.visibility</p:attrName>
                                        </p:attrNameLst>
                                      </p:cBhvr>
                                      <p:to>
                                        <p:strVal val="visible"/>
                                      </p:to>
                                    </p:set>
                                    <p:anim calcmode="lin" valueType="num">
                                      <p:cBhvr additive="base">
                                        <p:cTn id="64" dur="500" fill="hold"/>
                                        <p:tgtEl>
                                          <p:spTgt spid="94"/>
                                        </p:tgtEl>
                                        <p:attrNameLst>
                                          <p:attrName>ppt_x</p:attrName>
                                        </p:attrNameLst>
                                      </p:cBhvr>
                                      <p:tavLst>
                                        <p:tav tm="0">
                                          <p:val>
                                            <p:strVal val="0-#ppt_w/2"/>
                                          </p:val>
                                        </p:tav>
                                        <p:tav tm="100000">
                                          <p:val>
                                            <p:strVal val="#ppt_x"/>
                                          </p:val>
                                        </p:tav>
                                      </p:tavLst>
                                    </p:anim>
                                    <p:anim calcmode="lin" valueType="num">
                                      <p:cBhvr additive="base">
                                        <p:cTn id="65" dur="500" fill="hold"/>
                                        <p:tgtEl>
                                          <p:spTgt spid="94"/>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 calcmode="lin" valueType="num">
                                      <p:cBhvr additive="base">
                                        <p:cTn id="68" dur="500" fill="hold"/>
                                        <p:tgtEl>
                                          <p:spTgt spid="88"/>
                                        </p:tgtEl>
                                        <p:attrNameLst>
                                          <p:attrName>ppt_x</p:attrName>
                                        </p:attrNameLst>
                                      </p:cBhvr>
                                      <p:tavLst>
                                        <p:tav tm="0">
                                          <p:val>
                                            <p:strVal val="1+#ppt_w/2"/>
                                          </p:val>
                                        </p:tav>
                                        <p:tav tm="100000">
                                          <p:val>
                                            <p:strVal val="#ppt_x"/>
                                          </p:val>
                                        </p:tav>
                                      </p:tavLst>
                                    </p:anim>
                                    <p:anim calcmode="lin" valueType="num">
                                      <p:cBhvr additive="base">
                                        <p:cTn id="69"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1" grpId="0"/>
      <p:bldP spid="92" grpId="0"/>
      <p:bldP spid="95" grpId="0"/>
      <p:bldP spid="98" grpId="0"/>
      <p:bldP spid="94" grpId="0" animBg="1"/>
      <p:bldP spid="88" grpId="0" animBg="1"/>
      <p:bldP spid="90"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p:cNvGrpSpPr/>
          <p:nvPr/>
        </p:nvGrpSpPr>
        <p:grpSpPr>
          <a:xfrm>
            <a:off x="1234440" y="4229100"/>
            <a:ext cx="10997565" cy="2895600"/>
            <a:chOff x="1944" y="6660"/>
            <a:chExt cx="17319" cy="4560"/>
          </a:xfrm>
        </p:grpSpPr>
        <p:pic>
          <p:nvPicPr>
            <p:cNvPr id="124" name="Picture 123" descr="industries"/>
            <p:cNvPicPr>
              <a:picLocks noChangeAspect="1"/>
            </p:cNvPicPr>
            <p:nvPr/>
          </p:nvPicPr>
          <p:blipFill>
            <a:blip r:embed="rId1"/>
            <a:stretch>
              <a:fillRect/>
            </a:stretch>
          </p:blipFill>
          <p:spPr>
            <a:xfrm>
              <a:off x="16674" y="8631"/>
              <a:ext cx="2589" cy="2589"/>
            </a:xfrm>
            <a:prstGeom prst="rect">
              <a:avLst/>
            </a:prstGeom>
          </p:spPr>
        </p:pic>
        <p:pic>
          <p:nvPicPr>
            <p:cNvPr id="106" name="Picture 105" descr="factory-4"/>
            <p:cNvPicPr>
              <a:picLocks noChangeAspect="1"/>
            </p:cNvPicPr>
            <p:nvPr/>
          </p:nvPicPr>
          <p:blipFill>
            <a:blip r:embed="rId2"/>
            <a:stretch>
              <a:fillRect/>
            </a:stretch>
          </p:blipFill>
          <p:spPr>
            <a:xfrm>
              <a:off x="1944" y="7303"/>
              <a:ext cx="3624" cy="3624"/>
            </a:xfrm>
            <a:prstGeom prst="rect">
              <a:avLst/>
            </a:prstGeom>
          </p:spPr>
        </p:pic>
        <p:pic>
          <p:nvPicPr>
            <p:cNvPr id="122" name="Picture 121" descr="enviromentally-friendly"/>
            <p:cNvPicPr>
              <a:picLocks noChangeAspect="1"/>
            </p:cNvPicPr>
            <p:nvPr/>
          </p:nvPicPr>
          <p:blipFill>
            <a:blip r:embed="rId3"/>
            <a:stretch>
              <a:fillRect/>
            </a:stretch>
          </p:blipFill>
          <p:spPr>
            <a:xfrm>
              <a:off x="9062" y="6991"/>
              <a:ext cx="4009" cy="4009"/>
            </a:xfrm>
            <a:prstGeom prst="rect">
              <a:avLst/>
            </a:prstGeom>
          </p:spPr>
        </p:pic>
        <p:pic>
          <p:nvPicPr>
            <p:cNvPr id="123" name="Picture 122" descr="factory-5"/>
            <p:cNvPicPr>
              <a:picLocks noChangeAspect="1"/>
            </p:cNvPicPr>
            <p:nvPr/>
          </p:nvPicPr>
          <p:blipFill>
            <a:blip r:embed="rId4"/>
            <a:stretch>
              <a:fillRect/>
            </a:stretch>
          </p:blipFill>
          <p:spPr>
            <a:xfrm>
              <a:off x="12837" y="6805"/>
              <a:ext cx="4122" cy="4122"/>
            </a:xfrm>
            <a:prstGeom prst="rect">
              <a:avLst/>
            </a:prstGeom>
          </p:spPr>
        </p:pic>
        <p:pic>
          <p:nvPicPr>
            <p:cNvPr id="121" name="Picture 120" descr="power-plant"/>
            <p:cNvPicPr>
              <a:picLocks noChangeAspect="1"/>
            </p:cNvPicPr>
            <p:nvPr/>
          </p:nvPicPr>
          <p:blipFill>
            <a:blip r:embed="rId5"/>
            <a:stretch>
              <a:fillRect/>
            </a:stretch>
          </p:blipFill>
          <p:spPr>
            <a:xfrm>
              <a:off x="5410" y="6660"/>
              <a:ext cx="4140" cy="4140"/>
            </a:xfrm>
            <a:prstGeom prst="rect">
              <a:avLst/>
            </a:prstGeom>
          </p:spPr>
        </p:pic>
      </p:grpSp>
      <p:pic>
        <p:nvPicPr>
          <p:cNvPr id="125" name="Picture 124" descr="idea"/>
          <p:cNvPicPr>
            <a:picLocks noChangeAspect="1"/>
          </p:cNvPicPr>
          <p:nvPr/>
        </p:nvPicPr>
        <p:blipFill>
          <a:blip r:embed="rId6"/>
          <a:stretch>
            <a:fillRect/>
          </a:stretch>
        </p:blipFill>
        <p:spPr>
          <a:xfrm>
            <a:off x="10133330" y="17780"/>
            <a:ext cx="1545590" cy="1545590"/>
          </a:xfrm>
          <a:prstGeom prst="rect">
            <a:avLst/>
          </a:prstGeom>
        </p:spPr>
      </p:pic>
      <p:sp>
        <p:nvSpPr>
          <p:cNvPr id="107" name="矩形 106"/>
          <p:cNvSpPr/>
          <p:nvPr/>
        </p:nvSpPr>
        <p:spPr>
          <a:xfrm rot="16200000">
            <a:off x="-2811780" y="2811780"/>
            <a:ext cx="6858000" cy="123444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a:off x="1584960" y="2353945"/>
            <a:ext cx="10093960" cy="2245360"/>
          </a:xfrm>
          <a:prstGeom prst="rect">
            <a:avLst/>
          </a:prstGeom>
          <a:noFill/>
        </p:spPr>
        <p:txBody>
          <a:bodyPr wrap="square" rtlCol="0">
            <a:spAutoFit/>
          </a:bodyPr>
          <a:p>
            <a:r>
              <a:rPr sz="2000" b="1">
                <a:latin typeface="Andale Mono" panose="020B0509000000000004" charset="0"/>
                <a:cs typeface="Andale Mono" panose="020B0509000000000004" charset="0"/>
              </a:rPr>
              <a:t>As Ordinary Portland Cement (OPC) and Portland Pozzolana Cement (PPC) are widely used for construction purposes because of their low cost and widespread availability of the limestone, shales, and other naturally-occurring materials used in them, they are one of the lowest-cost materials for construction works. So we are going to see how these types of cement (commonly known as portland cement) are manufactured in factories.</a:t>
            </a:r>
            <a:endParaRPr sz="2000" b="1">
              <a:latin typeface="Andale Mono" panose="020B0509000000000004" charset="0"/>
              <a:cs typeface="Andale Mono" panose="020B0509000000000004" charset="0"/>
            </a:endParaRPr>
          </a:p>
        </p:txBody>
      </p:sp>
      <p:sp>
        <p:nvSpPr>
          <p:cNvPr id="5" name="Text Box 4"/>
          <p:cNvSpPr txBox="1"/>
          <p:nvPr/>
        </p:nvSpPr>
        <p:spPr>
          <a:xfrm rot="16200000">
            <a:off x="-1906270" y="3341370"/>
            <a:ext cx="5046980" cy="1014730"/>
          </a:xfrm>
          <a:prstGeom prst="rect">
            <a:avLst/>
          </a:prstGeom>
          <a:noFill/>
        </p:spPr>
        <p:txBody>
          <a:bodyPr wrap="square" rtlCol="0">
            <a:spAutoFit/>
          </a:bodyPr>
          <a:p>
            <a:r>
              <a:rPr lang="en-US" sz="6000" b="1">
                <a:solidFill>
                  <a:schemeClr val="bg1"/>
                </a:solidFill>
                <a:latin typeface="Chalkboard Bold" panose="03050602040202020205" charset="0"/>
                <a:cs typeface="Chalkboard Bold" panose="03050602040202020205" charset="0"/>
              </a:rPr>
              <a:t>So now what?</a:t>
            </a:r>
            <a:endParaRPr lang="en-US" sz="6000" b="1">
              <a:solidFill>
                <a:schemeClr val="bg1"/>
              </a:solidFill>
              <a:latin typeface="Chalkboard Bold" panose="03050602040202020205" charset="0"/>
              <a:cs typeface="Chalkboard Bold" panose="03050602040202020205" charset="0"/>
            </a:endParaRPr>
          </a:p>
        </p:txBody>
      </p:sp>
      <p:pic>
        <p:nvPicPr>
          <p:cNvPr id="6" name="Picture 5" descr="confused"/>
          <p:cNvPicPr>
            <a:picLocks noChangeAspect="1"/>
          </p:cNvPicPr>
          <p:nvPr/>
        </p:nvPicPr>
        <p:blipFill>
          <a:blip r:embed="rId7"/>
          <a:stretch>
            <a:fillRect/>
          </a:stretch>
        </p:blipFill>
        <p:spPr>
          <a:xfrm rot="16200000">
            <a:off x="54610" y="255270"/>
            <a:ext cx="1069975" cy="1069975"/>
          </a:xfrm>
          <a:prstGeom prst="rect">
            <a:avLst/>
          </a:prstGeom>
        </p:spPr>
      </p:pic>
      <p:sp>
        <p:nvSpPr>
          <p:cNvPr id="56" name="Text Box 55"/>
          <p:cNvSpPr txBox="1"/>
          <p:nvPr/>
        </p:nvSpPr>
        <p:spPr>
          <a:xfrm>
            <a:off x="1584960" y="1547495"/>
            <a:ext cx="10396220" cy="768350"/>
          </a:xfrm>
          <a:prstGeom prst="rect">
            <a:avLst/>
          </a:prstGeom>
          <a:noFill/>
        </p:spPr>
        <p:txBody>
          <a:bodyPr wrap="square" rtlCol="0">
            <a:spAutoFit/>
          </a:bodyPr>
          <a:p>
            <a:r>
              <a:rPr lang="en-US" sz="2200" b="1">
                <a:latin typeface="Al Bayan Bold" charset="0"/>
                <a:cs typeface="Al Bayan Bold" charset="0"/>
              </a:rPr>
              <a:t>It is tough  to learn about manufacturing process of all types of cement in this short period of time we have.</a:t>
            </a:r>
            <a:endParaRPr lang="en-US" sz="2200" b="1">
              <a:latin typeface="Al Bayan Bold" charset="0"/>
              <a:cs typeface="Al Bayan Bold" charset="0"/>
            </a:endParaRPr>
          </a:p>
        </p:txBody>
      </p:sp>
      <p:pic>
        <p:nvPicPr>
          <p:cNvPr id="126" name="Picture 125" descr="brainstorm"/>
          <p:cNvPicPr>
            <a:picLocks noChangeAspect="1"/>
          </p:cNvPicPr>
          <p:nvPr/>
        </p:nvPicPr>
        <p:blipFill>
          <a:blip r:embed="rId8"/>
          <a:stretch>
            <a:fillRect/>
          </a:stretch>
        </p:blipFill>
        <p:spPr>
          <a:xfrm>
            <a:off x="1732280" y="18415"/>
            <a:ext cx="1544955" cy="15449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9" name="camera.wav"/>
          </p:stSnd>
        </p:sndAc>
      </p:transition>
    </mc:Choice>
    <mc:Fallback>
      <p:transition spd="slow">
        <p:fade/>
        <p:sndAc>
          <p:stSnd>
            <p:snd r:embed="rId9"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000" fill="hold">
                                          <p:stCondLst>
                                            <p:cond delay="0"/>
                                          </p:stCondLst>
                                        </p:cTn>
                                        <p:tgtEl>
                                          <p:spTgt spid="6"/>
                                        </p:tgtEl>
                                        <p:attrNameLst>
                                          <p:attrName>style.visibility</p:attrName>
                                        </p:attrNameLst>
                                      </p:cBhvr>
                                      <p:to>
                                        <p:strVal val="visible"/>
                                      </p:to>
                                    </p:set>
                                    <p:anim calcmode="lin" valueType="num">
                                      <p:cBhvr additive="base">
                                        <p:cTn id="12" dur="1000"/>
                                        <p:tgtEl>
                                          <p:spTgt spid="6"/>
                                        </p:tgtEl>
                                        <p:attrNameLst>
                                          <p:attrName>ppt_y</p:attrName>
                                        </p:attrNameLst>
                                      </p:cBhvr>
                                      <p:tavLst>
                                        <p:tav tm="0">
                                          <p:val>
                                            <p:strVal val="#ppt_y-#ppt_h*1.125000"/>
                                          </p:val>
                                        </p:tav>
                                        <p:tav tm="100000">
                                          <p:val>
                                            <p:strVal val="#ppt_y"/>
                                          </p:val>
                                        </p:tav>
                                      </p:tavLst>
                                    </p:anim>
                                    <p:animEffect transition="in" filter="wipe(down)">
                                      <p:cBhvr>
                                        <p:cTn id="13" dur="1000"/>
                                        <p:tgtEl>
                                          <p:spTgt spid="6"/>
                                        </p:tgtEl>
                                      </p:cBhvr>
                                    </p:animEffect>
                                  </p:childTnLst>
                                </p:cTn>
                              </p:par>
                            </p:childTnLst>
                          </p:cTn>
                        </p:par>
                        <p:par>
                          <p:cTn id="14" fill="hold">
                            <p:stCondLst>
                              <p:cond delay="1500"/>
                            </p:stCondLst>
                            <p:childTnLst>
                              <p:par>
                                <p:cTn id="15" presetID="23" presetClass="entr" presetSubtype="272" fill="hold" grpId="0" nodeType="afterEffect">
                                  <p:stCondLst>
                                    <p:cond delay="0"/>
                                  </p:stCondLst>
                                  <p:childTnLst>
                                    <p:set>
                                      <p:cBhvr>
                                        <p:cTn id="16" dur="1000" fill="hold">
                                          <p:stCondLst>
                                            <p:cond delay="0"/>
                                          </p:stCondLst>
                                        </p:cTn>
                                        <p:tgtEl>
                                          <p:spTgt spid="56"/>
                                        </p:tgtEl>
                                        <p:attrNameLst>
                                          <p:attrName>style.visibility</p:attrName>
                                        </p:attrNameLst>
                                      </p:cBhvr>
                                      <p:to>
                                        <p:strVal val="visible"/>
                                      </p:to>
                                    </p:set>
                                    <p:anim calcmode="lin" valueType="num">
                                      <p:cBhvr>
                                        <p:cTn id="17" dur="1000" fill="hold"/>
                                        <p:tgtEl>
                                          <p:spTgt spid="56"/>
                                        </p:tgtEl>
                                        <p:attrNameLst>
                                          <p:attrName>ppt_w</p:attrName>
                                        </p:attrNameLst>
                                      </p:cBhvr>
                                      <p:tavLst>
                                        <p:tav tm="0">
                                          <p:val>
                                            <p:strVal val="2/3*#ppt_w"/>
                                          </p:val>
                                        </p:tav>
                                        <p:tav tm="100000">
                                          <p:val>
                                            <p:strVal val="#ppt_w"/>
                                          </p:val>
                                        </p:tav>
                                      </p:tavLst>
                                    </p:anim>
                                    <p:anim calcmode="lin" valueType="num">
                                      <p:cBhvr>
                                        <p:cTn id="18" dur="1000" fill="hold"/>
                                        <p:tgtEl>
                                          <p:spTgt spid="56"/>
                                        </p:tgtEl>
                                        <p:attrNameLst>
                                          <p:attrName>ppt_h</p:attrName>
                                        </p:attrNameLst>
                                      </p:cBhvr>
                                      <p:tavLst>
                                        <p:tav tm="0">
                                          <p:val>
                                            <p:strVal val="2/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anim calcmode="lin" valueType="num">
                                      <p:cBhvr>
                                        <p:cTn id="21" dur="500" fill="hold"/>
                                        <p:tgtEl>
                                          <p:spTgt spid="126"/>
                                        </p:tgtEl>
                                        <p:attrNameLst>
                                          <p:attrName>ppt_w</p:attrName>
                                        </p:attrNameLst>
                                      </p:cBhvr>
                                      <p:tavLst>
                                        <p:tav tm="0">
                                          <p:val>
                                            <p:strVal val="4/3*#ppt_w"/>
                                          </p:val>
                                        </p:tav>
                                        <p:tav tm="100000">
                                          <p:val>
                                            <p:strVal val="#ppt_w"/>
                                          </p:val>
                                        </p:tav>
                                      </p:tavLst>
                                    </p:anim>
                                    <p:anim calcmode="lin" valueType="num">
                                      <p:cBhvr>
                                        <p:cTn id="22" dur="500" fill="hold"/>
                                        <p:tgtEl>
                                          <p:spTgt spid="126"/>
                                        </p:tgtEl>
                                        <p:attrNameLst>
                                          <p:attrName>ppt_h</p:attrName>
                                        </p:attrNameLst>
                                      </p:cBhvr>
                                      <p:tavLst>
                                        <p:tav tm="0">
                                          <p:val>
                                            <p:strVal val="4/3*#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2000" fill="hold">
                                          <p:stCondLst>
                                            <p:cond delay="0"/>
                                          </p:stCondLst>
                                        </p:cTn>
                                        <p:tgtEl>
                                          <p:spTgt spid="2"/>
                                        </p:tgtEl>
                                        <p:attrNameLst>
                                          <p:attrName>style.visibility</p:attrName>
                                        </p:attrNameLst>
                                      </p:cBhvr>
                                      <p:to>
                                        <p:strVal val="visible"/>
                                      </p:to>
                                    </p:set>
                                    <p:anim calcmode="lin" valueType="num">
                                      <p:cBhvr additive="base">
                                        <p:cTn id="27" dur="2000"/>
                                        <p:tgtEl>
                                          <p:spTgt spid="2"/>
                                        </p:tgtEl>
                                        <p:attrNameLst>
                                          <p:attrName>ppt_x</p:attrName>
                                        </p:attrNameLst>
                                      </p:cBhvr>
                                      <p:tavLst>
                                        <p:tav tm="0">
                                          <p:val>
                                            <p:strVal val="#ppt_x-#ppt_w*1.125000"/>
                                          </p:val>
                                        </p:tav>
                                        <p:tav tm="100000">
                                          <p:val>
                                            <p:strVal val="#ppt_x"/>
                                          </p:val>
                                        </p:tav>
                                      </p:tavLst>
                                    </p:anim>
                                    <p:animEffect transition="in" filter="wipe(right)">
                                      <p:cBhvr>
                                        <p:cTn id="28" dur="2000"/>
                                        <p:tgtEl>
                                          <p:spTgt spid="2"/>
                                        </p:tgtEl>
                                      </p:cBhvr>
                                    </p:animEffect>
                                  </p:childTnLst>
                                </p:cTn>
                              </p:par>
                              <p:par>
                                <p:cTn id="29" presetID="12" presetClass="entr" presetSubtype="4" fill="hold" nodeType="withEffect">
                                  <p:stCondLst>
                                    <p:cond delay="0"/>
                                  </p:stCondLst>
                                  <p:childTnLst>
                                    <p:set>
                                      <p:cBhvr>
                                        <p:cTn id="30" dur="3000" fill="hold">
                                          <p:stCondLst>
                                            <p:cond delay="0"/>
                                          </p:stCondLst>
                                        </p:cTn>
                                        <p:tgtEl>
                                          <p:spTgt spid="3"/>
                                        </p:tgtEl>
                                        <p:attrNameLst>
                                          <p:attrName>style.visibility</p:attrName>
                                        </p:attrNameLst>
                                      </p:cBhvr>
                                      <p:to>
                                        <p:strVal val="visible"/>
                                      </p:to>
                                    </p:set>
                                    <p:anim calcmode="lin" valueType="num">
                                      <p:cBhvr additive="base">
                                        <p:cTn id="31" dur="3000"/>
                                        <p:tgtEl>
                                          <p:spTgt spid="3"/>
                                        </p:tgtEl>
                                        <p:attrNameLst>
                                          <p:attrName>ppt_y</p:attrName>
                                        </p:attrNameLst>
                                      </p:cBhvr>
                                      <p:tavLst>
                                        <p:tav tm="0">
                                          <p:val>
                                            <p:strVal val="#ppt_y+#ppt_h*1.125000"/>
                                          </p:val>
                                        </p:tav>
                                        <p:tav tm="100000">
                                          <p:val>
                                            <p:strVal val="#ppt_y"/>
                                          </p:val>
                                        </p:tav>
                                      </p:tavLst>
                                    </p:anim>
                                    <p:animEffect transition="in" filter="wipe(up)">
                                      <p:cBhvr>
                                        <p:cTn id="32" dur="3000"/>
                                        <p:tgtEl>
                                          <p:spTgt spid="3"/>
                                        </p:tgtEl>
                                      </p:cBhvr>
                                    </p:animEffect>
                                  </p:childTnLst>
                                </p:cTn>
                              </p:par>
                              <p:par>
                                <p:cTn id="33" presetID="23" presetClass="entr" presetSubtype="288" fill="hold" nodeType="withEffect">
                                  <p:stCondLst>
                                    <p:cond delay="0"/>
                                  </p:stCondLst>
                                  <p:childTnLst>
                                    <p:set>
                                      <p:cBhvr>
                                        <p:cTn id="34" dur="2000" fill="hold">
                                          <p:stCondLst>
                                            <p:cond delay="0"/>
                                          </p:stCondLst>
                                        </p:cTn>
                                        <p:tgtEl>
                                          <p:spTgt spid="125"/>
                                        </p:tgtEl>
                                        <p:attrNameLst>
                                          <p:attrName>style.visibility</p:attrName>
                                        </p:attrNameLst>
                                      </p:cBhvr>
                                      <p:to>
                                        <p:strVal val="visible"/>
                                      </p:to>
                                    </p:set>
                                    <p:anim calcmode="lin" valueType="num">
                                      <p:cBhvr>
                                        <p:cTn id="35" dur="2000" fill="hold"/>
                                        <p:tgtEl>
                                          <p:spTgt spid="125"/>
                                        </p:tgtEl>
                                        <p:attrNameLst>
                                          <p:attrName>ppt_w</p:attrName>
                                        </p:attrNameLst>
                                      </p:cBhvr>
                                      <p:tavLst>
                                        <p:tav tm="0">
                                          <p:val>
                                            <p:strVal val="4/3*#ppt_w"/>
                                          </p:val>
                                        </p:tav>
                                        <p:tav tm="100000">
                                          <p:val>
                                            <p:strVal val="#ppt_w"/>
                                          </p:val>
                                        </p:tav>
                                      </p:tavLst>
                                    </p:anim>
                                    <p:anim calcmode="lin" valueType="num">
                                      <p:cBhvr>
                                        <p:cTn id="36" dur="2000" fill="hold"/>
                                        <p:tgtEl>
                                          <p:spTgt spid="12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91"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58945" y="2106158"/>
            <a:ext cx="4797425" cy="2168525"/>
          </a:xfrm>
          <a:prstGeom prst="rect">
            <a:avLst/>
          </a:prstGeom>
          <a:noFill/>
        </p:spPr>
        <p:txBody>
          <a:bodyPr wrap="none" rtlCol="0">
            <a:spAutoFit/>
          </a:bodyPr>
          <a:lstStyle/>
          <a:p>
            <a:pPr algn="l"/>
            <a:r>
              <a:rPr lang="en-US" altLang="zh-CN" sz="4500" b="1" dirty="0">
                <a:solidFill>
                  <a:schemeClr val="bg1"/>
                </a:solidFill>
                <a:latin typeface="Calibri" panose="020F0502020204030204" pitchFamily="34" charset="0"/>
                <a:ea typeface="幼圆" panose="02010509060101010101" pitchFamily="49" charset="-122"/>
              </a:rPr>
              <a:t>Manufacture</a:t>
            </a:r>
            <a:endParaRPr lang="en-US" altLang="zh-CN" sz="4500" b="1" dirty="0">
              <a:solidFill>
                <a:schemeClr val="bg1"/>
              </a:solidFill>
              <a:latin typeface="Calibri" panose="020F0502020204030204" pitchFamily="34" charset="0"/>
              <a:ea typeface="幼圆" panose="02010509060101010101" pitchFamily="49" charset="-122"/>
            </a:endParaRPr>
          </a:p>
          <a:p>
            <a:pPr algn="l"/>
            <a:r>
              <a:rPr lang="en-US" altLang="zh-CN" sz="4500" b="1" dirty="0">
                <a:solidFill>
                  <a:schemeClr val="bg1"/>
                </a:solidFill>
                <a:latin typeface="Calibri" panose="020F0502020204030204" pitchFamily="34" charset="0"/>
                <a:ea typeface="幼圆" panose="02010509060101010101" pitchFamily="49" charset="-122"/>
              </a:rPr>
              <a:t>Of</a:t>
            </a:r>
            <a:endParaRPr lang="en-US" altLang="zh-CN" sz="4500" b="1" dirty="0">
              <a:solidFill>
                <a:schemeClr val="bg1"/>
              </a:solidFill>
              <a:latin typeface="Calibri" panose="020F0502020204030204" pitchFamily="34" charset="0"/>
              <a:ea typeface="幼圆" panose="02010509060101010101" pitchFamily="49" charset="-122"/>
            </a:endParaRPr>
          </a:p>
          <a:p>
            <a:pPr algn="l"/>
            <a:r>
              <a:rPr lang="en-US" altLang="zh-CN" sz="4500" b="1" dirty="0">
                <a:solidFill>
                  <a:schemeClr val="bg1"/>
                </a:solidFill>
                <a:latin typeface="Calibri" panose="020F0502020204030204" pitchFamily="34" charset="0"/>
                <a:ea typeface="幼圆" panose="02010509060101010101" pitchFamily="49" charset="-122"/>
              </a:rPr>
              <a:t>Portland Cement</a:t>
            </a:r>
            <a:endParaRPr lang="en-US" altLang="zh-CN" sz="4500" b="1" dirty="0">
              <a:solidFill>
                <a:schemeClr val="bg1"/>
              </a:solidFill>
              <a:latin typeface="Calibri" panose="020F0502020204030204" pitchFamily="34" charset="0"/>
              <a:ea typeface="幼圆" panose="02010509060101010101" pitchFamily="49" charset="-122"/>
            </a:endParaRPr>
          </a:p>
        </p:txBody>
      </p:sp>
      <p:pic>
        <p:nvPicPr>
          <p:cNvPr id="3" name="Picture 2" descr="5098266"/>
          <p:cNvPicPr>
            <a:picLocks noChangeAspect="1"/>
          </p:cNvPicPr>
          <p:nvPr/>
        </p:nvPicPr>
        <p:blipFill>
          <a:blip r:embed="rId1"/>
          <a:stretch>
            <a:fillRect/>
          </a:stretch>
        </p:blipFill>
        <p:spPr>
          <a:xfrm>
            <a:off x="6109335" y="-688340"/>
            <a:ext cx="5487035" cy="3657600"/>
          </a:xfrm>
          <a:prstGeom prst="rect">
            <a:avLst/>
          </a:prstGeom>
        </p:spPr>
      </p:pic>
      <p:pic>
        <p:nvPicPr>
          <p:cNvPr id="9" name="Picture 8" descr="/Users/arpanbhandari/Downloads/cement-factory-interiors-industrial-cement-production-conveyor-workers-shop-production-line.jpgcement-factory-interiors-industrial-cement-production-conveyor-workers-shop-production-line"/>
          <p:cNvPicPr>
            <a:picLocks noChangeAspect="1"/>
          </p:cNvPicPr>
          <p:nvPr/>
        </p:nvPicPr>
        <p:blipFill>
          <a:blip r:embed="rId2"/>
          <a:srcRect l="-1227" t="-796" r="1227" b="796"/>
          <a:stretch>
            <a:fillRect/>
          </a:stretch>
        </p:blipFill>
        <p:spPr>
          <a:xfrm>
            <a:off x="5619750" y="2570480"/>
            <a:ext cx="7050405" cy="4544695"/>
          </a:xfrm>
          <a:prstGeom prst="roundRect">
            <a:avLst>
              <a:gd name="adj" fmla="val 14899"/>
            </a:avLst>
          </a:prstGeom>
        </p:spPr>
      </p:pic>
    </p:spTree>
  </p:cSld>
  <p:clrMapOvr>
    <a:masterClrMapping/>
  </p:clrMapOvr>
  <mc:AlternateContent xmlns:mc="http://schemas.openxmlformats.org/markup-compatibility/2006">
    <mc:Choice xmlns:p14="http://schemas.microsoft.com/office/powerpoint/2010/main" Requires="p14">
      <p:transition spd="med" p14:dur="699">
        <p:wipe/>
        <p:sndAc>
          <p:stSnd>
            <p:snd r:embed="rId3" name="push.wav"/>
          </p:stSnd>
        </p:sndAc>
      </p:transition>
    </mc:Choice>
    <mc:Fallback>
      <p:transition spd="med">
        <p:wipe/>
        <p:sndAc>
          <p:stSnd>
            <p:snd r:embed="rId3"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000"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ppt_y</p:attrName>
                                        </p:attrNameLst>
                                      </p:cBhvr>
                                      <p:tavLst>
                                        <p:tav tm="0">
                                          <p:val>
                                            <p:strVal val="#ppt_y+#ppt_h*1.125000"/>
                                          </p:val>
                                        </p:tav>
                                        <p:tav tm="100000">
                                          <p:val>
                                            <p:strVal val="#ppt_y"/>
                                          </p:val>
                                        </p:tav>
                                      </p:tavLst>
                                    </p:anim>
                                    <p:animEffect transition="in" filter="wipe(up)">
                                      <p:cBhvr>
                                        <p:cTn id="12" dur="1000"/>
                                        <p:tgtEl>
                                          <p:spTgt spid="3"/>
                                        </p:tgtEl>
                                      </p:cBhvr>
                                    </p:animEffect>
                                  </p:childTnLst>
                                </p:cTn>
                              </p:par>
                              <p:par>
                                <p:cTn id="13" presetID="12" presetClass="entr" presetSubtype="2" fill="hold" nodeType="withEffect">
                                  <p:stCondLst>
                                    <p:cond delay="0"/>
                                  </p:stCondLst>
                                  <p:childTnLst>
                                    <p:set>
                                      <p:cBhvr>
                                        <p:cTn id="14" dur="1000" fill="hold">
                                          <p:stCondLst>
                                            <p:cond delay="0"/>
                                          </p:stCondLst>
                                        </p:cTn>
                                        <p:tgtEl>
                                          <p:spTgt spid="9"/>
                                        </p:tgtEl>
                                        <p:attrNameLst>
                                          <p:attrName>style.visibility</p:attrName>
                                        </p:attrNameLst>
                                      </p:cBhvr>
                                      <p:to>
                                        <p:strVal val="visible"/>
                                      </p:to>
                                    </p:set>
                                    <p:anim calcmode="lin" valueType="num">
                                      <p:cBhvr additive="base">
                                        <p:cTn id="15" dur="1000"/>
                                        <p:tgtEl>
                                          <p:spTgt spid="9"/>
                                        </p:tgtEl>
                                        <p:attrNameLst>
                                          <p:attrName>ppt_x</p:attrName>
                                        </p:attrNameLst>
                                      </p:cBhvr>
                                      <p:tavLst>
                                        <p:tav tm="0">
                                          <p:val>
                                            <p:strVal val="#ppt_x+#ppt_w*1.125000"/>
                                          </p:val>
                                        </p:tav>
                                        <p:tav tm="100000">
                                          <p:val>
                                            <p:strVal val="#ppt_x"/>
                                          </p:val>
                                        </p:tav>
                                      </p:tavLst>
                                    </p:anim>
                                    <p:animEffect transition="in" filter="wipe(left)">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矩形 114"/>
          <p:cNvSpPr/>
          <p:nvPr/>
        </p:nvSpPr>
        <p:spPr>
          <a:xfrm rot="16200000">
            <a:off x="-2898140" y="2843530"/>
            <a:ext cx="6858000" cy="117094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 Box 3"/>
          <p:cNvSpPr txBox="1"/>
          <p:nvPr/>
        </p:nvSpPr>
        <p:spPr>
          <a:xfrm rot="16200000">
            <a:off x="-2527935" y="3036570"/>
            <a:ext cx="6116955" cy="783590"/>
          </a:xfrm>
          <a:prstGeom prst="rect">
            <a:avLst/>
          </a:prstGeom>
          <a:noFill/>
        </p:spPr>
        <p:txBody>
          <a:bodyPr wrap="square" rtlCol="0">
            <a:spAutoFit/>
          </a:bodyPr>
          <a:p>
            <a:r>
              <a:rPr lang="en-US" sz="4500" b="1">
                <a:solidFill>
                  <a:schemeClr val="bg1"/>
                </a:solidFill>
                <a:latin typeface="Chalkboard Bold" panose="03050602040202020205" charset="0"/>
                <a:cs typeface="Chalkboard Bold" panose="03050602040202020205" charset="0"/>
              </a:rPr>
              <a:t>Manufacturing Process</a:t>
            </a:r>
            <a:endParaRPr lang="en-US" sz="4500"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1746250" y="370205"/>
            <a:ext cx="9848850" cy="1630045"/>
          </a:xfrm>
          <a:prstGeom prst="rect">
            <a:avLst/>
          </a:prstGeom>
          <a:noFill/>
        </p:spPr>
        <p:txBody>
          <a:bodyPr wrap="square" rtlCol="0">
            <a:spAutoFit/>
          </a:bodyPr>
          <a:p>
            <a:r>
              <a:rPr lang="en-US" sz="2000" b="1">
                <a:latin typeface="Andale Mono" panose="020B0509000000000004" charset="0"/>
                <a:cs typeface="Andale Mono" panose="020B0509000000000004" charset="0"/>
              </a:rPr>
              <a:t>Portland cement is a type of hydraulic cement, which means that it hardens when mixed with water. It is commonly used as a binding material in construction and is made by heating a mixture of limestone and clay in a kiln to a high temperature, then grinding the resulting clinker to a fine powder.</a:t>
            </a:r>
            <a:endParaRPr lang="en-US" sz="2000" b="1">
              <a:latin typeface="Andale Mono" panose="020B0509000000000004" charset="0"/>
              <a:cs typeface="Andale Mono" panose="020B0509000000000004" charset="0"/>
            </a:endParaRPr>
          </a:p>
        </p:txBody>
      </p:sp>
      <p:sp>
        <p:nvSpPr>
          <p:cNvPr id="99" name="AutoShape 5"/>
          <p:cNvSpPr>
            <a:spLocks noChangeArrowheads="1"/>
          </p:cNvSpPr>
          <p:nvPr/>
        </p:nvSpPr>
        <p:spPr bwMode="gray">
          <a:xfrm>
            <a:off x="1611438" y="2715554"/>
            <a:ext cx="10118356" cy="3592255"/>
          </a:xfrm>
          <a:prstGeom prst="roundRect">
            <a:avLst>
              <a:gd name="adj" fmla="val 14810"/>
            </a:avLst>
          </a:prstGeom>
          <a:noFill/>
          <a:ln w="25400" algn="ctr">
            <a:solidFill>
              <a:srgbClr val="1E2F39"/>
            </a:solidFill>
            <a:round/>
          </a:ln>
          <a:effectLst/>
        </p:spPr>
        <p:txBody>
          <a:bodyPr wrap="none" anchor="ctr"/>
          <a:p>
            <a:pPr>
              <a:defRPr/>
            </a:pPr>
            <a:endParaRPr lang="zh-CN" altLang="en-US" sz="2400" kern="0" dirty="0">
              <a:solidFill>
                <a:sysClr val="windowText" lastClr="000000"/>
              </a:solidFill>
              <a:ea typeface="Microsoft YaHei" panose="020B0503020204020204" pitchFamily="34" charset="-122"/>
            </a:endParaRPr>
          </a:p>
        </p:txBody>
      </p:sp>
      <p:sp>
        <p:nvSpPr>
          <p:cNvPr id="105" name="AutoShape 8"/>
          <p:cNvSpPr>
            <a:spLocks noChangeArrowheads="1"/>
          </p:cNvSpPr>
          <p:nvPr/>
        </p:nvSpPr>
        <p:spPr bwMode="gray">
          <a:xfrm>
            <a:off x="2086483" y="2265961"/>
            <a:ext cx="2210688" cy="875917"/>
          </a:xfrm>
          <a:prstGeom prst="chevron">
            <a:avLst>
              <a:gd name="adj" fmla="val 38600"/>
            </a:avLst>
          </a:prstGeom>
          <a:solidFill>
            <a:srgbClr val="FDB52D"/>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07" name="AutoShape 8"/>
          <p:cNvSpPr>
            <a:spLocks noChangeArrowheads="1"/>
          </p:cNvSpPr>
          <p:nvPr/>
        </p:nvSpPr>
        <p:spPr bwMode="gray">
          <a:xfrm>
            <a:off x="4398709" y="2265961"/>
            <a:ext cx="2210688" cy="875917"/>
          </a:xfrm>
          <a:prstGeom prst="chevron">
            <a:avLst>
              <a:gd name="adj" fmla="val 38600"/>
            </a:avLst>
          </a:prstGeom>
          <a:solidFill>
            <a:srgbClr val="E04548"/>
          </a:solidFill>
          <a:ln>
            <a:noFill/>
          </a:ln>
          <a:effectLst/>
        </p:spPr>
        <p:txBody>
          <a:bodyPr wrap="none" anchor="ctr"/>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8" name="文本框 93"/>
          <p:cNvSpPr txBox="1"/>
          <p:nvPr/>
        </p:nvSpPr>
        <p:spPr>
          <a:xfrm>
            <a:off x="2370455" y="2441575"/>
            <a:ext cx="1643380" cy="521970"/>
          </a:xfrm>
          <a:prstGeom prst="rect">
            <a:avLst/>
          </a:prstGeom>
          <a:noFill/>
        </p:spPr>
        <p:txBody>
          <a:bodyPr wrap="square" rtlCol="0">
            <a:spAutoFit/>
            <a:scene3d>
              <a:camera prst="orthographicFront"/>
              <a:lightRig rig="threePt" dir="t"/>
            </a:scene3d>
            <a:sp3d contourW="12700"/>
          </a:bodyPr>
          <a:p>
            <a:pPr algn="ctr"/>
            <a:r>
              <a:rPr lang="en-US" altLang="zh-CN" sz="1400" b="1" dirty="0">
                <a:solidFill>
                  <a:srgbClr val="FDFDFD"/>
                </a:solidFill>
                <a:latin typeface="Andale Mono" panose="020B0509000000000004" charset="0"/>
                <a:cs typeface="Andale Mono" panose="020B0509000000000004" charset="0"/>
              </a:rPr>
              <a:t>Raw Material Proportioning</a:t>
            </a:r>
            <a:endParaRPr lang="en-US" altLang="zh-CN" sz="1400" b="1" dirty="0">
              <a:solidFill>
                <a:srgbClr val="FDFDFD"/>
              </a:solidFill>
              <a:latin typeface="Andale Mono" panose="020B0509000000000004" charset="0"/>
              <a:cs typeface="Andale Mono" panose="020B0509000000000004" charset="0"/>
            </a:endParaRPr>
          </a:p>
        </p:txBody>
      </p:sp>
      <p:sp>
        <p:nvSpPr>
          <p:cNvPr id="9" name="文本框 95"/>
          <p:cNvSpPr txBox="1"/>
          <p:nvPr/>
        </p:nvSpPr>
        <p:spPr>
          <a:xfrm>
            <a:off x="4558030" y="2335530"/>
            <a:ext cx="1910715" cy="737235"/>
          </a:xfrm>
          <a:prstGeom prst="rect">
            <a:avLst/>
          </a:prstGeom>
          <a:noFill/>
        </p:spPr>
        <p:txBody>
          <a:bodyPr wrap="square" rtlCol="0">
            <a:spAutoFit/>
            <a:scene3d>
              <a:camera prst="orthographicFront"/>
              <a:lightRig rig="threePt" dir="t"/>
            </a:scene3d>
            <a:sp3d contourW="12700"/>
          </a:bodyPr>
          <a:p>
            <a:pPr algn="ctr"/>
            <a:r>
              <a:rPr lang="en-US" altLang="zh-CN" sz="1400" b="1" dirty="0">
                <a:solidFill>
                  <a:srgbClr val="FDFDFD"/>
                </a:solidFill>
                <a:latin typeface="Andale Mono" panose="020B0509000000000004" charset="0"/>
                <a:cs typeface="Andale Mono" panose="020B0509000000000004" charset="0"/>
              </a:rPr>
              <a:t>Raw Material Grinding and Blending</a:t>
            </a:r>
            <a:endParaRPr lang="en-US" altLang="zh-CN" sz="1400" b="1" dirty="0">
              <a:solidFill>
                <a:srgbClr val="FDFDFD"/>
              </a:solidFill>
              <a:latin typeface="Andale Mono" panose="020B0509000000000004" charset="0"/>
              <a:cs typeface="Andale Mono" panose="020B0509000000000004" charset="0"/>
            </a:endParaRPr>
          </a:p>
        </p:txBody>
      </p:sp>
      <p:grpSp>
        <p:nvGrpSpPr>
          <p:cNvPr id="6" name="Group 5"/>
          <p:cNvGrpSpPr/>
          <p:nvPr/>
        </p:nvGrpSpPr>
        <p:grpSpPr>
          <a:xfrm>
            <a:off x="6710680" y="2265680"/>
            <a:ext cx="2211070" cy="875030"/>
            <a:chOff x="10568" y="3568"/>
            <a:chExt cx="3482" cy="1378"/>
          </a:xfrm>
        </p:grpSpPr>
        <p:sp>
          <p:nvSpPr>
            <p:cNvPr id="106" name="AutoShape 8"/>
            <p:cNvSpPr>
              <a:spLocks noChangeArrowheads="1"/>
            </p:cNvSpPr>
            <p:nvPr/>
          </p:nvSpPr>
          <p:spPr bwMode="gray">
            <a:xfrm>
              <a:off x="10568" y="3568"/>
              <a:ext cx="3481" cy="1379"/>
            </a:xfrm>
            <a:prstGeom prst="chevron">
              <a:avLst>
                <a:gd name="adj" fmla="val 38600"/>
              </a:avLst>
            </a:prstGeom>
            <a:solidFill>
              <a:srgbClr val="12B19F"/>
            </a:solidFill>
            <a:ln>
              <a:noFill/>
            </a:ln>
            <a:effectLst/>
          </p:spPr>
          <p:txBody>
            <a:bodyPr wrap="none" anchor="ctr"/>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97" name="文本框 96"/>
            <p:cNvSpPr txBox="1"/>
            <p:nvPr/>
          </p:nvSpPr>
          <p:spPr>
            <a:xfrm>
              <a:off x="10938" y="4017"/>
              <a:ext cx="3112" cy="483"/>
            </a:xfrm>
            <a:prstGeom prst="rect">
              <a:avLst/>
            </a:prstGeom>
            <a:noFill/>
          </p:spPr>
          <p:txBody>
            <a:bodyPr wrap="square" rtlCol="0">
              <a:spAutoFit/>
              <a:scene3d>
                <a:camera prst="orthographicFront"/>
                <a:lightRig rig="threePt" dir="t"/>
              </a:scene3d>
              <a:sp3d contourW="12700"/>
            </a:bodyPr>
            <a:p>
              <a:pPr algn="ctr"/>
              <a:r>
                <a:rPr lang="en-US" altLang="zh-CN" sz="1400" b="1" dirty="0">
                  <a:solidFill>
                    <a:srgbClr val="FDFDFD"/>
                  </a:solidFill>
                  <a:latin typeface="Andale Mono" panose="020B0509000000000004" charset="0"/>
                  <a:cs typeface="Andale Mono" panose="020B0509000000000004" charset="0"/>
                </a:rPr>
                <a:t>Kiln Operation</a:t>
              </a:r>
              <a:endParaRPr lang="en-US" altLang="zh-CN" sz="1400" b="1" dirty="0">
                <a:solidFill>
                  <a:srgbClr val="FDFDFD"/>
                </a:solidFill>
                <a:latin typeface="Andale Mono" panose="020B0509000000000004" charset="0"/>
                <a:cs typeface="Andale Mono" panose="020B0509000000000004" charset="0"/>
              </a:endParaRPr>
            </a:p>
          </p:txBody>
        </p:sp>
      </p:grpSp>
      <p:grpSp>
        <p:nvGrpSpPr>
          <p:cNvPr id="11" name="Group 10"/>
          <p:cNvGrpSpPr/>
          <p:nvPr/>
        </p:nvGrpSpPr>
        <p:grpSpPr>
          <a:xfrm>
            <a:off x="8987790" y="2256790"/>
            <a:ext cx="2286000" cy="892810"/>
            <a:chOff x="14154" y="3554"/>
            <a:chExt cx="3600" cy="1406"/>
          </a:xfrm>
        </p:grpSpPr>
        <p:sp>
          <p:nvSpPr>
            <p:cNvPr id="7" name="AutoShape 8"/>
            <p:cNvSpPr>
              <a:spLocks noChangeArrowheads="1"/>
            </p:cNvSpPr>
            <p:nvPr/>
          </p:nvSpPr>
          <p:spPr bwMode="gray">
            <a:xfrm>
              <a:off x="14154" y="3554"/>
              <a:ext cx="3549" cy="1406"/>
            </a:xfrm>
            <a:prstGeom prst="chevron">
              <a:avLst>
                <a:gd name="adj" fmla="val 38600"/>
              </a:avLst>
            </a:prstGeom>
            <a:solidFill>
              <a:srgbClr val="288DBB"/>
            </a:solidFill>
            <a:ln>
              <a:noFill/>
            </a:ln>
            <a:effectLst/>
          </p:spPr>
          <p:txBody>
            <a:bodyPr wrap="none" anchor="ctr"/>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0" name="文本框 97"/>
            <p:cNvSpPr txBox="1"/>
            <p:nvPr/>
          </p:nvSpPr>
          <p:spPr>
            <a:xfrm>
              <a:off x="14580" y="4017"/>
              <a:ext cx="3174" cy="483"/>
            </a:xfrm>
            <a:prstGeom prst="rect">
              <a:avLst/>
            </a:prstGeom>
            <a:noFill/>
          </p:spPr>
          <p:txBody>
            <a:bodyPr wrap="square" rtlCol="0">
              <a:spAutoFit/>
              <a:scene3d>
                <a:camera prst="orthographicFront"/>
                <a:lightRig rig="threePt" dir="t"/>
              </a:scene3d>
              <a:sp3d contourW="12700"/>
            </a:bodyPr>
            <a:p>
              <a:pPr algn="ctr"/>
              <a:r>
                <a:rPr lang="en-US" altLang="zh-CN" sz="1400" b="1" dirty="0">
                  <a:solidFill>
                    <a:srgbClr val="FDFDFD"/>
                  </a:solidFill>
                  <a:latin typeface="Andale Mono" panose="020B0509000000000004" charset="0"/>
                  <a:cs typeface="Andale Mono" panose="020B0509000000000004" charset="0"/>
                </a:rPr>
                <a:t>Clinker Cooling</a:t>
              </a:r>
              <a:endParaRPr lang="en-US" altLang="zh-CN" sz="1400" b="1" dirty="0">
                <a:solidFill>
                  <a:srgbClr val="FDFDFD"/>
                </a:solidFill>
                <a:latin typeface="Andale Mono" panose="020B0509000000000004" charset="0"/>
                <a:cs typeface="Andale Mono" panose="020B0509000000000004" charset="0"/>
              </a:endParaRPr>
            </a:p>
          </p:txBody>
        </p:sp>
      </p:grpSp>
      <p:grpSp>
        <p:nvGrpSpPr>
          <p:cNvPr id="12" name="Group 11"/>
          <p:cNvGrpSpPr/>
          <p:nvPr/>
        </p:nvGrpSpPr>
        <p:grpSpPr>
          <a:xfrm>
            <a:off x="11271885" y="2976245"/>
            <a:ext cx="892810" cy="2252980"/>
            <a:chOff x="17705" y="4687"/>
            <a:chExt cx="1406" cy="3548"/>
          </a:xfrm>
        </p:grpSpPr>
        <p:sp>
          <p:nvSpPr>
            <p:cNvPr id="15" name="AutoShape 8"/>
            <p:cNvSpPr>
              <a:spLocks noChangeArrowheads="1"/>
            </p:cNvSpPr>
            <p:nvPr/>
          </p:nvSpPr>
          <p:spPr bwMode="gray">
            <a:xfrm rot="5400000">
              <a:off x="16634" y="5758"/>
              <a:ext cx="3549" cy="1406"/>
            </a:xfrm>
            <a:prstGeom prst="chevron">
              <a:avLst>
                <a:gd name="adj" fmla="val 38600"/>
              </a:avLst>
            </a:prstGeom>
            <a:solidFill>
              <a:schemeClr val="accent5">
                <a:lumMod val="75000"/>
              </a:schemeClr>
            </a:solidFill>
            <a:ln>
              <a:noFill/>
            </a:ln>
            <a:effectLst/>
          </p:spPr>
          <p:txBody>
            <a:bodyPr wrap="none" anchor="ctr"/>
            <a:p>
              <a:pPr lvl="0"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9" name="Text Box 18"/>
            <p:cNvSpPr txBox="1"/>
            <p:nvPr/>
          </p:nvSpPr>
          <p:spPr>
            <a:xfrm rot="5400000">
              <a:off x="17545" y="6050"/>
              <a:ext cx="1727" cy="822"/>
            </a:xfrm>
            <a:prstGeom prst="rect">
              <a:avLst/>
            </a:prstGeom>
            <a:noFill/>
          </p:spPr>
          <p:txBody>
            <a:bodyPr wrap="square" rtlCol="0">
              <a:spAutoFit/>
            </a:bodyPr>
            <a:p>
              <a:r>
                <a:rPr lang="en-US" sz="1400">
                  <a:solidFill>
                    <a:schemeClr val="bg1"/>
                  </a:solidFill>
                  <a:latin typeface="Andale Mono" panose="020B0509000000000004" charset="0"/>
                  <a:cs typeface="Andale Mono" panose="020B0509000000000004" charset="0"/>
                </a:rPr>
                <a:t>Clinker Grinding</a:t>
              </a:r>
              <a:endParaRPr lang="en-US" sz="1400">
                <a:solidFill>
                  <a:schemeClr val="bg1"/>
                </a:solidFill>
                <a:latin typeface="Andale Mono" panose="020B0509000000000004" charset="0"/>
                <a:cs typeface="Andale Mono" panose="020B0509000000000004" charset="0"/>
              </a:endParaRPr>
            </a:p>
          </p:txBody>
        </p:sp>
      </p:grpSp>
      <p:grpSp>
        <p:nvGrpSpPr>
          <p:cNvPr id="13" name="Group 12"/>
          <p:cNvGrpSpPr/>
          <p:nvPr/>
        </p:nvGrpSpPr>
        <p:grpSpPr>
          <a:xfrm>
            <a:off x="9039225" y="5876290"/>
            <a:ext cx="2209800" cy="875030"/>
            <a:chOff x="14347" y="9277"/>
            <a:chExt cx="3480" cy="1378"/>
          </a:xfrm>
        </p:grpSpPr>
        <p:sp>
          <p:nvSpPr>
            <p:cNvPr id="18" name="AutoShape 8"/>
            <p:cNvSpPr>
              <a:spLocks noChangeArrowheads="1"/>
            </p:cNvSpPr>
            <p:nvPr/>
          </p:nvSpPr>
          <p:spPr bwMode="gray">
            <a:xfrm rot="10800000">
              <a:off x="14347" y="9277"/>
              <a:ext cx="3481" cy="1379"/>
            </a:xfrm>
            <a:prstGeom prst="chevron">
              <a:avLst>
                <a:gd name="adj" fmla="val 38600"/>
              </a:avLst>
            </a:prstGeom>
            <a:solidFill>
              <a:schemeClr val="tx2"/>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20" name="Text Box 19"/>
            <p:cNvSpPr txBox="1"/>
            <p:nvPr/>
          </p:nvSpPr>
          <p:spPr>
            <a:xfrm>
              <a:off x="14931" y="9387"/>
              <a:ext cx="2312" cy="1161"/>
            </a:xfrm>
            <a:prstGeom prst="rect">
              <a:avLst/>
            </a:prstGeom>
            <a:noFill/>
          </p:spPr>
          <p:txBody>
            <a:bodyPr wrap="square" rtlCol="0">
              <a:spAutoFit/>
            </a:bodyPr>
            <a:p>
              <a:r>
                <a:rPr lang="en-US" sz="1400">
                  <a:solidFill>
                    <a:schemeClr val="bg1"/>
                  </a:solidFill>
                  <a:latin typeface="Andale Mono" panose="020B0509000000000004" charset="0"/>
                  <a:cs typeface="Andale Mono" panose="020B0509000000000004" charset="0"/>
                </a:rPr>
                <a:t>Cement Packaging and Shipping</a:t>
              </a:r>
              <a:endParaRPr lang="en-US" sz="1400">
                <a:solidFill>
                  <a:schemeClr val="bg1"/>
                </a:solidFill>
                <a:latin typeface="Andale Mono" panose="020B0509000000000004" charset="0"/>
                <a:cs typeface="Andale Mono" panose="020B0509000000000004" charset="0"/>
              </a:endParaRPr>
            </a:p>
          </p:txBody>
        </p:sp>
      </p:grpSp>
      <p:grpSp>
        <p:nvGrpSpPr>
          <p:cNvPr id="3" name="Group 2"/>
          <p:cNvGrpSpPr/>
          <p:nvPr/>
        </p:nvGrpSpPr>
        <p:grpSpPr>
          <a:xfrm>
            <a:off x="1169035" y="3276600"/>
            <a:ext cx="875917" cy="2210688"/>
            <a:chOff x="1794" y="5207"/>
            <a:chExt cx="1379" cy="3481"/>
          </a:xfrm>
        </p:grpSpPr>
        <p:sp>
          <p:nvSpPr>
            <p:cNvPr id="16" name="AutoShape 8"/>
            <p:cNvSpPr>
              <a:spLocks noChangeArrowheads="1"/>
            </p:cNvSpPr>
            <p:nvPr/>
          </p:nvSpPr>
          <p:spPr bwMode="gray">
            <a:xfrm rot="16200000">
              <a:off x="743" y="6258"/>
              <a:ext cx="3481" cy="1379"/>
            </a:xfrm>
            <a:prstGeom prst="chevron">
              <a:avLst>
                <a:gd name="adj" fmla="val 38600"/>
              </a:avLst>
            </a:prstGeom>
            <a:solidFill>
              <a:schemeClr val="accent2"/>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21" name="Text Box 20"/>
            <p:cNvSpPr txBox="1"/>
            <p:nvPr/>
          </p:nvSpPr>
          <p:spPr>
            <a:xfrm rot="5400000">
              <a:off x="826" y="6403"/>
              <a:ext cx="3314" cy="1089"/>
            </a:xfrm>
            <a:prstGeom prst="rect">
              <a:avLst/>
            </a:prstGeom>
            <a:noFill/>
          </p:spPr>
          <p:txBody>
            <a:bodyPr wrap="square" rtlCol="0">
              <a:spAutoFit/>
            </a:bodyPr>
            <a:p>
              <a:pPr algn="ctr"/>
              <a:r>
                <a:rPr lang="en-US" sz="1300">
                  <a:solidFill>
                    <a:schemeClr val="bg1"/>
                  </a:solidFill>
                  <a:latin typeface="Andale Mono" panose="020B0509000000000004" charset="0"/>
                  <a:cs typeface="Andale Mono" panose="020B0509000000000004" charset="0"/>
                </a:rPr>
                <a:t>Crushing </a:t>
              </a:r>
              <a:endParaRPr lang="en-US" sz="1300">
                <a:solidFill>
                  <a:schemeClr val="bg1"/>
                </a:solidFill>
                <a:latin typeface="Andale Mono" panose="020B0509000000000004" charset="0"/>
                <a:cs typeface="Andale Mono" panose="020B0509000000000004" charset="0"/>
              </a:endParaRPr>
            </a:p>
            <a:p>
              <a:pPr algn="ctr"/>
              <a:r>
                <a:rPr lang="en-US" sz="1300">
                  <a:solidFill>
                    <a:schemeClr val="bg1"/>
                  </a:solidFill>
                  <a:latin typeface="Andale Mono" panose="020B0509000000000004" charset="0"/>
                  <a:cs typeface="Andale Mono" panose="020B0509000000000004" charset="0"/>
                </a:rPr>
                <a:t>and</a:t>
              </a:r>
              <a:endParaRPr lang="en-US" sz="1300">
                <a:solidFill>
                  <a:schemeClr val="bg1"/>
                </a:solidFill>
                <a:latin typeface="Andale Mono" panose="020B0509000000000004" charset="0"/>
                <a:cs typeface="Andale Mono" panose="020B0509000000000004" charset="0"/>
              </a:endParaRPr>
            </a:p>
            <a:p>
              <a:pPr algn="ctr"/>
              <a:r>
                <a:rPr lang="en-US" sz="1300">
                  <a:solidFill>
                    <a:schemeClr val="bg1"/>
                  </a:solidFill>
                  <a:latin typeface="Andale Mono" panose="020B0509000000000004" charset="0"/>
                  <a:cs typeface="Andale Mono" panose="020B0509000000000004" charset="0"/>
                </a:rPr>
                <a:t>Pre-homogenization</a:t>
              </a:r>
              <a:endParaRPr lang="en-US" sz="1300">
                <a:solidFill>
                  <a:schemeClr val="bg1"/>
                </a:solidFill>
                <a:latin typeface="Andale Mono" panose="020B0509000000000004" charset="0"/>
                <a:cs typeface="Andale Mono" panose="020B0509000000000004" charset="0"/>
              </a:endParaRPr>
            </a:p>
          </p:txBody>
        </p:sp>
      </p:grpSp>
      <p:grpSp>
        <p:nvGrpSpPr>
          <p:cNvPr id="2" name="Group 1"/>
          <p:cNvGrpSpPr/>
          <p:nvPr/>
        </p:nvGrpSpPr>
        <p:grpSpPr>
          <a:xfrm>
            <a:off x="2171700" y="5876290"/>
            <a:ext cx="2209800" cy="875030"/>
            <a:chOff x="3408" y="9277"/>
            <a:chExt cx="3480" cy="1378"/>
          </a:xfrm>
        </p:grpSpPr>
        <p:sp>
          <p:nvSpPr>
            <p:cNvPr id="17" name="AutoShape 8"/>
            <p:cNvSpPr>
              <a:spLocks noChangeArrowheads="1"/>
            </p:cNvSpPr>
            <p:nvPr/>
          </p:nvSpPr>
          <p:spPr bwMode="gray">
            <a:xfrm rot="10800000">
              <a:off x="3408" y="9277"/>
              <a:ext cx="3481" cy="1379"/>
            </a:xfrm>
            <a:prstGeom prst="chevron">
              <a:avLst>
                <a:gd name="adj" fmla="val 38600"/>
              </a:avLst>
            </a:prstGeom>
            <a:solidFill>
              <a:srgbClr val="00B0F0"/>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22" name="Text Box 21"/>
            <p:cNvSpPr txBox="1"/>
            <p:nvPr/>
          </p:nvSpPr>
          <p:spPr>
            <a:xfrm>
              <a:off x="4227" y="9733"/>
              <a:ext cx="1844" cy="483"/>
            </a:xfrm>
            <a:prstGeom prst="rect">
              <a:avLst/>
            </a:prstGeom>
            <a:noFill/>
          </p:spPr>
          <p:txBody>
            <a:bodyPr wrap="square" rtlCol="0">
              <a:spAutoFit/>
            </a:bodyPr>
            <a:p>
              <a:r>
                <a:rPr lang="en-US" sz="1400">
                  <a:solidFill>
                    <a:schemeClr val="bg1"/>
                  </a:solidFill>
                  <a:latin typeface="Andale Mono" panose="020B0509000000000004" charset="0"/>
                  <a:cs typeface="Andale Mono" panose="020B0509000000000004" charset="0"/>
                </a:rPr>
                <a:t>Quarrying</a:t>
              </a:r>
              <a:endParaRPr lang="en-US" sz="1400">
                <a:solidFill>
                  <a:schemeClr val="bg1"/>
                </a:solidFill>
                <a:latin typeface="Andale Mono" panose="020B0509000000000004" charset="0"/>
                <a:cs typeface="Andale Mono" panose="020B0509000000000004" charset="0"/>
              </a:endParaRPr>
            </a:p>
          </p:txBody>
        </p:sp>
      </p:grpSp>
      <p:sp>
        <p:nvSpPr>
          <p:cNvPr id="25" name="Rounded Rectangle 24"/>
          <p:cNvSpPr/>
          <p:nvPr/>
        </p:nvSpPr>
        <p:spPr>
          <a:xfrm>
            <a:off x="4405630" y="6181090"/>
            <a:ext cx="4652010" cy="1924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4" name="Picture 23" descr="loader"/>
          <p:cNvPicPr>
            <a:picLocks noChangeAspect="1"/>
          </p:cNvPicPr>
          <p:nvPr/>
        </p:nvPicPr>
        <p:blipFill>
          <a:blip r:embed="rId1"/>
          <a:stretch>
            <a:fillRect/>
          </a:stretch>
        </p:blipFill>
        <p:spPr>
          <a:xfrm>
            <a:off x="4234815" y="4843780"/>
            <a:ext cx="2211070" cy="2211070"/>
          </a:xfrm>
          <a:prstGeom prst="rect">
            <a:avLst/>
          </a:prstGeom>
        </p:spPr>
      </p:pic>
      <p:sp>
        <p:nvSpPr>
          <p:cNvPr id="26" name="Text Box 25"/>
          <p:cNvSpPr txBox="1"/>
          <p:nvPr/>
        </p:nvSpPr>
        <p:spPr>
          <a:xfrm>
            <a:off x="2783840" y="3397885"/>
            <a:ext cx="7948930" cy="1814830"/>
          </a:xfrm>
          <a:prstGeom prst="rect">
            <a:avLst/>
          </a:prstGeom>
          <a:noFill/>
        </p:spPr>
        <p:txBody>
          <a:bodyPr wrap="square" rtlCol="0">
            <a:spAutoFit/>
          </a:bodyPr>
          <a:p>
            <a:r>
              <a:rPr lang="en-US" sz="1600" b="1">
                <a:solidFill>
                  <a:schemeClr val="tx1">
                    <a:lumMod val="65000"/>
                    <a:lumOff val="35000"/>
                  </a:schemeClr>
                </a:solidFill>
                <a:latin typeface="Andale Mono" panose="020B0509000000000004" charset="0"/>
                <a:cs typeface="Andale Mono" panose="020B0509000000000004" charset="0"/>
              </a:rPr>
              <a:t>This is a detailed overview of manufacturing Portland cement.</a:t>
            </a:r>
            <a:endParaRPr lang="en-US" sz="1600" b="1">
              <a:solidFill>
                <a:schemeClr val="tx1">
                  <a:lumMod val="65000"/>
                  <a:lumOff val="35000"/>
                </a:schemeClr>
              </a:solidFill>
              <a:latin typeface="Andale Mono" panose="020B0509000000000004" charset="0"/>
              <a:cs typeface="Andale Mono" panose="020B0509000000000004" charset="0"/>
            </a:endParaRPr>
          </a:p>
          <a:p>
            <a:endParaRPr lang="en-US" sz="1600" b="1">
              <a:solidFill>
                <a:schemeClr val="tx1">
                  <a:lumMod val="65000"/>
                  <a:lumOff val="35000"/>
                </a:schemeClr>
              </a:solidFill>
              <a:latin typeface="Andale Mono" panose="020B0509000000000004" charset="0"/>
              <a:cs typeface="Andale Mono" panose="020B0509000000000004" charset="0"/>
            </a:endParaRPr>
          </a:p>
          <a:p>
            <a:r>
              <a:rPr lang="en-US" sz="1600" b="1">
                <a:solidFill>
                  <a:schemeClr val="tx1">
                    <a:lumMod val="65000"/>
                    <a:lumOff val="35000"/>
                  </a:schemeClr>
                </a:solidFill>
                <a:latin typeface="Andale Mono" panose="020B0509000000000004" charset="0"/>
                <a:cs typeface="Andale Mono" panose="020B0509000000000004" charset="0"/>
              </a:rPr>
              <a:t>Let’s look at this diagram and learn what steps are involved in the manufacturing process of Portland Cement.</a:t>
            </a:r>
            <a:endParaRPr lang="en-US" sz="1600" b="1">
              <a:solidFill>
                <a:schemeClr val="tx1">
                  <a:lumMod val="65000"/>
                  <a:lumOff val="35000"/>
                </a:schemeClr>
              </a:solidFill>
              <a:latin typeface="Andale Mono" panose="020B0509000000000004" charset="0"/>
              <a:cs typeface="Andale Mono" panose="020B0509000000000004" charset="0"/>
            </a:endParaRPr>
          </a:p>
          <a:p>
            <a:endParaRPr lang="en-US" sz="1600" b="1">
              <a:solidFill>
                <a:schemeClr val="tx1">
                  <a:lumMod val="65000"/>
                  <a:lumOff val="35000"/>
                </a:schemeClr>
              </a:solidFill>
              <a:latin typeface="Andale Mono" panose="020B0509000000000004" charset="0"/>
              <a:cs typeface="Andale Mono" panose="020B0509000000000004" charset="0"/>
            </a:endParaRPr>
          </a:p>
          <a:p>
            <a:r>
              <a:rPr lang="en-US" sz="1600" b="1">
                <a:solidFill>
                  <a:schemeClr val="tx1">
                    <a:lumMod val="65000"/>
                    <a:lumOff val="35000"/>
                  </a:schemeClr>
                </a:solidFill>
                <a:latin typeface="Andale Mono" panose="020B0509000000000004" charset="0"/>
                <a:cs typeface="Andale Mono" panose="020B0509000000000004" charset="0"/>
              </a:rPr>
              <a:t>We will discuss each step after a while.</a:t>
            </a:r>
            <a:endParaRPr lang="en-US" sz="1600" b="1">
              <a:solidFill>
                <a:schemeClr val="tx1">
                  <a:lumMod val="65000"/>
                  <a:lumOff val="35000"/>
                </a:schemeClr>
              </a:solidFill>
              <a:latin typeface="Andale Mono" panose="020B0509000000000004" charset="0"/>
              <a:cs typeface="Andale Mono" panose="020B0509000000000004" charset="0"/>
            </a:endParaRPr>
          </a:p>
          <a:p>
            <a:endParaRPr lang="en-US" sz="1600" b="1">
              <a:solidFill>
                <a:schemeClr val="tx1">
                  <a:lumMod val="65000"/>
                  <a:lumOff val="35000"/>
                </a:schemeClr>
              </a:solidFill>
              <a:latin typeface="Andale Mono" panose="020B0509000000000004" charset="0"/>
              <a:cs typeface="Andale Mono" panose="020B0509000000000004" charset="0"/>
            </a:endParaRPr>
          </a:p>
        </p:txBody>
      </p:sp>
      <p:pic>
        <p:nvPicPr>
          <p:cNvPr id="23" name="Picture 22" descr="rating"/>
          <p:cNvPicPr>
            <a:picLocks noChangeAspect="1"/>
          </p:cNvPicPr>
          <p:nvPr/>
        </p:nvPicPr>
        <p:blipFill>
          <a:blip r:embed="rId2"/>
          <a:stretch>
            <a:fillRect/>
          </a:stretch>
        </p:blipFill>
        <p:spPr>
          <a:xfrm>
            <a:off x="7414260" y="5214620"/>
            <a:ext cx="1643380" cy="1643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sndAc>
          <p:stSnd>
            <p:snd r:embed="rId3" name="click.wav"/>
          </p:stSnd>
        </p:sndAc>
      </p:transition>
    </mc:Choice>
    <mc:Fallback>
      <p:transition spd="slow">
        <p:wipe/>
        <p:sndAc>
          <p:stSnd>
            <p:snd r:embed="rId3"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ppt_x</p:attrName>
                                        </p:attrNameLst>
                                      </p:cBhvr>
                                      <p:tavLst>
                                        <p:tav tm="0">
                                          <p:val>
                                            <p:strVal val="#ppt_x+#ppt_w*1.125000"/>
                                          </p:val>
                                        </p:tav>
                                        <p:tav tm="100000">
                                          <p:val>
                                            <p:strVal val="#ppt_x"/>
                                          </p:val>
                                        </p:tav>
                                      </p:tavLst>
                                    </p:anim>
                                    <p:animEffect transition="in" filter="wipe(left)">
                                      <p:cBhvr>
                                        <p:cTn id="19" dur="500"/>
                                        <p:tgtEl>
                                          <p:spTgt spid="24"/>
                                        </p:tgtEl>
                                      </p:cBhvr>
                                    </p:animEffect>
                                  </p:childTnLst>
                                </p:cTn>
                              </p:par>
                              <p:par>
                                <p:cTn id="20" presetID="12" presetClass="entr" presetSubtype="2" fill="hold" nodeType="withEffect">
                                  <p:stCondLst>
                                    <p:cond delay="0"/>
                                  </p:stCondLst>
                                  <p:childTnLst>
                                    <p:set>
                                      <p:cBhvr>
                                        <p:cTn id="21" dur="3000" fill="hold">
                                          <p:stCondLst>
                                            <p:cond delay="0"/>
                                          </p:stCondLst>
                                        </p:cTn>
                                        <p:tgtEl>
                                          <p:spTgt spid="2"/>
                                        </p:tgtEl>
                                        <p:attrNameLst>
                                          <p:attrName>style.visibility</p:attrName>
                                        </p:attrNameLst>
                                      </p:cBhvr>
                                      <p:to>
                                        <p:strVal val="visible"/>
                                      </p:to>
                                    </p:set>
                                    <p:anim calcmode="lin" valueType="num">
                                      <p:cBhvr additive="base">
                                        <p:cTn id="22" dur="3000"/>
                                        <p:tgtEl>
                                          <p:spTgt spid="2"/>
                                        </p:tgtEl>
                                        <p:attrNameLst>
                                          <p:attrName>ppt_x</p:attrName>
                                        </p:attrNameLst>
                                      </p:cBhvr>
                                      <p:tavLst>
                                        <p:tav tm="0">
                                          <p:val>
                                            <p:strVal val="#ppt_x+#ppt_w*1.125000"/>
                                          </p:val>
                                        </p:tav>
                                        <p:tav tm="100000">
                                          <p:val>
                                            <p:strVal val="#ppt_x"/>
                                          </p:val>
                                        </p:tav>
                                      </p:tavLst>
                                    </p:anim>
                                    <p:animEffect transition="in" filter="wipe(left)">
                                      <p:cBhvr>
                                        <p:cTn id="23" dur="3000"/>
                                        <p:tgtEl>
                                          <p:spTgt spid="2"/>
                                        </p:tgtEl>
                                      </p:cBhvr>
                                    </p:animEffect>
                                  </p:childTnLst>
                                </p:cTn>
                              </p:par>
                            </p:childTnLst>
                          </p:cTn>
                        </p:par>
                        <p:par>
                          <p:cTn id="24" fill="hold">
                            <p:stCondLst>
                              <p:cond delay="500"/>
                            </p:stCondLst>
                            <p:childTnLst>
                              <p:par>
                                <p:cTn id="25" presetID="12" presetClass="entr" presetSubtype="4" fill="hold" nodeType="afterEffect">
                                  <p:stCondLst>
                                    <p:cond delay="0"/>
                                  </p:stCondLst>
                                  <p:childTnLst>
                                    <p:set>
                                      <p:cBhvr>
                                        <p:cTn id="26" dur="1000" fill="hold">
                                          <p:stCondLst>
                                            <p:cond delay="0"/>
                                          </p:stCondLst>
                                        </p:cTn>
                                        <p:tgtEl>
                                          <p:spTgt spid="3"/>
                                        </p:tgtEl>
                                        <p:attrNameLst>
                                          <p:attrName>style.visibility</p:attrName>
                                        </p:attrNameLst>
                                      </p:cBhvr>
                                      <p:to>
                                        <p:strVal val="visible"/>
                                      </p:to>
                                    </p:set>
                                    <p:anim calcmode="lin" valueType="num">
                                      <p:cBhvr additive="base">
                                        <p:cTn id="27" dur="1000"/>
                                        <p:tgtEl>
                                          <p:spTgt spid="3"/>
                                        </p:tgtEl>
                                        <p:attrNameLst>
                                          <p:attrName>ppt_y</p:attrName>
                                        </p:attrNameLst>
                                      </p:cBhvr>
                                      <p:tavLst>
                                        <p:tav tm="0">
                                          <p:val>
                                            <p:strVal val="#ppt_y+#ppt_h*1.125000"/>
                                          </p:val>
                                        </p:tav>
                                        <p:tav tm="100000">
                                          <p:val>
                                            <p:strVal val="#ppt_y"/>
                                          </p:val>
                                        </p:tav>
                                      </p:tavLst>
                                    </p:anim>
                                    <p:animEffect transition="in" filter="wipe(up)">
                                      <p:cBhvr>
                                        <p:cTn id="28" dur="1000"/>
                                        <p:tgtEl>
                                          <p:spTgt spid="3"/>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000" fill="hold">
                                          <p:stCondLst>
                                            <p:cond delay="0"/>
                                          </p:stCondLst>
                                        </p:cTn>
                                        <p:tgtEl>
                                          <p:spTgt spid="105"/>
                                        </p:tgtEl>
                                        <p:attrNameLst>
                                          <p:attrName>style.visibility</p:attrName>
                                        </p:attrNameLst>
                                      </p:cBhvr>
                                      <p:to>
                                        <p:strVal val="visible"/>
                                      </p:to>
                                    </p:set>
                                    <p:anim calcmode="lin" valueType="num">
                                      <p:cBhvr additive="base">
                                        <p:cTn id="32" dur="1000"/>
                                        <p:tgtEl>
                                          <p:spTgt spid="105"/>
                                        </p:tgtEl>
                                        <p:attrNameLst>
                                          <p:attrName>ppt_x</p:attrName>
                                        </p:attrNameLst>
                                      </p:cBhvr>
                                      <p:tavLst>
                                        <p:tav tm="0">
                                          <p:val>
                                            <p:strVal val="#ppt_x-#ppt_w*1.125000"/>
                                          </p:val>
                                        </p:tav>
                                        <p:tav tm="100000">
                                          <p:val>
                                            <p:strVal val="#ppt_x"/>
                                          </p:val>
                                        </p:tav>
                                      </p:tavLst>
                                    </p:anim>
                                    <p:animEffect transition="in" filter="wipe(right)">
                                      <p:cBhvr>
                                        <p:cTn id="33" dur="1000"/>
                                        <p:tgtEl>
                                          <p:spTgt spid="105"/>
                                        </p:tgtEl>
                                      </p:cBhvr>
                                    </p:animEffect>
                                  </p:childTnLst>
                                </p:cTn>
                              </p:par>
                              <p:par>
                                <p:cTn id="34" presetID="12" presetClass="entr" presetSubtype="8" fill="hold" grpId="0" nodeType="withEffect">
                                  <p:stCondLst>
                                    <p:cond delay="0"/>
                                  </p:stCondLst>
                                  <p:childTnLst>
                                    <p:set>
                                      <p:cBhvr>
                                        <p:cTn id="35" dur="1000" fill="hold">
                                          <p:stCondLst>
                                            <p:cond delay="0"/>
                                          </p:stCondLst>
                                        </p:cTn>
                                        <p:tgtEl>
                                          <p:spTgt spid="8"/>
                                        </p:tgtEl>
                                        <p:attrNameLst>
                                          <p:attrName>style.visibility</p:attrName>
                                        </p:attrNameLst>
                                      </p:cBhvr>
                                      <p:to>
                                        <p:strVal val="visible"/>
                                      </p:to>
                                    </p:set>
                                    <p:anim calcmode="lin" valueType="num">
                                      <p:cBhvr additive="base">
                                        <p:cTn id="36" dur="1000"/>
                                        <p:tgtEl>
                                          <p:spTgt spid="8"/>
                                        </p:tgtEl>
                                        <p:attrNameLst>
                                          <p:attrName>ppt_x</p:attrName>
                                        </p:attrNameLst>
                                      </p:cBhvr>
                                      <p:tavLst>
                                        <p:tav tm="0">
                                          <p:val>
                                            <p:strVal val="#ppt_x-#ppt_w*1.125000"/>
                                          </p:val>
                                        </p:tav>
                                        <p:tav tm="100000">
                                          <p:val>
                                            <p:strVal val="#ppt_x"/>
                                          </p:val>
                                        </p:tav>
                                      </p:tavLst>
                                    </p:anim>
                                    <p:animEffect transition="in" filter="wipe(right)">
                                      <p:cBhvr>
                                        <p:cTn id="37" dur="1000"/>
                                        <p:tgtEl>
                                          <p:spTgt spid="8"/>
                                        </p:tgtEl>
                                      </p:cBhvr>
                                    </p:animEffect>
                                  </p:childTnLst>
                                </p:cTn>
                              </p:par>
                            </p:childTnLst>
                          </p:cTn>
                        </p:par>
                        <p:par>
                          <p:cTn id="38" fill="hold">
                            <p:stCondLst>
                              <p:cond delay="2500"/>
                            </p:stCondLst>
                            <p:childTnLst>
                              <p:par>
                                <p:cTn id="39" presetID="12" presetClass="entr" presetSubtype="8" fill="hold" grpId="0" nodeType="afterEffect">
                                  <p:stCondLst>
                                    <p:cond delay="0"/>
                                  </p:stCondLst>
                                  <p:childTnLst>
                                    <p:set>
                                      <p:cBhvr>
                                        <p:cTn id="40" dur="1000" fill="hold">
                                          <p:stCondLst>
                                            <p:cond delay="0"/>
                                          </p:stCondLst>
                                        </p:cTn>
                                        <p:tgtEl>
                                          <p:spTgt spid="107"/>
                                        </p:tgtEl>
                                        <p:attrNameLst>
                                          <p:attrName>style.visibility</p:attrName>
                                        </p:attrNameLst>
                                      </p:cBhvr>
                                      <p:to>
                                        <p:strVal val="visible"/>
                                      </p:to>
                                    </p:set>
                                    <p:anim calcmode="lin" valueType="num">
                                      <p:cBhvr additive="base">
                                        <p:cTn id="41" dur="1000"/>
                                        <p:tgtEl>
                                          <p:spTgt spid="107"/>
                                        </p:tgtEl>
                                        <p:attrNameLst>
                                          <p:attrName>ppt_x</p:attrName>
                                        </p:attrNameLst>
                                      </p:cBhvr>
                                      <p:tavLst>
                                        <p:tav tm="0">
                                          <p:val>
                                            <p:strVal val="#ppt_x-#ppt_w*1.125000"/>
                                          </p:val>
                                        </p:tav>
                                        <p:tav tm="100000">
                                          <p:val>
                                            <p:strVal val="#ppt_x"/>
                                          </p:val>
                                        </p:tav>
                                      </p:tavLst>
                                    </p:anim>
                                    <p:animEffect transition="in" filter="wipe(right)">
                                      <p:cBhvr>
                                        <p:cTn id="42" dur="1000"/>
                                        <p:tgtEl>
                                          <p:spTgt spid="107"/>
                                        </p:tgtEl>
                                      </p:cBhvr>
                                    </p:animEffect>
                                  </p:childTnLst>
                                </p:cTn>
                              </p:par>
                              <p:par>
                                <p:cTn id="43" presetID="12" presetClass="entr" presetSubtype="8" fill="hold" grpId="0" nodeType="withEffect">
                                  <p:stCondLst>
                                    <p:cond delay="0"/>
                                  </p:stCondLst>
                                  <p:childTnLst>
                                    <p:set>
                                      <p:cBhvr>
                                        <p:cTn id="44" dur="1000" fill="hold">
                                          <p:stCondLst>
                                            <p:cond delay="0"/>
                                          </p:stCondLst>
                                        </p:cTn>
                                        <p:tgtEl>
                                          <p:spTgt spid="9"/>
                                        </p:tgtEl>
                                        <p:attrNameLst>
                                          <p:attrName>style.visibility</p:attrName>
                                        </p:attrNameLst>
                                      </p:cBhvr>
                                      <p:to>
                                        <p:strVal val="visible"/>
                                      </p:to>
                                    </p:set>
                                    <p:anim calcmode="lin" valueType="num">
                                      <p:cBhvr additive="base">
                                        <p:cTn id="45" dur="1000"/>
                                        <p:tgtEl>
                                          <p:spTgt spid="9"/>
                                        </p:tgtEl>
                                        <p:attrNameLst>
                                          <p:attrName>ppt_x</p:attrName>
                                        </p:attrNameLst>
                                      </p:cBhvr>
                                      <p:tavLst>
                                        <p:tav tm="0">
                                          <p:val>
                                            <p:strVal val="#ppt_x-#ppt_w*1.125000"/>
                                          </p:val>
                                        </p:tav>
                                        <p:tav tm="100000">
                                          <p:val>
                                            <p:strVal val="#ppt_x"/>
                                          </p:val>
                                        </p:tav>
                                      </p:tavLst>
                                    </p:anim>
                                    <p:animEffect transition="in" filter="wipe(right)">
                                      <p:cBhvr>
                                        <p:cTn id="46" dur="1000"/>
                                        <p:tgtEl>
                                          <p:spTgt spid="9"/>
                                        </p:tgtEl>
                                      </p:cBhvr>
                                    </p:animEffect>
                                  </p:childTnLst>
                                </p:cTn>
                              </p:par>
                            </p:childTnLst>
                          </p:cTn>
                        </p:par>
                        <p:par>
                          <p:cTn id="47" fill="hold">
                            <p:stCondLst>
                              <p:cond delay="3500"/>
                            </p:stCondLst>
                            <p:childTnLst>
                              <p:par>
                                <p:cTn id="48" presetID="12" presetClass="entr" presetSubtype="8" fill="hold" nodeType="afterEffect">
                                  <p:stCondLst>
                                    <p:cond delay="0"/>
                                  </p:stCondLst>
                                  <p:childTnLst>
                                    <p:set>
                                      <p:cBhvr>
                                        <p:cTn id="49" dur="1000" fill="hold">
                                          <p:stCondLst>
                                            <p:cond delay="0"/>
                                          </p:stCondLst>
                                        </p:cTn>
                                        <p:tgtEl>
                                          <p:spTgt spid="6"/>
                                        </p:tgtEl>
                                        <p:attrNameLst>
                                          <p:attrName>style.visibility</p:attrName>
                                        </p:attrNameLst>
                                      </p:cBhvr>
                                      <p:to>
                                        <p:strVal val="visible"/>
                                      </p:to>
                                    </p:set>
                                    <p:anim calcmode="lin" valueType="num">
                                      <p:cBhvr additive="base">
                                        <p:cTn id="50" dur="1000"/>
                                        <p:tgtEl>
                                          <p:spTgt spid="6"/>
                                        </p:tgtEl>
                                        <p:attrNameLst>
                                          <p:attrName>ppt_x</p:attrName>
                                        </p:attrNameLst>
                                      </p:cBhvr>
                                      <p:tavLst>
                                        <p:tav tm="0">
                                          <p:val>
                                            <p:strVal val="#ppt_x-#ppt_w*1.125000"/>
                                          </p:val>
                                        </p:tav>
                                        <p:tav tm="100000">
                                          <p:val>
                                            <p:strVal val="#ppt_x"/>
                                          </p:val>
                                        </p:tav>
                                      </p:tavLst>
                                    </p:anim>
                                    <p:animEffect transition="in" filter="wipe(right)">
                                      <p:cBhvr>
                                        <p:cTn id="51" dur="1000"/>
                                        <p:tgtEl>
                                          <p:spTgt spid="6"/>
                                        </p:tgtEl>
                                      </p:cBhvr>
                                    </p:animEffect>
                                  </p:childTnLst>
                                </p:cTn>
                              </p:par>
                            </p:childTnLst>
                          </p:cTn>
                        </p:par>
                        <p:par>
                          <p:cTn id="52" fill="hold">
                            <p:stCondLst>
                              <p:cond delay="4500"/>
                            </p:stCondLst>
                            <p:childTnLst>
                              <p:par>
                                <p:cTn id="53" presetID="12" presetClass="entr" presetSubtype="8" fill="hold" nodeType="afterEffect">
                                  <p:stCondLst>
                                    <p:cond delay="0"/>
                                  </p:stCondLst>
                                  <p:childTnLst>
                                    <p:set>
                                      <p:cBhvr>
                                        <p:cTn id="54" dur="1000" fill="hold">
                                          <p:stCondLst>
                                            <p:cond delay="0"/>
                                          </p:stCondLst>
                                        </p:cTn>
                                        <p:tgtEl>
                                          <p:spTgt spid="11"/>
                                        </p:tgtEl>
                                        <p:attrNameLst>
                                          <p:attrName>style.visibility</p:attrName>
                                        </p:attrNameLst>
                                      </p:cBhvr>
                                      <p:to>
                                        <p:strVal val="visible"/>
                                      </p:to>
                                    </p:set>
                                    <p:anim calcmode="lin" valueType="num">
                                      <p:cBhvr additive="base">
                                        <p:cTn id="55" dur="1000"/>
                                        <p:tgtEl>
                                          <p:spTgt spid="11"/>
                                        </p:tgtEl>
                                        <p:attrNameLst>
                                          <p:attrName>ppt_x</p:attrName>
                                        </p:attrNameLst>
                                      </p:cBhvr>
                                      <p:tavLst>
                                        <p:tav tm="0">
                                          <p:val>
                                            <p:strVal val="#ppt_x-#ppt_w*1.125000"/>
                                          </p:val>
                                        </p:tav>
                                        <p:tav tm="100000">
                                          <p:val>
                                            <p:strVal val="#ppt_x"/>
                                          </p:val>
                                        </p:tav>
                                      </p:tavLst>
                                    </p:anim>
                                    <p:animEffect transition="in" filter="wipe(right)">
                                      <p:cBhvr>
                                        <p:cTn id="56" dur="1000"/>
                                        <p:tgtEl>
                                          <p:spTgt spid="11"/>
                                        </p:tgtEl>
                                      </p:cBhvr>
                                    </p:animEffect>
                                  </p:childTnLst>
                                </p:cTn>
                              </p:par>
                            </p:childTnLst>
                          </p:cTn>
                        </p:par>
                        <p:par>
                          <p:cTn id="57" fill="hold">
                            <p:stCondLst>
                              <p:cond delay="5500"/>
                            </p:stCondLst>
                            <p:childTnLst>
                              <p:par>
                                <p:cTn id="58" presetID="12" presetClass="entr" presetSubtype="1" fill="hold" nodeType="afterEffect">
                                  <p:stCondLst>
                                    <p:cond delay="0"/>
                                  </p:stCondLst>
                                  <p:childTnLst>
                                    <p:set>
                                      <p:cBhvr>
                                        <p:cTn id="59" dur="1000" fill="hold">
                                          <p:stCondLst>
                                            <p:cond delay="0"/>
                                          </p:stCondLst>
                                        </p:cTn>
                                        <p:tgtEl>
                                          <p:spTgt spid="12"/>
                                        </p:tgtEl>
                                        <p:attrNameLst>
                                          <p:attrName>style.visibility</p:attrName>
                                        </p:attrNameLst>
                                      </p:cBhvr>
                                      <p:to>
                                        <p:strVal val="visible"/>
                                      </p:to>
                                    </p:set>
                                    <p:anim calcmode="lin" valueType="num">
                                      <p:cBhvr additive="base">
                                        <p:cTn id="60" dur="1000"/>
                                        <p:tgtEl>
                                          <p:spTgt spid="12"/>
                                        </p:tgtEl>
                                        <p:attrNameLst>
                                          <p:attrName>ppt_y</p:attrName>
                                        </p:attrNameLst>
                                      </p:cBhvr>
                                      <p:tavLst>
                                        <p:tav tm="0">
                                          <p:val>
                                            <p:strVal val="#ppt_y-#ppt_h*1.125000"/>
                                          </p:val>
                                        </p:tav>
                                        <p:tav tm="100000">
                                          <p:val>
                                            <p:strVal val="#ppt_y"/>
                                          </p:val>
                                        </p:tav>
                                      </p:tavLst>
                                    </p:anim>
                                    <p:animEffect transition="in" filter="wipe(down)">
                                      <p:cBhvr>
                                        <p:cTn id="61" dur="1000"/>
                                        <p:tgtEl>
                                          <p:spTgt spid="12"/>
                                        </p:tgtEl>
                                      </p:cBhvr>
                                    </p:animEffect>
                                  </p:childTnLst>
                                </p:cTn>
                              </p:par>
                            </p:childTnLst>
                          </p:cTn>
                        </p:par>
                        <p:par>
                          <p:cTn id="62" fill="hold">
                            <p:stCondLst>
                              <p:cond delay="6500"/>
                            </p:stCondLst>
                            <p:childTnLst>
                              <p:par>
                                <p:cTn id="63" presetID="12" presetClass="entr" presetSubtype="2" fill="hold" nodeType="afterEffect">
                                  <p:stCondLst>
                                    <p:cond delay="0"/>
                                  </p:stCondLst>
                                  <p:childTnLst>
                                    <p:set>
                                      <p:cBhvr>
                                        <p:cTn id="64" dur="1000" fill="hold">
                                          <p:stCondLst>
                                            <p:cond delay="0"/>
                                          </p:stCondLst>
                                        </p:cTn>
                                        <p:tgtEl>
                                          <p:spTgt spid="13"/>
                                        </p:tgtEl>
                                        <p:attrNameLst>
                                          <p:attrName>style.visibility</p:attrName>
                                        </p:attrNameLst>
                                      </p:cBhvr>
                                      <p:to>
                                        <p:strVal val="visible"/>
                                      </p:to>
                                    </p:set>
                                    <p:anim calcmode="lin" valueType="num">
                                      <p:cBhvr additive="base">
                                        <p:cTn id="65" dur="1000"/>
                                        <p:tgtEl>
                                          <p:spTgt spid="13"/>
                                        </p:tgtEl>
                                        <p:attrNameLst>
                                          <p:attrName>ppt_x</p:attrName>
                                        </p:attrNameLst>
                                      </p:cBhvr>
                                      <p:tavLst>
                                        <p:tav tm="0">
                                          <p:val>
                                            <p:strVal val="#ppt_x+#ppt_w*1.125000"/>
                                          </p:val>
                                        </p:tav>
                                        <p:tav tm="100000">
                                          <p:val>
                                            <p:strVal val="#ppt_x"/>
                                          </p:val>
                                        </p:tav>
                                      </p:tavLst>
                                    </p:anim>
                                    <p:animEffect transition="in" filter="wipe(left)">
                                      <p:cBhvr>
                                        <p:cTn id="66" dur="1000"/>
                                        <p:tgtEl>
                                          <p:spTgt spid="13"/>
                                        </p:tgtEl>
                                      </p:cBhvr>
                                    </p:animEffect>
                                  </p:childTnLst>
                                </p:cTn>
                              </p:par>
                            </p:childTnLst>
                          </p:cTn>
                        </p:par>
                        <p:par>
                          <p:cTn id="67" fill="hold">
                            <p:stCondLst>
                              <p:cond delay="7500"/>
                            </p:stCondLst>
                            <p:childTnLst>
                              <p:par>
                                <p:cTn id="68" presetID="12" presetClass="entr" presetSubtype="4" fill="hold" nodeType="afterEffect">
                                  <p:stCondLst>
                                    <p:cond delay="0"/>
                                  </p:stCondLst>
                                  <p:childTnLst>
                                    <p:set>
                                      <p:cBhvr>
                                        <p:cTn id="69" dur="2000" fill="hold">
                                          <p:stCondLst>
                                            <p:cond delay="0"/>
                                          </p:stCondLst>
                                        </p:cTn>
                                        <p:tgtEl>
                                          <p:spTgt spid="23"/>
                                        </p:tgtEl>
                                        <p:attrNameLst>
                                          <p:attrName>style.visibility</p:attrName>
                                        </p:attrNameLst>
                                      </p:cBhvr>
                                      <p:to>
                                        <p:strVal val="visible"/>
                                      </p:to>
                                    </p:set>
                                    <p:anim calcmode="lin" valueType="num">
                                      <p:cBhvr additive="base">
                                        <p:cTn id="70" dur="2000"/>
                                        <p:tgtEl>
                                          <p:spTgt spid="23"/>
                                        </p:tgtEl>
                                        <p:attrNameLst>
                                          <p:attrName>ppt_y</p:attrName>
                                        </p:attrNameLst>
                                      </p:cBhvr>
                                      <p:tavLst>
                                        <p:tav tm="0">
                                          <p:val>
                                            <p:strVal val="#ppt_y+#ppt_h*1.125000"/>
                                          </p:val>
                                        </p:tav>
                                        <p:tav tm="100000">
                                          <p:val>
                                            <p:strVal val="#ppt_y"/>
                                          </p:val>
                                        </p:tav>
                                      </p:tavLst>
                                    </p:anim>
                                    <p:animEffect transition="in" filter="wipe(up)">
                                      <p:cBhvr>
                                        <p:cTn id="71" dur="2000"/>
                                        <p:tgtEl>
                                          <p:spTgt spid="23"/>
                                        </p:tgtEl>
                                      </p:cBhvr>
                                    </p:animEffect>
                                  </p:childTnLst>
                                </p:cTn>
                              </p:par>
                            </p:childTnLst>
                          </p:cTn>
                        </p:par>
                        <p:par>
                          <p:cTn id="72" fill="hold">
                            <p:stCondLst>
                              <p:cond delay="9500"/>
                            </p:stCondLst>
                            <p:childTnLst>
                              <p:par>
                                <p:cTn id="73" presetID="4" presetClass="entr" presetSubtype="16" fill="hold" grpId="0" nodeType="afterEffect">
                                  <p:stCondLst>
                                    <p:cond delay="0"/>
                                  </p:stCondLst>
                                  <p:childTnLst>
                                    <p:set>
                                      <p:cBhvr>
                                        <p:cTn id="74" dur="2000" fill="hold">
                                          <p:stCondLst>
                                            <p:cond delay="0"/>
                                          </p:stCondLst>
                                        </p:cTn>
                                        <p:tgtEl>
                                          <p:spTgt spid="99"/>
                                        </p:tgtEl>
                                        <p:attrNameLst>
                                          <p:attrName>style.visibility</p:attrName>
                                        </p:attrNameLst>
                                      </p:cBhvr>
                                      <p:to>
                                        <p:strVal val="visible"/>
                                      </p:to>
                                    </p:set>
                                    <p:animEffect transition="in" filter="box(in)">
                                      <p:cBhvr>
                                        <p:cTn id="75" dur="2000"/>
                                        <p:tgtEl>
                                          <p:spTgt spid="99"/>
                                        </p:tgtEl>
                                      </p:cBhvr>
                                    </p:animEffect>
                                  </p:childTnLst>
                                </p:cTn>
                              </p:par>
                            </p:childTnLst>
                          </p:cTn>
                        </p:par>
                        <p:par>
                          <p:cTn id="76" fill="hold">
                            <p:stCondLst>
                              <p:cond delay="11500"/>
                            </p:stCondLst>
                            <p:childTnLst>
                              <p:par>
                                <p:cTn id="77" presetID="23" presetClass="entr" presetSubtype="272" fill="hold" grpId="0" nodeType="afterEffect">
                                  <p:stCondLst>
                                    <p:cond delay="0"/>
                                  </p:stCondLst>
                                  <p:childTnLst>
                                    <p:set>
                                      <p:cBhvr>
                                        <p:cTn id="78" dur="2000" fill="hold">
                                          <p:stCondLst>
                                            <p:cond delay="0"/>
                                          </p:stCondLst>
                                        </p:cTn>
                                        <p:tgtEl>
                                          <p:spTgt spid="26"/>
                                        </p:tgtEl>
                                        <p:attrNameLst>
                                          <p:attrName>style.visibility</p:attrName>
                                        </p:attrNameLst>
                                      </p:cBhvr>
                                      <p:to>
                                        <p:strVal val="visible"/>
                                      </p:to>
                                    </p:set>
                                    <p:anim calcmode="lin" valueType="num">
                                      <p:cBhvr>
                                        <p:cTn id="79" dur="2000" fill="hold"/>
                                        <p:tgtEl>
                                          <p:spTgt spid="26"/>
                                        </p:tgtEl>
                                        <p:attrNameLst>
                                          <p:attrName>ppt_w</p:attrName>
                                        </p:attrNameLst>
                                      </p:cBhvr>
                                      <p:tavLst>
                                        <p:tav tm="0">
                                          <p:val>
                                            <p:strVal val="2/3*#ppt_w"/>
                                          </p:val>
                                        </p:tav>
                                        <p:tav tm="100000">
                                          <p:val>
                                            <p:strVal val="#ppt_w"/>
                                          </p:val>
                                        </p:tav>
                                      </p:tavLst>
                                    </p:anim>
                                    <p:anim calcmode="lin" valueType="num">
                                      <p:cBhvr>
                                        <p:cTn id="80" dur="2000" fill="hold"/>
                                        <p:tgtEl>
                                          <p:spTgt spid="2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5" grpId="0" animBg="1"/>
      <p:bldP spid="8" grpId="0"/>
      <p:bldP spid="107" grpId="0" animBg="1"/>
      <p:bldP spid="9" grpId="0"/>
      <p:bldP spid="99" grpId="0" bldLvl="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8"/>
          <p:cNvSpPr>
            <a:spLocks noChangeArrowheads="1"/>
          </p:cNvSpPr>
          <p:nvPr/>
        </p:nvSpPr>
        <p:spPr bwMode="gray">
          <a:xfrm>
            <a:off x="322453" y="1009296"/>
            <a:ext cx="2210688" cy="875917"/>
          </a:xfrm>
          <a:prstGeom prst="chevron">
            <a:avLst>
              <a:gd name="adj" fmla="val 38600"/>
            </a:avLst>
          </a:prstGeom>
          <a:solidFill>
            <a:srgbClr val="00B0F0"/>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3" name="Text Box 2"/>
          <p:cNvSpPr txBox="1"/>
          <p:nvPr/>
        </p:nvSpPr>
        <p:spPr>
          <a:xfrm>
            <a:off x="891540" y="1293495"/>
            <a:ext cx="1072515" cy="306705"/>
          </a:xfrm>
          <a:prstGeom prst="rect">
            <a:avLst/>
          </a:prstGeom>
          <a:noFill/>
        </p:spPr>
        <p:txBody>
          <a:bodyPr wrap="square" rtlCol="0">
            <a:spAutoFit/>
          </a:bodyPr>
          <a:p>
            <a:r>
              <a:rPr lang="en-US" sz="1400" b="1">
                <a:solidFill>
                  <a:schemeClr val="bg1"/>
                </a:solidFill>
                <a:latin typeface="Chalkboard Bold" panose="03050602040202020205" charset="0"/>
                <a:cs typeface="Chalkboard Bold" panose="03050602040202020205" charset="0"/>
              </a:rPr>
              <a:t>Quarrying</a:t>
            </a:r>
            <a:endParaRPr lang="en-US" sz="1400" b="1">
              <a:solidFill>
                <a:schemeClr val="bg1"/>
              </a:solidFill>
              <a:latin typeface="Chalkboard Bold" panose="03050602040202020205" charset="0"/>
              <a:cs typeface="Chalkboard Bold" panose="03050602040202020205" charset="0"/>
            </a:endParaRPr>
          </a:p>
        </p:txBody>
      </p:sp>
      <p:sp>
        <p:nvSpPr>
          <p:cNvPr id="6" name="Text Box 5"/>
          <p:cNvSpPr txBox="1"/>
          <p:nvPr/>
        </p:nvSpPr>
        <p:spPr>
          <a:xfrm>
            <a:off x="2645410" y="293370"/>
            <a:ext cx="6982460" cy="2306955"/>
          </a:xfrm>
          <a:prstGeom prst="rect">
            <a:avLst/>
          </a:prstGeom>
          <a:noFill/>
        </p:spPr>
        <p:txBody>
          <a:bodyPr wrap="square" rtlCol="0">
            <a:spAutoFit/>
          </a:bodyPr>
          <a:p>
            <a:r>
              <a:rPr lang="en-US" sz="1600">
                <a:latin typeface="Andale Mono" panose="020B0509000000000004" charset="0"/>
                <a:cs typeface="Andale Mono" panose="020B0509000000000004" charset="0"/>
              </a:rPr>
              <a:t>The first step in the cement manufacturing process is to quarry the raw materials, which consist of limestone, clay, and other materials. These raw materials are extracted from the quarry, usually by blasting or drilling, and then transported to the cement plant.</a:t>
            </a:r>
            <a:endParaRPr lang="en-US" sz="1600">
              <a:latin typeface="Andale Mono" panose="020B0509000000000004" charset="0"/>
              <a:cs typeface="Andale Mono" panose="020B0509000000000004" charset="0"/>
            </a:endParaRPr>
          </a:p>
          <a:p>
            <a:r>
              <a:rPr lang="en-US" sz="1600">
                <a:latin typeface="Andale Mono" panose="020B0509000000000004" charset="0"/>
                <a:cs typeface="Andale Mono" panose="020B0509000000000004" charset="0"/>
              </a:rPr>
              <a:t>The quarrying process typically involves drilling and blasting to loosen the raw materials from the earth, and then loading them onto trucks or conveyor belts for transport to the cement plant.</a:t>
            </a:r>
            <a:endParaRPr lang="en-US" sz="1600">
              <a:latin typeface="Andale Mono" panose="020B0509000000000004" charset="0"/>
              <a:cs typeface="Andale Mono" panose="020B0509000000000004" charset="0"/>
            </a:endParaRPr>
          </a:p>
        </p:txBody>
      </p:sp>
      <p:sp>
        <p:nvSpPr>
          <p:cNvPr id="11" name="AutoShape 8"/>
          <p:cNvSpPr>
            <a:spLocks noChangeArrowheads="1"/>
          </p:cNvSpPr>
          <p:nvPr/>
        </p:nvSpPr>
        <p:spPr bwMode="gray">
          <a:xfrm>
            <a:off x="322453" y="4630066"/>
            <a:ext cx="2210688" cy="875917"/>
          </a:xfrm>
          <a:prstGeom prst="chevron">
            <a:avLst>
              <a:gd name="adj" fmla="val 38600"/>
            </a:avLst>
          </a:prstGeom>
          <a:solidFill>
            <a:schemeClr val="accent2"/>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2" name="Text Box 11"/>
          <p:cNvSpPr txBox="1"/>
          <p:nvPr/>
        </p:nvSpPr>
        <p:spPr>
          <a:xfrm>
            <a:off x="2667635" y="3790950"/>
            <a:ext cx="6667500" cy="2553335"/>
          </a:xfrm>
          <a:prstGeom prst="rect">
            <a:avLst/>
          </a:prstGeom>
          <a:noFill/>
        </p:spPr>
        <p:txBody>
          <a:bodyPr wrap="square" rtlCol="0">
            <a:spAutoFit/>
          </a:bodyPr>
          <a:p>
            <a:r>
              <a:rPr lang="en-US" sz="1600">
                <a:latin typeface="Andale Mono" panose="020B0509000000000004" charset="0"/>
                <a:cs typeface="Andale Mono" panose="020B0509000000000004" charset="0"/>
                <a:sym typeface="+mn-ea"/>
              </a:rPr>
              <a:t>The raw materials are then crushed and homogenized, which involves grinding them into a fine powder and mixing them together to ensure that the chemical composition is consistent. The crushing process reduces the size of the raw materials, making it easier to handle and transport. Pre-homogenization is an important step in the cement manufacturing process because it helps to ensure that the chemical composition of the raw materials is consistent throughout the batch.</a:t>
            </a:r>
            <a:endParaRPr lang="en-US" sz="1600">
              <a:latin typeface="Andale Mono" panose="020B0509000000000004" charset="0"/>
              <a:cs typeface="Andale Mono" panose="020B0509000000000004" charset="0"/>
            </a:endParaRPr>
          </a:p>
        </p:txBody>
      </p:sp>
      <p:sp>
        <p:nvSpPr>
          <p:cNvPr id="13" name="Text Box 12"/>
          <p:cNvSpPr txBox="1"/>
          <p:nvPr/>
        </p:nvSpPr>
        <p:spPr>
          <a:xfrm>
            <a:off x="579755" y="4806950"/>
            <a:ext cx="1880870" cy="521970"/>
          </a:xfrm>
          <a:prstGeom prst="rect">
            <a:avLst/>
          </a:prstGeom>
          <a:noFill/>
        </p:spPr>
        <p:txBody>
          <a:bodyPr wrap="square" rtlCol="0">
            <a:spAutoFit/>
          </a:bodyPr>
          <a:p>
            <a:r>
              <a:rPr lang="en-US" sz="1400">
                <a:solidFill>
                  <a:schemeClr val="bg1"/>
                </a:solidFill>
                <a:latin typeface="Chalkboard Regular" panose="03050602040202020205" charset="0"/>
                <a:cs typeface="Chalkboard Regular" panose="03050602040202020205" charset="0"/>
              </a:rPr>
              <a:t>Crushing and </a:t>
            </a:r>
            <a:endParaRPr lang="en-US" sz="1400">
              <a:solidFill>
                <a:schemeClr val="bg1"/>
              </a:solidFill>
              <a:latin typeface="Chalkboard Regular" panose="03050602040202020205" charset="0"/>
              <a:cs typeface="Chalkboard Regular" panose="03050602040202020205" charset="0"/>
            </a:endParaRPr>
          </a:p>
          <a:p>
            <a:r>
              <a:rPr lang="en-US" sz="1400">
                <a:solidFill>
                  <a:schemeClr val="bg1"/>
                </a:solidFill>
                <a:latin typeface="Chalkboard Regular" panose="03050602040202020205" charset="0"/>
                <a:cs typeface="Chalkboard Regular" panose="03050602040202020205" charset="0"/>
              </a:rPr>
              <a:t>Pre-homogenization</a:t>
            </a:r>
            <a:endParaRPr lang="en-US" sz="1400">
              <a:solidFill>
                <a:schemeClr val="bg1"/>
              </a:solidFill>
              <a:latin typeface="Chalkboard Regular" panose="03050602040202020205" charset="0"/>
              <a:cs typeface="Chalkboard Regular" panose="03050602040202020205" charset="0"/>
            </a:endParaRPr>
          </a:p>
        </p:txBody>
      </p:sp>
      <p:pic>
        <p:nvPicPr>
          <p:cNvPr id="14" name="Picture 13" descr="stone-quarry-mountains-peru"/>
          <p:cNvPicPr>
            <a:picLocks noChangeAspect="1"/>
          </p:cNvPicPr>
          <p:nvPr/>
        </p:nvPicPr>
        <p:blipFill>
          <a:blip r:embed="rId1"/>
          <a:stretch>
            <a:fillRect/>
          </a:stretch>
        </p:blipFill>
        <p:spPr>
          <a:xfrm>
            <a:off x="9470390" y="550545"/>
            <a:ext cx="2687955" cy="1791970"/>
          </a:xfrm>
          <a:prstGeom prst="round1Rect">
            <a:avLst/>
          </a:prstGeom>
        </p:spPr>
      </p:pic>
      <p:pic>
        <p:nvPicPr>
          <p:cNvPr id="27" name="Picture 26" descr="istockphoto-519723697-612x612"/>
          <p:cNvPicPr>
            <a:picLocks noChangeAspect="1"/>
          </p:cNvPicPr>
          <p:nvPr/>
        </p:nvPicPr>
        <p:blipFill>
          <a:blip r:embed="rId2"/>
          <a:stretch>
            <a:fillRect/>
          </a:stretch>
        </p:blipFill>
        <p:spPr>
          <a:xfrm>
            <a:off x="9469755" y="4171950"/>
            <a:ext cx="2687955" cy="1791335"/>
          </a:xfrm>
          <a:prstGeom prst="round1Rect">
            <a:avLst/>
          </a:prstGeom>
        </p:spPr>
      </p:pic>
      <p:pic>
        <p:nvPicPr>
          <p:cNvPr id="29" name="Picture 28" descr="arrow-up"/>
          <p:cNvPicPr>
            <a:picLocks noChangeAspect="1"/>
          </p:cNvPicPr>
          <p:nvPr/>
        </p:nvPicPr>
        <p:blipFill>
          <a:blip r:embed="rId3"/>
          <a:stretch>
            <a:fillRect/>
          </a:stretch>
        </p:blipFill>
        <p:spPr>
          <a:xfrm rot="10800000">
            <a:off x="579755" y="2584450"/>
            <a:ext cx="1345565" cy="1345565"/>
          </a:xfrm>
          <a:prstGeom prst="rect">
            <a:avLst/>
          </a:prstGeom>
        </p:spPr>
      </p:pic>
      <p:sp>
        <p:nvSpPr>
          <p:cNvPr id="31" name="Rectangles 30"/>
          <p:cNvSpPr/>
          <p:nvPr/>
        </p:nvSpPr>
        <p:spPr>
          <a:xfrm>
            <a:off x="33655" y="1110615"/>
            <a:ext cx="546100" cy="706755"/>
          </a:xfrm>
          <a:prstGeom prst="rect">
            <a:avLst/>
          </a:prstGeom>
          <a:noFill/>
          <a:ln>
            <a:noFill/>
          </a:ln>
        </p:spPr>
        <p:txBody>
          <a:bodyPr wrap="square" rtlCol="0" anchor="t">
            <a:spAutoFit/>
          </a:bodyPr>
          <a:p>
            <a:pPr algn="ctr"/>
            <a:r>
              <a:rPr lang="en-US" altLang="zh-CN" sz="4000" b="1">
                <a:solidFill>
                  <a:schemeClr val="accent2"/>
                </a:solidFill>
                <a:effectLst>
                  <a:outerShdw blurRad="38100" dist="25400" dir="5400000" algn="ctr" rotWithShape="0">
                    <a:srgbClr val="6E747A">
                      <a:alpha val="43000"/>
                      <a:alpha val="43000"/>
                    </a:srgbClr>
                  </a:outerShdw>
                </a:effectLst>
              </a:rPr>
              <a:t>1</a:t>
            </a:r>
            <a:endParaRPr lang="en-US" altLang="zh-CN" sz="4000" b="1">
              <a:solidFill>
                <a:schemeClr val="accent2"/>
              </a:solidFill>
              <a:effectLst>
                <a:outerShdw blurRad="38100" dist="25400" dir="5400000" algn="ctr" rotWithShape="0">
                  <a:srgbClr val="6E747A">
                    <a:alpha val="43000"/>
                    <a:alpha val="43000"/>
                  </a:srgbClr>
                </a:outerShdw>
              </a:effectLst>
            </a:endParaRPr>
          </a:p>
        </p:txBody>
      </p:sp>
      <p:sp>
        <p:nvSpPr>
          <p:cNvPr id="32" name="Rectangles 31"/>
          <p:cNvSpPr/>
          <p:nvPr/>
        </p:nvSpPr>
        <p:spPr>
          <a:xfrm>
            <a:off x="33655" y="4714240"/>
            <a:ext cx="546100" cy="706755"/>
          </a:xfrm>
          <a:prstGeom prst="rect">
            <a:avLst/>
          </a:prstGeom>
          <a:noFill/>
          <a:ln>
            <a:noFill/>
          </a:ln>
        </p:spPr>
        <p:txBody>
          <a:bodyPr wrap="square" rtlCol="0" anchor="t">
            <a:spAutoFit/>
          </a:bodyPr>
          <a:p>
            <a:pPr algn="ctr"/>
            <a:r>
              <a:rPr lang="en-US" altLang="zh-CN" sz="4000" b="1">
                <a:solidFill>
                  <a:schemeClr val="accent1"/>
                </a:solidFill>
                <a:effectLst>
                  <a:outerShdw blurRad="38100" dist="25400" dir="5400000" algn="ctr" rotWithShape="0">
                    <a:srgbClr val="6E747A">
                      <a:alpha val="43000"/>
                      <a:alpha val="43000"/>
                    </a:srgbClr>
                  </a:outerShdw>
                </a:effectLst>
              </a:rPr>
              <a:t>2</a:t>
            </a:r>
            <a:endParaRPr lang="en-US" altLang="zh-CN" sz="4000" b="1">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hammer.wav"/>
          </p:stSnd>
        </p:sndAc>
      </p:transition>
    </mc:Choice>
    <mc:Fallback>
      <p:transition spd="slow">
        <p:fade/>
        <p:sndAc>
          <p:stSnd>
            <p:snd r:embed="rId4"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p:tgtEl>
                                          <p:spTgt spid="31"/>
                                        </p:tgtEl>
                                        <p:attrNameLst>
                                          <p:attrName>ppt_x</p:attrName>
                                        </p:attrNameLst>
                                      </p:cBhvr>
                                      <p:tavLst>
                                        <p:tav tm="0">
                                          <p:val>
                                            <p:strVal val="#ppt_x-#ppt_w*1.125000"/>
                                          </p:val>
                                        </p:tav>
                                        <p:tav tm="100000">
                                          <p:val>
                                            <p:strVal val="#ppt_x"/>
                                          </p:val>
                                        </p:tav>
                                      </p:tavLst>
                                    </p:anim>
                                    <p:animEffect transition="in" filter="wipe(right)">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000" fill="hold">
                                          <p:stCondLst>
                                            <p:cond delay="0"/>
                                          </p:stCondLst>
                                        </p:cTn>
                                        <p:tgtEl>
                                          <p:spTgt spid="6"/>
                                        </p:tgtEl>
                                        <p:attrNameLst>
                                          <p:attrName>style.visibility</p:attrName>
                                        </p:attrNameLst>
                                      </p:cBhvr>
                                      <p:to>
                                        <p:strVal val="visible"/>
                                      </p:to>
                                    </p:set>
                                    <p:anim calcmode="lin" valueType="num">
                                      <p:cBhvr additive="base">
                                        <p:cTn id="18" dur="1000"/>
                                        <p:tgtEl>
                                          <p:spTgt spid="6"/>
                                        </p:tgtEl>
                                        <p:attrNameLst>
                                          <p:attrName>ppt_x</p:attrName>
                                        </p:attrNameLst>
                                      </p:cBhvr>
                                      <p:tavLst>
                                        <p:tav tm="0">
                                          <p:val>
                                            <p:strVal val="#ppt_x+#ppt_w*1.125000"/>
                                          </p:val>
                                        </p:tav>
                                        <p:tav tm="100000">
                                          <p:val>
                                            <p:strVal val="#ppt_x"/>
                                          </p:val>
                                        </p:tav>
                                      </p:tavLst>
                                    </p:anim>
                                    <p:animEffect transition="in" filter="wipe(left)">
                                      <p:cBhvr>
                                        <p:cTn id="19" dur="1000"/>
                                        <p:tgtEl>
                                          <p:spTgt spid="6"/>
                                        </p:tgtEl>
                                      </p:cBhvr>
                                    </p:animEffect>
                                  </p:childTnLst>
                                </p:cTn>
                              </p:par>
                            </p:childTnLst>
                          </p:cTn>
                        </p:par>
                        <p:par>
                          <p:cTn id="20" fill="hold">
                            <p:stCondLst>
                              <p:cond delay="1000"/>
                            </p:stCondLst>
                            <p:childTnLst>
                              <p:par>
                                <p:cTn id="21" presetID="12" presetClass="entr" presetSubtype="2" fill="hold" nodeType="afterEffect">
                                  <p:stCondLst>
                                    <p:cond delay="0"/>
                                  </p:stCondLst>
                                  <p:childTnLst>
                                    <p:set>
                                      <p:cBhvr>
                                        <p:cTn id="22" dur="500"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72" fill="hold" nodeType="clickEffect">
                                  <p:stCondLst>
                                    <p:cond delay="0"/>
                                  </p:stCondLst>
                                  <p:childTnLst>
                                    <p:set>
                                      <p:cBhvr>
                                        <p:cTn id="28" dur="1000" fill="hold">
                                          <p:stCondLst>
                                            <p:cond delay="0"/>
                                          </p:stCondLst>
                                        </p:cTn>
                                        <p:tgtEl>
                                          <p:spTgt spid="29"/>
                                        </p:tgtEl>
                                        <p:attrNameLst>
                                          <p:attrName>style.visibility</p:attrName>
                                        </p:attrNameLst>
                                      </p:cBhvr>
                                      <p:to>
                                        <p:strVal val="visible"/>
                                      </p:to>
                                    </p:set>
                                    <p:anim calcmode="lin" valueType="num">
                                      <p:cBhvr>
                                        <p:cTn id="29" dur="1000" fill="hold"/>
                                        <p:tgtEl>
                                          <p:spTgt spid="29"/>
                                        </p:tgtEl>
                                        <p:attrNameLst>
                                          <p:attrName>ppt_w</p:attrName>
                                        </p:attrNameLst>
                                      </p:cBhvr>
                                      <p:tavLst>
                                        <p:tav tm="0">
                                          <p:val>
                                            <p:strVal val="2/3*#ppt_w"/>
                                          </p:val>
                                        </p:tav>
                                        <p:tav tm="100000">
                                          <p:val>
                                            <p:strVal val="#ppt_w"/>
                                          </p:val>
                                        </p:tav>
                                      </p:tavLst>
                                    </p:anim>
                                    <p:anim calcmode="lin" valueType="num">
                                      <p:cBhvr>
                                        <p:cTn id="30" dur="1000" fill="hold"/>
                                        <p:tgtEl>
                                          <p:spTgt spid="29"/>
                                        </p:tgtEl>
                                        <p:attrNameLst>
                                          <p:attrName>ppt_h</p:attrName>
                                        </p:attrNameLst>
                                      </p:cBhvr>
                                      <p:tavLst>
                                        <p:tav tm="0">
                                          <p:val>
                                            <p:strVal val="2/3*#ppt_h"/>
                                          </p:val>
                                        </p:tav>
                                        <p:tav tm="100000">
                                          <p:val>
                                            <p:strVal val="#ppt_h"/>
                                          </p:val>
                                        </p:tav>
                                      </p:tavLst>
                                    </p:anim>
                                  </p:childTnLst>
                                </p:cTn>
                              </p:par>
                            </p:childTnLst>
                          </p:cTn>
                        </p:par>
                        <p:par>
                          <p:cTn id="31" fill="hold">
                            <p:stCondLst>
                              <p:cond delay="1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1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p:tgtEl>
                                          <p:spTgt spid="32"/>
                                        </p:tgtEl>
                                        <p:attrNameLst>
                                          <p:attrName>ppt_x</p:attrName>
                                        </p:attrNameLst>
                                      </p:cBhvr>
                                      <p:tavLst>
                                        <p:tav tm="0">
                                          <p:val>
                                            <p:strVal val="#ppt_x-#ppt_w*1.125000"/>
                                          </p:val>
                                        </p:tav>
                                        <p:tav tm="100000">
                                          <p:val>
                                            <p:strVal val="#ppt_x"/>
                                          </p:val>
                                        </p:tav>
                                      </p:tavLst>
                                    </p:anim>
                                    <p:animEffect transition="in" filter="wipe(righ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000" fill="hold">
                                          <p:stCondLst>
                                            <p:cond delay="0"/>
                                          </p:stCondLst>
                                        </p:cTn>
                                        <p:tgtEl>
                                          <p:spTgt spid="12"/>
                                        </p:tgtEl>
                                        <p:attrNameLst>
                                          <p:attrName>style.visibility</p:attrName>
                                        </p:attrNameLst>
                                      </p:cBhvr>
                                      <p:to>
                                        <p:strVal val="visible"/>
                                      </p:to>
                                    </p:set>
                                    <p:anim calcmode="lin" valueType="num">
                                      <p:cBhvr additive="base">
                                        <p:cTn id="45" dur="1000"/>
                                        <p:tgtEl>
                                          <p:spTgt spid="12"/>
                                        </p:tgtEl>
                                        <p:attrNameLst>
                                          <p:attrName>ppt_x</p:attrName>
                                        </p:attrNameLst>
                                      </p:cBhvr>
                                      <p:tavLst>
                                        <p:tav tm="0">
                                          <p:val>
                                            <p:strVal val="#ppt_x+#ppt_w*1.125000"/>
                                          </p:val>
                                        </p:tav>
                                        <p:tav tm="100000">
                                          <p:val>
                                            <p:strVal val="#ppt_x"/>
                                          </p:val>
                                        </p:tav>
                                      </p:tavLst>
                                    </p:anim>
                                    <p:animEffect transition="in" filter="wipe(left)">
                                      <p:cBhvr>
                                        <p:cTn id="46" dur="1000"/>
                                        <p:tgtEl>
                                          <p:spTgt spid="12"/>
                                        </p:tgtEl>
                                      </p:cBhvr>
                                    </p:animEffect>
                                  </p:childTnLst>
                                </p:cTn>
                              </p:par>
                            </p:childTnLst>
                          </p:cTn>
                        </p:par>
                        <p:par>
                          <p:cTn id="47" fill="hold">
                            <p:stCondLst>
                              <p:cond delay="1000"/>
                            </p:stCondLst>
                            <p:childTnLst>
                              <p:par>
                                <p:cTn id="48" presetID="12" presetClass="entr" presetSubtype="2" fill="hold" nodeType="afterEffect">
                                  <p:stCondLst>
                                    <p:cond delay="0"/>
                                  </p:stCondLst>
                                  <p:childTnLst>
                                    <p:set>
                                      <p:cBhvr>
                                        <p:cTn id="49" dur="500"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ppt_x</p:attrName>
                                        </p:attrNameLst>
                                      </p:cBhvr>
                                      <p:tavLst>
                                        <p:tav tm="0">
                                          <p:val>
                                            <p:strVal val="#ppt_x+#ppt_w*1.125000"/>
                                          </p:val>
                                        </p:tav>
                                        <p:tav tm="100000">
                                          <p:val>
                                            <p:strVal val="#ppt_x"/>
                                          </p:val>
                                        </p:tav>
                                      </p:tavLst>
                                    </p:anim>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bldLvl="0" animBg="1"/>
      <p:bldP spid="31" grpId="0"/>
      <p:bldP spid="32" grpId="0"/>
      <p:bldP spid="6"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322580" y="1009015"/>
            <a:ext cx="2209800" cy="875030"/>
            <a:chOff x="508" y="1589"/>
            <a:chExt cx="3480" cy="1378"/>
          </a:xfrm>
        </p:grpSpPr>
        <p:sp>
          <p:nvSpPr>
            <p:cNvPr id="2" name="AutoShape 8"/>
            <p:cNvSpPr>
              <a:spLocks noChangeArrowheads="1"/>
            </p:cNvSpPr>
            <p:nvPr/>
          </p:nvSpPr>
          <p:spPr bwMode="gray">
            <a:xfrm>
              <a:off x="508" y="1589"/>
              <a:ext cx="3481" cy="1379"/>
            </a:xfrm>
            <a:prstGeom prst="chevron">
              <a:avLst>
                <a:gd name="adj" fmla="val 38600"/>
              </a:avLst>
            </a:prstGeom>
            <a:solidFill>
              <a:srgbClr val="FDB52D"/>
            </a:solidFill>
          </p:spPr>
          <p:style>
            <a:lnRef idx="3">
              <a:schemeClr val="lt1"/>
            </a:lnRef>
            <a:fillRef idx="1">
              <a:schemeClr val="accent4"/>
            </a:fillRef>
            <a:effectRef idx="1">
              <a:schemeClr val="accent4"/>
            </a:effectRef>
            <a:fontRef idx="minor">
              <a:schemeClr val="lt1"/>
            </a:fontRef>
          </p:style>
          <p:txBody>
            <a:bodyPr wrap="none" anchor="ctr"/>
            <a:p>
              <a:pPr algn="ctr">
                <a:defRPr/>
              </a:pPr>
              <a:endParaRPr lang="zh-CN" altLang="en-US" sz="3200" kern="0" dirty="0">
                <a:solidFill>
                  <a:schemeClr val="accent4"/>
                </a:solidFill>
                <a:latin typeface="Microsoft YaHei" panose="020B0503020204020204" pitchFamily="34" charset="-122"/>
                <a:ea typeface="Microsoft YaHei" panose="020B0503020204020204" pitchFamily="34" charset="-122"/>
              </a:endParaRPr>
            </a:p>
          </p:txBody>
        </p:sp>
        <p:sp>
          <p:nvSpPr>
            <p:cNvPr id="3" name="Text Box 2"/>
            <p:cNvSpPr txBox="1"/>
            <p:nvPr/>
          </p:nvSpPr>
          <p:spPr>
            <a:xfrm>
              <a:off x="1013" y="1867"/>
              <a:ext cx="2762" cy="822"/>
            </a:xfrm>
            <a:prstGeom prst="rect">
              <a:avLst/>
            </a:prstGeom>
            <a:noFill/>
          </p:spPr>
          <p:txBody>
            <a:bodyPr wrap="square" rtlCol="0">
              <a:spAutoFit/>
            </a:bodyPr>
            <a:p>
              <a:r>
                <a:rPr lang="en-US" altLang="zh-CN" sz="1400" b="1" dirty="0">
                  <a:solidFill>
                    <a:srgbClr val="FDFDFD"/>
                  </a:solidFill>
                  <a:latin typeface="Andale Mono" panose="020B0509000000000004" charset="0"/>
                  <a:cs typeface="Andale Mono" panose="020B0509000000000004" charset="0"/>
                  <a:sym typeface="+mn-ea"/>
                </a:rPr>
                <a:t>Raw Material Proportioning</a:t>
              </a:r>
              <a:endParaRPr lang="en-US" sz="1400" b="1">
                <a:solidFill>
                  <a:schemeClr val="bg1"/>
                </a:solidFill>
                <a:latin typeface="Chalkboard Bold" panose="03050602040202020205" charset="0"/>
                <a:cs typeface="Chalkboard Bold" panose="03050602040202020205" charset="0"/>
              </a:endParaRPr>
            </a:p>
          </p:txBody>
        </p:sp>
      </p:grpSp>
      <p:sp>
        <p:nvSpPr>
          <p:cNvPr id="6" name="Text Box 5"/>
          <p:cNvSpPr txBox="1"/>
          <p:nvPr/>
        </p:nvSpPr>
        <p:spPr>
          <a:xfrm>
            <a:off x="2645410" y="293370"/>
            <a:ext cx="6982460" cy="1814830"/>
          </a:xfrm>
          <a:prstGeom prst="rect">
            <a:avLst/>
          </a:prstGeom>
          <a:noFill/>
        </p:spPr>
        <p:txBody>
          <a:bodyPr wrap="square" rtlCol="0">
            <a:spAutoFit/>
          </a:bodyPr>
          <a:p>
            <a:r>
              <a:rPr lang="en-US" sz="1600">
                <a:latin typeface="Andale Mono" panose="020B0509000000000004" charset="0"/>
                <a:cs typeface="Andale Mono" panose="020B0509000000000004" charset="0"/>
              </a:rPr>
              <a:t>The next step is to proportion the raw materials according to a specific formula to create the desired chemical composition. This is done by weighing and measuring the raw materials and adding them to a mixer. The proportioning process is important because it determines the strength and other characteristics of the final product.</a:t>
            </a:r>
            <a:endParaRPr lang="en-US" sz="1600">
              <a:latin typeface="Andale Mono" panose="020B0509000000000004" charset="0"/>
              <a:cs typeface="Andale Mono" panose="020B0509000000000004" charset="0"/>
            </a:endParaRPr>
          </a:p>
        </p:txBody>
      </p:sp>
      <p:sp>
        <p:nvSpPr>
          <p:cNvPr id="12" name="Text Box 11"/>
          <p:cNvSpPr txBox="1"/>
          <p:nvPr/>
        </p:nvSpPr>
        <p:spPr>
          <a:xfrm>
            <a:off x="2654935" y="4036695"/>
            <a:ext cx="6667500" cy="2061210"/>
          </a:xfrm>
          <a:prstGeom prst="rect">
            <a:avLst/>
          </a:prstGeom>
          <a:noFill/>
        </p:spPr>
        <p:txBody>
          <a:bodyPr wrap="square" rtlCol="0">
            <a:spAutoFit/>
          </a:bodyPr>
          <a:p>
            <a:r>
              <a:rPr lang="en-US" sz="1600">
                <a:latin typeface="Andale Mono" panose="020B0509000000000004" charset="0"/>
                <a:cs typeface="Andale Mono" panose="020B0509000000000004" charset="0"/>
              </a:rPr>
              <a:t>The proportioned raw materials are then ground together in a raw mill to create a wet, slurry-like mixture. This mixture is then blended in a homogenizing silo to ensure that the chemical composition is consistent throughout the entire batch. The grinding process reduces the size of the raw materials even further, making it easier to handle and transport.</a:t>
            </a:r>
            <a:endParaRPr lang="en-US" sz="1600">
              <a:latin typeface="Andale Mono" panose="020B0509000000000004" charset="0"/>
              <a:cs typeface="Andale Mono" panose="020B0509000000000004" charset="0"/>
            </a:endParaRPr>
          </a:p>
        </p:txBody>
      </p:sp>
      <p:grpSp>
        <p:nvGrpSpPr>
          <p:cNvPr id="5" name="Group 4"/>
          <p:cNvGrpSpPr/>
          <p:nvPr/>
        </p:nvGrpSpPr>
        <p:grpSpPr>
          <a:xfrm>
            <a:off x="322580" y="4629785"/>
            <a:ext cx="2209800" cy="875030"/>
            <a:chOff x="508" y="7291"/>
            <a:chExt cx="3480" cy="1378"/>
          </a:xfrm>
        </p:grpSpPr>
        <p:sp>
          <p:nvSpPr>
            <p:cNvPr id="11" name="AutoShape 8"/>
            <p:cNvSpPr>
              <a:spLocks noChangeArrowheads="1"/>
            </p:cNvSpPr>
            <p:nvPr/>
          </p:nvSpPr>
          <p:spPr bwMode="gray">
            <a:xfrm>
              <a:off x="508" y="7291"/>
              <a:ext cx="3481" cy="1379"/>
            </a:xfrm>
            <a:prstGeom prst="chevron">
              <a:avLst>
                <a:gd name="adj" fmla="val 38600"/>
              </a:avLst>
            </a:prstGeom>
            <a:solidFill>
              <a:srgbClr val="E04548"/>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3" name="Text Box 12"/>
            <p:cNvSpPr txBox="1"/>
            <p:nvPr/>
          </p:nvSpPr>
          <p:spPr>
            <a:xfrm>
              <a:off x="813" y="7401"/>
              <a:ext cx="2962" cy="1161"/>
            </a:xfrm>
            <a:prstGeom prst="rect">
              <a:avLst/>
            </a:prstGeom>
            <a:noFill/>
          </p:spPr>
          <p:txBody>
            <a:bodyPr wrap="square" rtlCol="0">
              <a:spAutoFit/>
            </a:bodyPr>
            <a:p>
              <a:pPr algn="ctr"/>
              <a:r>
                <a:rPr lang="en-US" altLang="zh-CN" sz="1400" b="1" dirty="0">
                  <a:solidFill>
                    <a:srgbClr val="FDFDFD"/>
                  </a:solidFill>
                  <a:latin typeface="Andale Mono" panose="020B0509000000000004" charset="0"/>
                  <a:cs typeface="Andale Mono" panose="020B0509000000000004" charset="0"/>
                  <a:sym typeface="+mn-ea"/>
                </a:rPr>
                <a:t>Raw Material Grinding and Blending</a:t>
              </a:r>
              <a:endParaRPr lang="en-US" sz="1400">
                <a:solidFill>
                  <a:schemeClr val="bg1"/>
                </a:solidFill>
                <a:latin typeface="Chalkboard Regular" panose="03050602040202020205" charset="0"/>
                <a:cs typeface="Chalkboard Regular" panose="03050602040202020205" charset="0"/>
              </a:endParaRPr>
            </a:p>
          </p:txBody>
        </p:sp>
      </p:grpSp>
      <p:pic>
        <p:nvPicPr>
          <p:cNvPr id="14" name="Picture 13" descr="/Users/arpanbhandari/Downloads/ratio.pngratio"/>
          <p:cNvPicPr>
            <a:picLocks noChangeAspect="1"/>
          </p:cNvPicPr>
          <p:nvPr/>
        </p:nvPicPr>
        <p:blipFill>
          <a:blip r:embed="rId1"/>
          <a:srcRect/>
          <a:stretch>
            <a:fillRect/>
          </a:stretch>
        </p:blipFill>
        <p:spPr>
          <a:xfrm>
            <a:off x="9892348" y="550545"/>
            <a:ext cx="1791970" cy="1791970"/>
          </a:xfrm>
          <a:prstGeom prst="round1Rect">
            <a:avLst/>
          </a:prstGeom>
        </p:spPr>
      </p:pic>
      <p:pic>
        <p:nvPicPr>
          <p:cNvPr id="27" name="Picture 26" descr="/Users/arpanbhandari/Downloads/cement-ball-mill-23.jpgcement-ball-mill-23"/>
          <p:cNvPicPr>
            <a:picLocks noChangeAspect="1"/>
          </p:cNvPicPr>
          <p:nvPr/>
        </p:nvPicPr>
        <p:blipFill>
          <a:blip r:embed="rId2"/>
          <a:srcRect/>
          <a:stretch>
            <a:fillRect/>
          </a:stretch>
        </p:blipFill>
        <p:spPr>
          <a:xfrm>
            <a:off x="9594215" y="4172585"/>
            <a:ext cx="2388235" cy="1791335"/>
          </a:xfrm>
          <a:prstGeom prst="round1Rect">
            <a:avLst/>
          </a:prstGeom>
        </p:spPr>
      </p:pic>
      <p:pic>
        <p:nvPicPr>
          <p:cNvPr id="29" name="Picture 28" descr="arrow-up"/>
          <p:cNvPicPr>
            <a:picLocks noChangeAspect="1"/>
          </p:cNvPicPr>
          <p:nvPr/>
        </p:nvPicPr>
        <p:blipFill>
          <a:blip r:embed="rId3"/>
          <a:stretch>
            <a:fillRect/>
          </a:stretch>
        </p:blipFill>
        <p:spPr>
          <a:xfrm rot="10800000">
            <a:off x="579755" y="2584450"/>
            <a:ext cx="1345565" cy="1345565"/>
          </a:xfrm>
          <a:prstGeom prst="rect">
            <a:avLst/>
          </a:prstGeom>
        </p:spPr>
      </p:pic>
      <p:sp>
        <p:nvSpPr>
          <p:cNvPr id="31" name="Rectangles 30"/>
          <p:cNvSpPr/>
          <p:nvPr/>
        </p:nvSpPr>
        <p:spPr>
          <a:xfrm>
            <a:off x="33655" y="1085215"/>
            <a:ext cx="546100" cy="706755"/>
          </a:xfrm>
          <a:prstGeom prst="rect">
            <a:avLst/>
          </a:prstGeom>
          <a:noFill/>
          <a:ln>
            <a:noFill/>
          </a:ln>
        </p:spPr>
        <p:txBody>
          <a:bodyPr wrap="square" rtlCol="0" anchor="t">
            <a:spAutoFit/>
          </a:bodyPr>
          <a:p>
            <a:pPr algn="ctr"/>
            <a:r>
              <a:rPr lang="en-US" altLang="zh-CN" sz="4000" b="1">
                <a:solidFill>
                  <a:srgbClr val="E04548"/>
                </a:solidFill>
                <a:effectLst>
                  <a:outerShdw blurRad="38100" dist="25400" dir="5400000" algn="ctr" rotWithShape="0">
                    <a:srgbClr val="6E747A">
                      <a:alpha val="43000"/>
                      <a:alpha val="43000"/>
                    </a:srgbClr>
                  </a:outerShdw>
                </a:effectLst>
              </a:rPr>
              <a:t>3</a:t>
            </a:r>
            <a:endParaRPr lang="en-US" altLang="zh-CN" sz="4000" b="1">
              <a:solidFill>
                <a:srgbClr val="E04548"/>
              </a:solidFill>
              <a:effectLst>
                <a:outerShdw blurRad="38100" dist="25400" dir="5400000" algn="ctr" rotWithShape="0">
                  <a:srgbClr val="6E747A">
                    <a:alpha val="43000"/>
                    <a:alpha val="43000"/>
                  </a:srgbClr>
                </a:outerShdw>
              </a:effectLst>
            </a:endParaRPr>
          </a:p>
        </p:txBody>
      </p:sp>
      <p:sp>
        <p:nvSpPr>
          <p:cNvPr id="32" name="Rectangles 31"/>
          <p:cNvSpPr/>
          <p:nvPr/>
        </p:nvSpPr>
        <p:spPr>
          <a:xfrm>
            <a:off x="33655" y="4705350"/>
            <a:ext cx="546100" cy="706755"/>
          </a:xfrm>
          <a:prstGeom prst="rect">
            <a:avLst/>
          </a:prstGeom>
          <a:noFill/>
          <a:ln>
            <a:noFill/>
          </a:ln>
        </p:spPr>
        <p:txBody>
          <a:bodyPr wrap="square" rtlCol="0" anchor="t">
            <a:spAutoFit/>
          </a:bodyPr>
          <a:p>
            <a:pPr algn="ctr"/>
            <a:r>
              <a:rPr lang="en-US" altLang="zh-CN" sz="4000" b="1">
                <a:solidFill>
                  <a:srgbClr val="FDB52D"/>
                </a:solidFill>
                <a:effectLst>
                  <a:outerShdw blurRad="38100" dist="25400" dir="5400000" algn="ctr" rotWithShape="0">
                    <a:srgbClr val="6E747A">
                      <a:alpha val="43000"/>
                      <a:alpha val="43000"/>
                    </a:srgbClr>
                  </a:outerShdw>
                </a:effectLst>
              </a:rPr>
              <a:t>4</a:t>
            </a:r>
            <a:endParaRPr lang="en-US" altLang="zh-CN" sz="4000" b="1">
              <a:solidFill>
                <a:srgbClr val="FDB52D"/>
              </a:solidFill>
              <a:effectLst>
                <a:outerShdw blurRad="38100" dist="25400" dir="5400000" algn="ctr" rotWithShape="0">
                  <a:srgbClr val="6E747A">
                    <a:alpha val="43000"/>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dissolve/>
        <p:sndAc>
          <p:stSnd>
            <p:snd r:embed="rId4" name="click.wav"/>
          </p:stSnd>
        </p:sndAc>
      </p:transition>
    </mc:Choice>
    <mc:Fallback>
      <p:transition spd="slow">
        <p:dissolv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p:tgtEl>
                                          <p:spTgt spid="31"/>
                                        </p:tgtEl>
                                        <p:attrNameLst>
                                          <p:attrName>ppt_x</p:attrName>
                                        </p:attrNameLst>
                                      </p:cBhvr>
                                      <p:tavLst>
                                        <p:tav tm="0">
                                          <p:val>
                                            <p:strVal val="#ppt_x-#ppt_w*1.125000"/>
                                          </p:val>
                                        </p:tav>
                                        <p:tav tm="100000">
                                          <p:val>
                                            <p:strVal val="#ppt_x"/>
                                          </p:val>
                                        </p:tav>
                                      </p:tavLst>
                                    </p:anim>
                                    <p:animEffect transition="in" filter="wipe(right)">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000" fill="hold">
                                          <p:stCondLst>
                                            <p:cond delay="0"/>
                                          </p:stCondLst>
                                        </p:cTn>
                                        <p:tgtEl>
                                          <p:spTgt spid="6"/>
                                        </p:tgtEl>
                                        <p:attrNameLst>
                                          <p:attrName>style.visibility</p:attrName>
                                        </p:attrNameLst>
                                      </p:cBhvr>
                                      <p:to>
                                        <p:strVal val="visible"/>
                                      </p:to>
                                    </p:set>
                                    <p:anim calcmode="lin" valueType="num">
                                      <p:cBhvr additive="base">
                                        <p:cTn id="18" dur="1000"/>
                                        <p:tgtEl>
                                          <p:spTgt spid="6"/>
                                        </p:tgtEl>
                                        <p:attrNameLst>
                                          <p:attrName>ppt_x</p:attrName>
                                        </p:attrNameLst>
                                      </p:cBhvr>
                                      <p:tavLst>
                                        <p:tav tm="0">
                                          <p:val>
                                            <p:strVal val="#ppt_x+#ppt_w*1.125000"/>
                                          </p:val>
                                        </p:tav>
                                        <p:tav tm="100000">
                                          <p:val>
                                            <p:strVal val="#ppt_x"/>
                                          </p:val>
                                        </p:tav>
                                      </p:tavLst>
                                    </p:anim>
                                    <p:animEffect transition="in" filter="wipe(left)">
                                      <p:cBhvr>
                                        <p:cTn id="19" dur="1000"/>
                                        <p:tgtEl>
                                          <p:spTgt spid="6"/>
                                        </p:tgtEl>
                                      </p:cBhvr>
                                    </p:animEffect>
                                  </p:childTnLst>
                                </p:cTn>
                              </p:par>
                            </p:childTnLst>
                          </p:cTn>
                        </p:par>
                        <p:par>
                          <p:cTn id="20" fill="hold">
                            <p:stCondLst>
                              <p:cond delay="1000"/>
                            </p:stCondLst>
                            <p:childTnLst>
                              <p:par>
                                <p:cTn id="21" presetID="1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72" fill="hold" nodeType="clickEffect">
                                  <p:stCondLst>
                                    <p:cond delay="0"/>
                                  </p:stCondLst>
                                  <p:childTnLst>
                                    <p:set>
                                      <p:cBhvr>
                                        <p:cTn id="28" dur="1000" fill="hold">
                                          <p:stCondLst>
                                            <p:cond delay="0"/>
                                          </p:stCondLst>
                                        </p:cTn>
                                        <p:tgtEl>
                                          <p:spTgt spid="29"/>
                                        </p:tgtEl>
                                        <p:attrNameLst>
                                          <p:attrName>style.visibility</p:attrName>
                                        </p:attrNameLst>
                                      </p:cBhvr>
                                      <p:to>
                                        <p:strVal val="visible"/>
                                      </p:to>
                                    </p:set>
                                    <p:anim calcmode="lin" valueType="num">
                                      <p:cBhvr>
                                        <p:cTn id="29" dur="1000" fill="hold"/>
                                        <p:tgtEl>
                                          <p:spTgt spid="29"/>
                                        </p:tgtEl>
                                        <p:attrNameLst>
                                          <p:attrName>ppt_w</p:attrName>
                                        </p:attrNameLst>
                                      </p:cBhvr>
                                      <p:tavLst>
                                        <p:tav tm="0">
                                          <p:val>
                                            <p:strVal val="2/3*#ppt_w"/>
                                          </p:val>
                                        </p:tav>
                                        <p:tav tm="100000">
                                          <p:val>
                                            <p:strVal val="#ppt_w"/>
                                          </p:val>
                                        </p:tav>
                                      </p:tavLst>
                                    </p:anim>
                                    <p:anim calcmode="lin" valueType="num">
                                      <p:cBhvr>
                                        <p:cTn id="30" dur="1000" fill="hold"/>
                                        <p:tgtEl>
                                          <p:spTgt spid="29"/>
                                        </p:tgtEl>
                                        <p:attrNameLst>
                                          <p:attrName>ppt_h</p:attrName>
                                        </p:attrNameLst>
                                      </p:cBhvr>
                                      <p:tavLst>
                                        <p:tav tm="0">
                                          <p:val>
                                            <p:strVal val="2/3*#ppt_h"/>
                                          </p:val>
                                        </p:tav>
                                        <p:tav tm="100000">
                                          <p:val>
                                            <p:strVal val="#ppt_h"/>
                                          </p:val>
                                        </p:tav>
                                      </p:tavLst>
                                    </p:anim>
                                  </p:childTnLst>
                                </p:cTn>
                              </p:par>
                            </p:childTnLst>
                          </p:cTn>
                        </p:par>
                        <p:par>
                          <p:cTn id="31" fill="hold">
                            <p:stCondLst>
                              <p:cond delay="1000"/>
                            </p:stCondLst>
                            <p:childTnLst>
                              <p:par>
                                <p:cTn id="32" presetID="12" presetClass="entr" presetSubtype="8" fill="hold" nodeType="afterEffect">
                                  <p:stCondLst>
                                    <p:cond delay="0"/>
                                  </p:stCondLst>
                                  <p:childTnLst>
                                    <p:set>
                                      <p:cBhvr>
                                        <p:cTn id="33" dur="500"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right)">
                                      <p:cBhvr>
                                        <p:cTn id="35" dur="500"/>
                                        <p:tgtEl>
                                          <p:spTgt spid="5"/>
                                        </p:tgtEl>
                                      </p:cBhvr>
                                    </p:animEffect>
                                  </p:childTnLst>
                                </p:cTn>
                              </p:par>
                            </p:childTnLst>
                          </p:cTn>
                        </p:par>
                        <p:par>
                          <p:cTn id="36" fill="hold">
                            <p:stCondLst>
                              <p:cond delay="1500"/>
                            </p:stCondLst>
                            <p:childTnLst>
                              <p:par>
                                <p:cTn id="37" presetID="12" presetClass="entr" presetSubtype="8" fill="hold" grpId="0" nodeType="afterEffect">
                                  <p:stCondLst>
                                    <p:cond delay="0"/>
                                  </p:stCondLst>
                                  <p:childTnLst>
                                    <p:set>
                                      <p:cBhvr>
                                        <p:cTn id="38" dur="500" fill="hold">
                                          <p:stCondLst>
                                            <p:cond delay="0"/>
                                          </p:stCondLst>
                                        </p:cTn>
                                        <p:tgtEl>
                                          <p:spTgt spid="32"/>
                                        </p:tgtEl>
                                        <p:attrNameLst>
                                          <p:attrName>style.visibility</p:attrName>
                                        </p:attrNameLst>
                                      </p:cBhvr>
                                      <p:to>
                                        <p:strVal val="visible"/>
                                      </p:to>
                                    </p:set>
                                    <p:anim calcmode="lin" valueType="num">
                                      <p:cBhvr additive="base">
                                        <p:cTn id="39" dur="500"/>
                                        <p:tgtEl>
                                          <p:spTgt spid="32"/>
                                        </p:tgtEl>
                                        <p:attrNameLst>
                                          <p:attrName>ppt_x</p:attrName>
                                        </p:attrNameLst>
                                      </p:cBhvr>
                                      <p:tavLst>
                                        <p:tav tm="0">
                                          <p:val>
                                            <p:strVal val="#ppt_x-#ppt_w*1.125000"/>
                                          </p:val>
                                        </p:tav>
                                        <p:tav tm="100000">
                                          <p:val>
                                            <p:strVal val="#ppt_x"/>
                                          </p:val>
                                        </p:tav>
                                      </p:tavLst>
                                    </p:anim>
                                    <p:animEffect transition="in" filter="wipe(righ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p:tgtEl>
                                          <p:spTgt spid="12"/>
                                        </p:tgtEl>
                                        <p:attrNameLst>
                                          <p:attrName>ppt_x</p:attrName>
                                        </p:attrNameLst>
                                      </p:cBhvr>
                                      <p:tavLst>
                                        <p:tav tm="0">
                                          <p:val>
                                            <p:strVal val="#ppt_x+#ppt_w*1.125000"/>
                                          </p:val>
                                        </p:tav>
                                        <p:tav tm="100000">
                                          <p:val>
                                            <p:strVal val="#ppt_x"/>
                                          </p:val>
                                        </p:tav>
                                      </p:tavLst>
                                    </p:anim>
                                    <p:animEffect transition="in" filter="wipe(left)">
                                      <p:cBhvr>
                                        <p:cTn id="46" dur="500"/>
                                        <p:tgtEl>
                                          <p:spTgt spid="12"/>
                                        </p:tgtEl>
                                      </p:cBhvr>
                                    </p:animEffect>
                                  </p:childTnLst>
                                </p:cTn>
                              </p:par>
                            </p:childTnLst>
                          </p:cTn>
                        </p:par>
                        <p:par>
                          <p:cTn id="47" fill="hold">
                            <p:stCondLst>
                              <p:cond delay="500"/>
                            </p:stCondLst>
                            <p:childTnLst>
                              <p:par>
                                <p:cTn id="48" presetID="12" presetClass="entr" presetSubtype="2"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ppt_x</p:attrName>
                                        </p:attrNameLst>
                                      </p:cBhvr>
                                      <p:tavLst>
                                        <p:tav tm="0">
                                          <p:val>
                                            <p:strVal val="#ppt_x+#ppt_w*1.125000"/>
                                          </p:val>
                                        </p:tav>
                                        <p:tav tm="100000">
                                          <p:val>
                                            <p:strVal val="#ppt_x"/>
                                          </p:val>
                                        </p:tav>
                                      </p:tavLst>
                                    </p:anim>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p:bldP spid="12"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矩形 64"/>
          <p:cNvSpPr/>
          <p:nvPr/>
        </p:nvSpPr>
        <p:spPr>
          <a:xfrm flipH="1">
            <a:off x="0" y="11430"/>
            <a:ext cx="6844213" cy="685800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35158" y="3708079"/>
            <a:ext cx="4851321" cy="646653"/>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919260" y="3125154"/>
            <a:ext cx="2592266" cy="67950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332949" y="2459950"/>
            <a:ext cx="1956906" cy="1243892"/>
            <a:chOff x="4332949" y="2459950"/>
            <a:chExt cx="1956906" cy="1243892"/>
          </a:xfrm>
        </p:grpSpPr>
        <p:grpSp>
          <p:nvGrpSpPr>
            <p:cNvPr id="2072" name="组合 2071"/>
            <p:cNvGrpSpPr/>
            <p:nvPr/>
          </p:nvGrpSpPr>
          <p:grpSpPr>
            <a:xfrm>
              <a:off x="5117971" y="2512191"/>
              <a:ext cx="388276" cy="1191651"/>
              <a:chOff x="9136063" y="2297113"/>
              <a:chExt cx="436563" cy="1339850"/>
            </a:xfrm>
          </p:grpSpPr>
          <p:sp>
            <p:nvSpPr>
              <p:cNvPr id="5" name="Rectangle 7"/>
              <p:cNvSpPr>
                <a:spLocks noChangeArrowheads="1"/>
              </p:cNvSpPr>
              <p:nvPr/>
            </p:nvSpPr>
            <p:spPr bwMode="auto">
              <a:xfrm>
                <a:off x="9151938" y="2424113"/>
                <a:ext cx="403225" cy="1144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 name="Freeform 8"/>
              <p:cNvSpPr>
                <a:spLocks noEditPoints="1"/>
              </p:cNvSpPr>
              <p:nvPr/>
            </p:nvSpPr>
            <p:spPr bwMode="auto">
              <a:xfrm>
                <a:off x="9136063" y="2297113"/>
                <a:ext cx="436563" cy="1339850"/>
              </a:xfrm>
              <a:custGeom>
                <a:avLst/>
                <a:gdLst>
                  <a:gd name="T0" fmla="*/ 0 w 103"/>
                  <a:gd name="T1" fmla="*/ 4 h 316"/>
                  <a:gd name="T2" fmla="*/ 0 w 103"/>
                  <a:gd name="T3" fmla="*/ 311 h 316"/>
                  <a:gd name="T4" fmla="*/ 15 w 103"/>
                  <a:gd name="T5" fmla="*/ 316 h 316"/>
                  <a:gd name="T6" fmla="*/ 87 w 103"/>
                  <a:gd name="T7" fmla="*/ 316 h 316"/>
                  <a:gd name="T8" fmla="*/ 103 w 103"/>
                  <a:gd name="T9" fmla="*/ 311 h 316"/>
                  <a:gd name="T10" fmla="*/ 103 w 103"/>
                  <a:gd name="T11" fmla="*/ 4 h 316"/>
                  <a:gd name="T12" fmla="*/ 87 w 103"/>
                  <a:gd name="T13" fmla="*/ 0 h 316"/>
                  <a:gd name="T14" fmla="*/ 15 w 103"/>
                  <a:gd name="T15" fmla="*/ 0 h 316"/>
                  <a:gd name="T16" fmla="*/ 0 w 103"/>
                  <a:gd name="T17" fmla="*/ 4 h 316"/>
                  <a:gd name="T18" fmla="*/ 9 w 103"/>
                  <a:gd name="T19" fmla="*/ 270 h 316"/>
                  <a:gd name="T20" fmla="*/ 10 w 103"/>
                  <a:gd name="T21" fmla="*/ 268 h 316"/>
                  <a:gd name="T22" fmla="*/ 88 w 103"/>
                  <a:gd name="T23" fmla="*/ 268 h 316"/>
                  <a:gd name="T24" fmla="*/ 89 w 103"/>
                  <a:gd name="T25" fmla="*/ 270 h 316"/>
                  <a:gd name="T26" fmla="*/ 89 w 103"/>
                  <a:gd name="T27" fmla="*/ 278 h 316"/>
                  <a:gd name="T28" fmla="*/ 88 w 103"/>
                  <a:gd name="T29" fmla="*/ 280 h 316"/>
                  <a:gd name="T30" fmla="*/ 10 w 103"/>
                  <a:gd name="T31" fmla="*/ 280 h 316"/>
                  <a:gd name="T32" fmla="*/ 9 w 103"/>
                  <a:gd name="T33" fmla="*/ 278 h 316"/>
                  <a:gd name="T34" fmla="*/ 9 w 103"/>
                  <a:gd name="T35" fmla="*/ 270 h 316"/>
                  <a:gd name="T36" fmla="*/ 9 w 103"/>
                  <a:gd name="T37" fmla="*/ 82 h 316"/>
                  <a:gd name="T38" fmla="*/ 10 w 103"/>
                  <a:gd name="T39" fmla="*/ 81 h 316"/>
                  <a:gd name="T40" fmla="*/ 88 w 103"/>
                  <a:gd name="T41" fmla="*/ 81 h 316"/>
                  <a:gd name="T42" fmla="*/ 89 w 103"/>
                  <a:gd name="T43" fmla="*/ 82 h 316"/>
                  <a:gd name="T44" fmla="*/ 89 w 103"/>
                  <a:gd name="T45" fmla="*/ 91 h 316"/>
                  <a:gd name="T46" fmla="*/ 88 w 103"/>
                  <a:gd name="T47" fmla="*/ 93 h 316"/>
                  <a:gd name="T48" fmla="*/ 10 w 103"/>
                  <a:gd name="T49" fmla="*/ 93 h 316"/>
                  <a:gd name="T50" fmla="*/ 9 w 103"/>
                  <a:gd name="T51" fmla="*/ 91 h 316"/>
                  <a:gd name="T52" fmla="*/ 9 w 103"/>
                  <a:gd name="T53" fmla="*/ 82 h 316"/>
                  <a:gd name="T54" fmla="*/ 9 w 103"/>
                  <a:gd name="T55" fmla="*/ 45 h 316"/>
                  <a:gd name="T56" fmla="*/ 10 w 103"/>
                  <a:gd name="T57" fmla="*/ 43 h 316"/>
                  <a:gd name="T58" fmla="*/ 88 w 103"/>
                  <a:gd name="T59" fmla="*/ 43 h 316"/>
                  <a:gd name="T60" fmla="*/ 89 w 103"/>
                  <a:gd name="T61" fmla="*/ 45 h 316"/>
                  <a:gd name="T62" fmla="*/ 89 w 103"/>
                  <a:gd name="T63" fmla="*/ 53 h 316"/>
                  <a:gd name="T64" fmla="*/ 88 w 103"/>
                  <a:gd name="T65" fmla="*/ 55 h 316"/>
                  <a:gd name="T66" fmla="*/ 10 w 103"/>
                  <a:gd name="T67" fmla="*/ 55 h 316"/>
                  <a:gd name="T68" fmla="*/ 9 w 103"/>
                  <a:gd name="T69" fmla="*/ 53 h 316"/>
                  <a:gd name="T70" fmla="*/ 9 w 103"/>
                  <a:gd name="T71" fmla="*/ 4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316">
                    <a:moveTo>
                      <a:pt x="0" y="4"/>
                    </a:moveTo>
                    <a:cubicBezTo>
                      <a:pt x="0" y="311"/>
                      <a:pt x="0" y="311"/>
                      <a:pt x="0" y="311"/>
                    </a:cubicBezTo>
                    <a:cubicBezTo>
                      <a:pt x="0" y="314"/>
                      <a:pt x="6" y="316"/>
                      <a:pt x="15" y="316"/>
                    </a:cubicBezTo>
                    <a:cubicBezTo>
                      <a:pt x="87" y="316"/>
                      <a:pt x="87" y="316"/>
                      <a:pt x="87" y="316"/>
                    </a:cubicBezTo>
                    <a:cubicBezTo>
                      <a:pt x="96" y="316"/>
                      <a:pt x="103" y="314"/>
                      <a:pt x="103" y="311"/>
                    </a:cubicBezTo>
                    <a:cubicBezTo>
                      <a:pt x="103" y="4"/>
                      <a:pt x="103" y="4"/>
                      <a:pt x="103" y="4"/>
                    </a:cubicBezTo>
                    <a:cubicBezTo>
                      <a:pt x="103" y="2"/>
                      <a:pt x="96" y="0"/>
                      <a:pt x="87" y="0"/>
                    </a:cubicBezTo>
                    <a:cubicBezTo>
                      <a:pt x="15" y="0"/>
                      <a:pt x="15" y="0"/>
                      <a:pt x="15" y="0"/>
                    </a:cubicBezTo>
                    <a:cubicBezTo>
                      <a:pt x="6" y="0"/>
                      <a:pt x="0" y="2"/>
                      <a:pt x="0" y="4"/>
                    </a:cubicBezTo>
                    <a:moveTo>
                      <a:pt x="9" y="270"/>
                    </a:moveTo>
                    <a:cubicBezTo>
                      <a:pt x="10" y="268"/>
                      <a:pt x="10" y="268"/>
                      <a:pt x="10" y="268"/>
                    </a:cubicBezTo>
                    <a:cubicBezTo>
                      <a:pt x="88" y="268"/>
                      <a:pt x="88" y="268"/>
                      <a:pt x="88" y="268"/>
                    </a:cubicBezTo>
                    <a:cubicBezTo>
                      <a:pt x="89" y="270"/>
                      <a:pt x="89" y="270"/>
                      <a:pt x="89" y="270"/>
                    </a:cubicBezTo>
                    <a:cubicBezTo>
                      <a:pt x="89" y="278"/>
                      <a:pt x="89" y="278"/>
                      <a:pt x="89" y="278"/>
                    </a:cubicBezTo>
                    <a:cubicBezTo>
                      <a:pt x="88" y="280"/>
                      <a:pt x="88" y="280"/>
                      <a:pt x="88" y="280"/>
                    </a:cubicBezTo>
                    <a:cubicBezTo>
                      <a:pt x="10" y="280"/>
                      <a:pt x="10" y="280"/>
                      <a:pt x="10" y="280"/>
                    </a:cubicBezTo>
                    <a:cubicBezTo>
                      <a:pt x="9" y="278"/>
                      <a:pt x="9" y="278"/>
                      <a:pt x="9" y="278"/>
                    </a:cubicBezTo>
                    <a:lnTo>
                      <a:pt x="9" y="270"/>
                    </a:lnTo>
                    <a:close/>
                    <a:moveTo>
                      <a:pt x="9" y="82"/>
                    </a:moveTo>
                    <a:cubicBezTo>
                      <a:pt x="10" y="81"/>
                      <a:pt x="10" y="81"/>
                      <a:pt x="10" y="81"/>
                    </a:cubicBezTo>
                    <a:cubicBezTo>
                      <a:pt x="88" y="81"/>
                      <a:pt x="88" y="81"/>
                      <a:pt x="88" y="81"/>
                    </a:cubicBezTo>
                    <a:cubicBezTo>
                      <a:pt x="89" y="82"/>
                      <a:pt x="89" y="82"/>
                      <a:pt x="89" y="82"/>
                    </a:cubicBezTo>
                    <a:cubicBezTo>
                      <a:pt x="89" y="91"/>
                      <a:pt x="89" y="91"/>
                      <a:pt x="89" y="91"/>
                    </a:cubicBezTo>
                    <a:cubicBezTo>
                      <a:pt x="88" y="93"/>
                      <a:pt x="88" y="93"/>
                      <a:pt x="88" y="93"/>
                    </a:cubicBezTo>
                    <a:cubicBezTo>
                      <a:pt x="10" y="93"/>
                      <a:pt x="10" y="93"/>
                      <a:pt x="10" y="93"/>
                    </a:cubicBezTo>
                    <a:cubicBezTo>
                      <a:pt x="9" y="91"/>
                      <a:pt x="9" y="91"/>
                      <a:pt x="9" y="91"/>
                    </a:cubicBezTo>
                    <a:lnTo>
                      <a:pt x="9" y="82"/>
                    </a:lnTo>
                    <a:close/>
                    <a:moveTo>
                      <a:pt x="9" y="45"/>
                    </a:moveTo>
                    <a:cubicBezTo>
                      <a:pt x="10" y="43"/>
                      <a:pt x="10" y="43"/>
                      <a:pt x="10" y="43"/>
                    </a:cubicBezTo>
                    <a:cubicBezTo>
                      <a:pt x="88" y="43"/>
                      <a:pt x="88" y="43"/>
                      <a:pt x="88" y="43"/>
                    </a:cubicBezTo>
                    <a:cubicBezTo>
                      <a:pt x="89" y="45"/>
                      <a:pt x="89" y="45"/>
                      <a:pt x="89" y="45"/>
                    </a:cubicBezTo>
                    <a:cubicBezTo>
                      <a:pt x="89" y="53"/>
                      <a:pt x="89" y="53"/>
                      <a:pt x="89" y="53"/>
                    </a:cubicBezTo>
                    <a:cubicBezTo>
                      <a:pt x="88" y="55"/>
                      <a:pt x="88" y="55"/>
                      <a:pt x="88" y="55"/>
                    </a:cubicBezTo>
                    <a:cubicBezTo>
                      <a:pt x="10" y="55"/>
                      <a:pt x="10" y="55"/>
                      <a:pt x="10" y="55"/>
                    </a:cubicBezTo>
                    <a:cubicBezTo>
                      <a:pt x="9" y="53"/>
                      <a:pt x="9" y="53"/>
                      <a:pt x="9" y="53"/>
                    </a:cubicBezTo>
                    <a:lnTo>
                      <a:pt x="9" y="45"/>
                    </a:lnTo>
                    <a:close/>
                  </a:path>
                </a:pathLst>
              </a:custGeom>
              <a:solidFill>
                <a:srgbClr val="DBD9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1" name="组合 2070"/>
            <p:cNvGrpSpPr/>
            <p:nvPr/>
          </p:nvGrpSpPr>
          <p:grpSpPr>
            <a:xfrm>
              <a:off x="5502010" y="2459950"/>
              <a:ext cx="787845" cy="1232597"/>
              <a:chOff x="9567863" y="2238375"/>
              <a:chExt cx="885825" cy="1385888"/>
            </a:xfrm>
          </p:grpSpPr>
          <p:sp>
            <p:nvSpPr>
              <p:cNvPr id="7" name="Freeform 9"/>
              <p:cNvSpPr/>
              <p:nvPr/>
            </p:nvSpPr>
            <p:spPr bwMode="auto">
              <a:xfrm>
                <a:off x="9644063" y="2360613"/>
                <a:ext cx="766763" cy="1212850"/>
              </a:xfrm>
              <a:custGeom>
                <a:avLst/>
                <a:gdLst>
                  <a:gd name="T0" fmla="*/ 483 w 483"/>
                  <a:gd name="T1" fmla="*/ 678 h 764"/>
                  <a:gd name="T2" fmla="*/ 246 w 483"/>
                  <a:gd name="T3" fmla="*/ 764 h 764"/>
                  <a:gd name="T4" fmla="*/ 0 w 483"/>
                  <a:gd name="T5" fmla="*/ 86 h 764"/>
                  <a:gd name="T6" fmla="*/ 240 w 483"/>
                  <a:gd name="T7" fmla="*/ 0 h 764"/>
                  <a:gd name="T8" fmla="*/ 483 w 483"/>
                  <a:gd name="T9" fmla="*/ 678 h 764"/>
                </a:gdLst>
                <a:ahLst/>
                <a:cxnLst>
                  <a:cxn ang="0">
                    <a:pos x="T0" y="T1"/>
                  </a:cxn>
                  <a:cxn ang="0">
                    <a:pos x="T2" y="T3"/>
                  </a:cxn>
                  <a:cxn ang="0">
                    <a:pos x="T4" y="T5"/>
                  </a:cxn>
                  <a:cxn ang="0">
                    <a:pos x="T6" y="T7"/>
                  </a:cxn>
                  <a:cxn ang="0">
                    <a:pos x="T8" y="T9"/>
                  </a:cxn>
                </a:cxnLst>
                <a:rect l="0" t="0" r="r" b="b"/>
                <a:pathLst>
                  <a:path w="483" h="764">
                    <a:moveTo>
                      <a:pt x="483" y="678"/>
                    </a:moveTo>
                    <a:lnTo>
                      <a:pt x="246" y="764"/>
                    </a:lnTo>
                    <a:lnTo>
                      <a:pt x="0" y="86"/>
                    </a:lnTo>
                    <a:lnTo>
                      <a:pt x="240" y="0"/>
                    </a:lnTo>
                    <a:lnTo>
                      <a:pt x="483" y="6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9567863" y="2238375"/>
                <a:ext cx="885825" cy="1385888"/>
              </a:xfrm>
              <a:custGeom>
                <a:avLst/>
                <a:gdLst>
                  <a:gd name="T0" fmla="*/ 1 w 209"/>
                  <a:gd name="T1" fmla="*/ 39 h 327"/>
                  <a:gd name="T2" fmla="*/ 112 w 209"/>
                  <a:gd name="T3" fmla="*/ 325 h 327"/>
                  <a:gd name="T4" fmla="*/ 128 w 209"/>
                  <a:gd name="T5" fmla="*/ 324 h 327"/>
                  <a:gd name="T6" fmla="*/ 196 w 209"/>
                  <a:gd name="T7" fmla="*/ 298 h 327"/>
                  <a:gd name="T8" fmla="*/ 208 w 209"/>
                  <a:gd name="T9" fmla="*/ 288 h 327"/>
                  <a:gd name="T10" fmla="*/ 97 w 209"/>
                  <a:gd name="T11" fmla="*/ 2 h 327"/>
                  <a:gd name="T12" fmla="*/ 81 w 209"/>
                  <a:gd name="T13" fmla="*/ 3 h 327"/>
                  <a:gd name="T14" fmla="*/ 14 w 209"/>
                  <a:gd name="T15" fmla="*/ 30 h 327"/>
                  <a:gd name="T16" fmla="*/ 1 w 209"/>
                  <a:gd name="T17" fmla="*/ 39 h 327"/>
                  <a:gd name="T18" fmla="*/ 106 w 209"/>
                  <a:gd name="T19" fmla="*/ 283 h 327"/>
                  <a:gd name="T20" fmla="*/ 107 w 209"/>
                  <a:gd name="T21" fmla="*/ 281 h 327"/>
                  <a:gd name="T22" fmla="*/ 179 w 209"/>
                  <a:gd name="T23" fmla="*/ 253 h 327"/>
                  <a:gd name="T24" fmla="*/ 181 w 209"/>
                  <a:gd name="T25" fmla="*/ 254 h 327"/>
                  <a:gd name="T26" fmla="*/ 184 w 209"/>
                  <a:gd name="T27" fmla="*/ 262 h 327"/>
                  <a:gd name="T28" fmla="*/ 183 w 209"/>
                  <a:gd name="T29" fmla="*/ 264 h 327"/>
                  <a:gd name="T30" fmla="*/ 111 w 209"/>
                  <a:gd name="T31" fmla="*/ 292 h 327"/>
                  <a:gd name="T32" fmla="*/ 110 w 209"/>
                  <a:gd name="T33" fmla="*/ 291 h 327"/>
                  <a:gd name="T34" fmla="*/ 106 w 209"/>
                  <a:gd name="T35" fmla="*/ 283 h 327"/>
                  <a:gd name="T36" fmla="*/ 39 w 209"/>
                  <a:gd name="T37" fmla="*/ 108 h 327"/>
                  <a:gd name="T38" fmla="*/ 39 w 209"/>
                  <a:gd name="T39" fmla="*/ 106 h 327"/>
                  <a:gd name="T40" fmla="*/ 111 w 209"/>
                  <a:gd name="T41" fmla="*/ 78 h 327"/>
                  <a:gd name="T42" fmla="*/ 113 w 209"/>
                  <a:gd name="T43" fmla="*/ 80 h 327"/>
                  <a:gd name="T44" fmla="*/ 116 w 209"/>
                  <a:gd name="T45" fmla="*/ 87 h 327"/>
                  <a:gd name="T46" fmla="*/ 115 w 209"/>
                  <a:gd name="T47" fmla="*/ 90 h 327"/>
                  <a:gd name="T48" fmla="*/ 43 w 209"/>
                  <a:gd name="T49" fmla="*/ 118 h 327"/>
                  <a:gd name="T50" fmla="*/ 42 w 209"/>
                  <a:gd name="T51" fmla="*/ 116 h 327"/>
                  <a:gd name="T52" fmla="*/ 39 w 209"/>
                  <a:gd name="T53" fmla="*/ 108 h 327"/>
                  <a:gd name="T54" fmla="*/ 25 w 209"/>
                  <a:gd name="T55" fmla="*/ 73 h 327"/>
                  <a:gd name="T56" fmla="*/ 25 w 209"/>
                  <a:gd name="T57" fmla="*/ 71 h 327"/>
                  <a:gd name="T58" fmla="*/ 97 w 209"/>
                  <a:gd name="T59" fmla="*/ 43 h 327"/>
                  <a:gd name="T60" fmla="*/ 99 w 209"/>
                  <a:gd name="T61" fmla="*/ 45 h 327"/>
                  <a:gd name="T62" fmla="*/ 102 w 209"/>
                  <a:gd name="T63" fmla="*/ 53 h 327"/>
                  <a:gd name="T64" fmla="*/ 102 w 209"/>
                  <a:gd name="T65" fmla="*/ 55 h 327"/>
                  <a:gd name="T66" fmla="*/ 30 w 209"/>
                  <a:gd name="T67" fmla="*/ 83 h 327"/>
                  <a:gd name="T68" fmla="*/ 28 w 209"/>
                  <a:gd name="T69" fmla="*/ 81 h 327"/>
                  <a:gd name="T70" fmla="*/ 25 w 209"/>
                  <a:gd name="T71" fmla="*/ 7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9" h="327">
                    <a:moveTo>
                      <a:pt x="1" y="39"/>
                    </a:moveTo>
                    <a:cubicBezTo>
                      <a:pt x="112" y="325"/>
                      <a:pt x="112" y="325"/>
                      <a:pt x="112" y="325"/>
                    </a:cubicBezTo>
                    <a:cubicBezTo>
                      <a:pt x="113" y="327"/>
                      <a:pt x="120" y="327"/>
                      <a:pt x="128" y="324"/>
                    </a:cubicBezTo>
                    <a:cubicBezTo>
                      <a:pt x="196" y="298"/>
                      <a:pt x="196" y="298"/>
                      <a:pt x="196" y="298"/>
                    </a:cubicBezTo>
                    <a:cubicBezTo>
                      <a:pt x="204" y="294"/>
                      <a:pt x="209" y="290"/>
                      <a:pt x="208" y="288"/>
                    </a:cubicBezTo>
                    <a:cubicBezTo>
                      <a:pt x="97" y="2"/>
                      <a:pt x="97" y="2"/>
                      <a:pt x="97" y="2"/>
                    </a:cubicBezTo>
                    <a:cubicBezTo>
                      <a:pt x="96" y="0"/>
                      <a:pt x="89" y="0"/>
                      <a:pt x="81" y="3"/>
                    </a:cubicBezTo>
                    <a:cubicBezTo>
                      <a:pt x="14" y="30"/>
                      <a:pt x="14" y="30"/>
                      <a:pt x="14" y="30"/>
                    </a:cubicBezTo>
                    <a:cubicBezTo>
                      <a:pt x="6" y="33"/>
                      <a:pt x="0" y="37"/>
                      <a:pt x="1" y="39"/>
                    </a:cubicBezTo>
                    <a:moveTo>
                      <a:pt x="106" y="283"/>
                    </a:moveTo>
                    <a:cubicBezTo>
                      <a:pt x="107" y="281"/>
                      <a:pt x="107" y="281"/>
                      <a:pt x="107" y="281"/>
                    </a:cubicBezTo>
                    <a:cubicBezTo>
                      <a:pt x="179" y="253"/>
                      <a:pt x="179" y="253"/>
                      <a:pt x="179" y="253"/>
                    </a:cubicBezTo>
                    <a:cubicBezTo>
                      <a:pt x="181" y="254"/>
                      <a:pt x="181" y="254"/>
                      <a:pt x="181" y="254"/>
                    </a:cubicBezTo>
                    <a:cubicBezTo>
                      <a:pt x="184" y="262"/>
                      <a:pt x="184" y="262"/>
                      <a:pt x="184" y="262"/>
                    </a:cubicBezTo>
                    <a:cubicBezTo>
                      <a:pt x="183" y="264"/>
                      <a:pt x="183" y="264"/>
                      <a:pt x="183" y="264"/>
                    </a:cubicBezTo>
                    <a:cubicBezTo>
                      <a:pt x="111" y="292"/>
                      <a:pt x="111" y="292"/>
                      <a:pt x="111" y="292"/>
                    </a:cubicBezTo>
                    <a:cubicBezTo>
                      <a:pt x="110" y="291"/>
                      <a:pt x="110" y="291"/>
                      <a:pt x="110" y="291"/>
                    </a:cubicBezTo>
                    <a:lnTo>
                      <a:pt x="106" y="283"/>
                    </a:lnTo>
                    <a:close/>
                    <a:moveTo>
                      <a:pt x="39" y="108"/>
                    </a:moveTo>
                    <a:cubicBezTo>
                      <a:pt x="39" y="106"/>
                      <a:pt x="39" y="106"/>
                      <a:pt x="39" y="106"/>
                    </a:cubicBezTo>
                    <a:cubicBezTo>
                      <a:pt x="111" y="78"/>
                      <a:pt x="111" y="78"/>
                      <a:pt x="111" y="78"/>
                    </a:cubicBezTo>
                    <a:cubicBezTo>
                      <a:pt x="113" y="80"/>
                      <a:pt x="113" y="80"/>
                      <a:pt x="113" y="80"/>
                    </a:cubicBezTo>
                    <a:cubicBezTo>
                      <a:pt x="116" y="87"/>
                      <a:pt x="116" y="87"/>
                      <a:pt x="116" y="87"/>
                    </a:cubicBezTo>
                    <a:cubicBezTo>
                      <a:pt x="115" y="90"/>
                      <a:pt x="115" y="90"/>
                      <a:pt x="115" y="90"/>
                    </a:cubicBezTo>
                    <a:cubicBezTo>
                      <a:pt x="43" y="118"/>
                      <a:pt x="43" y="118"/>
                      <a:pt x="43" y="118"/>
                    </a:cubicBezTo>
                    <a:cubicBezTo>
                      <a:pt x="42" y="116"/>
                      <a:pt x="42" y="116"/>
                      <a:pt x="42" y="116"/>
                    </a:cubicBezTo>
                    <a:lnTo>
                      <a:pt x="39" y="108"/>
                    </a:lnTo>
                    <a:close/>
                    <a:moveTo>
                      <a:pt x="25" y="73"/>
                    </a:moveTo>
                    <a:cubicBezTo>
                      <a:pt x="25" y="71"/>
                      <a:pt x="25" y="71"/>
                      <a:pt x="25" y="71"/>
                    </a:cubicBezTo>
                    <a:cubicBezTo>
                      <a:pt x="97" y="43"/>
                      <a:pt x="97" y="43"/>
                      <a:pt x="97" y="43"/>
                    </a:cubicBezTo>
                    <a:cubicBezTo>
                      <a:pt x="99" y="45"/>
                      <a:pt x="99" y="45"/>
                      <a:pt x="99" y="45"/>
                    </a:cubicBezTo>
                    <a:cubicBezTo>
                      <a:pt x="102" y="53"/>
                      <a:pt x="102" y="53"/>
                      <a:pt x="102" y="53"/>
                    </a:cubicBezTo>
                    <a:cubicBezTo>
                      <a:pt x="102" y="55"/>
                      <a:pt x="102" y="55"/>
                      <a:pt x="102" y="55"/>
                    </a:cubicBezTo>
                    <a:cubicBezTo>
                      <a:pt x="30" y="83"/>
                      <a:pt x="30" y="83"/>
                      <a:pt x="30" y="83"/>
                    </a:cubicBezTo>
                    <a:cubicBezTo>
                      <a:pt x="28" y="81"/>
                      <a:pt x="28" y="81"/>
                      <a:pt x="28" y="81"/>
                    </a:cubicBezTo>
                    <a:lnTo>
                      <a:pt x="25" y="73"/>
                    </a:lnTo>
                    <a:close/>
                  </a:path>
                </a:pathLst>
              </a:custGeom>
              <a:solidFill>
                <a:srgbClr val="5895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3" name="组合 2072"/>
            <p:cNvGrpSpPr/>
            <p:nvPr/>
          </p:nvGrpSpPr>
          <p:grpSpPr>
            <a:xfrm>
              <a:off x="4721224" y="2512191"/>
              <a:ext cx="392511" cy="1191651"/>
              <a:chOff x="8689975" y="2297113"/>
              <a:chExt cx="441325" cy="1339850"/>
            </a:xfrm>
          </p:grpSpPr>
          <p:sp>
            <p:nvSpPr>
              <p:cNvPr id="9" name="Rectangle 11"/>
              <p:cNvSpPr>
                <a:spLocks noChangeArrowheads="1"/>
              </p:cNvSpPr>
              <p:nvPr/>
            </p:nvSpPr>
            <p:spPr bwMode="auto">
              <a:xfrm>
                <a:off x="8712200" y="2424113"/>
                <a:ext cx="398463" cy="1144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8689975" y="2297113"/>
                <a:ext cx="441325" cy="1339850"/>
              </a:xfrm>
              <a:custGeom>
                <a:avLst/>
                <a:gdLst>
                  <a:gd name="T0" fmla="*/ 0 w 104"/>
                  <a:gd name="T1" fmla="*/ 4 h 316"/>
                  <a:gd name="T2" fmla="*/ 0 w 104"/>
                  <a:gd name="T3" fmla="*/ 311 h 316"/>
                  <a:gd name="T4" fmla="*/ 16 w 104"/>
                  <a:gd name="T5" fmla="*/ 316 h 316"/>
                  <a:gd name="T6" fmla="*/ 88 w 104"/>
                  <a:gd name="T7" fmla="*/ 316 h 316"/>
                  <a:gd name="T8" fmla="*/ 104 w 104"/>
                  <a:gd name="T9" fmla="*/ 311 h 316"/>
                  <a:gd name="T10" fmla="*/ 104 w 104"/>
                  <a:gd name="T11" fmla="*/ 4 h 316"/>
                  <a:gd name="T12" fmla="*/ 88 w 104"/>
                  <a:gd name="T13" fmla="*/ 0 h 316"/>
                  <a:gd name="T14" fmla="*/ 16 w 104"/>
                  <a:gd name="T15" fmla="*/ 0 h 316"/>
                  <a:gd name="T16" fmla="*/ 0 w 104"/>
                  <a:gd name="T17" fmla="*/ 4 h 316"/>
                  <a:gd name="T18" fmla="*/ 10 w 104"/>
                  <a:gd name="T19" fmla="*/ 270 h 316"/>
                  <a:gd name="T20" fmla="*/ 11 w 104"/>
                  <a:gd name="T21" fmla="*/ 268 h 316"/>
                  <a:gd name="T22" fmla="*/ 89 w 104"/>
                  <a:gd name="T23" fmla="*/ 268 h 316"/>
                  <a:gd name="T24" fmla="*/ 90 w 104"/>
                  <a:gd name="T25" fmla="*/ 270 h 316"/>
                  <a:gd name="T26" fmla="*/ 90 w 104"/>
                  <a:gd name="T27" fmla="*/ 278 h 316"/>
                  <a:gd name="T28" fmla="*/ 89 w 104"/>
                  <a:gd name="T29" fmla="*/ 280 h 316"/>
                  <a:gd name="T30" fmla="*/ 11 w 104"/>
                  <a:gd name="T31" fmla="*/ 280 h 316"/>
                  <a:gd name="T32" fmla="*/ 10 w 104"/>
                  <a:gd name="T33" fmla="*/ 278 h 316"/>
                  <a:gd name="T34" fmla="*/ 10 w 104"/>
                  <a:gd name="T35" fmla="*/ 270 h 316"/>
                  <a:gd name="T36" fmla="*/ 10 w 104"/>
                  <a:gd name="T37" fmla="*/ 82 h 316"/>
                  <a:gd name="T38" fmla="*/ 11 w 104"/>
                  <a:gd name="T39" fmla="*/ 81 h 316"/>
                  <a:gd name="T40" fmla="*/ 89 w 104"/>
                  <a:gd name="T41" fmla="*/ 81 h 316"/>
                  <a:gd name="T42" fmla="*/ 90 w 104"/>
                  <a:gd name="T43" fmla="*/ 82 h 316"/>
                  <a:gd name="T44" fmla="*/ 90 w 104"/>
                  <a:gd name="T45" fmla="*/ 91 h 316"/>
                  <a:gd name="T46" fmla="*/ 89 w 104"/>
                  <a:gd name="T47" fmla="*/ 93 h 316"/>
                  <a:gd name="T48" fmla="*/ 11 w 104"/>
                  <a:gd name="T49" fmla="*/ 93 h 316"/>
                  <a:gd name="T50" fmla="*/ 10 w 104"/>
                  <a:gd name="T51" fmla="*/ 91 h 316"/>
                  <a:gd name="T52" fmla="*/ 10 w 104"/>
                  <a:gd name="T53" fmla="*/ 82 h 316"/>
                  <a:gd name="T54" fmla="*/ 10 w 104"/>
                  <a:gd name="T55" fmla="*/ 45 h 316"/>
                  <a:gd name="T56" fmla="*/ 11 w 104"/>
                  <a:gd name="T57" fmla="*/ 43 h 316"/>
                  <a:gd name="T58" fmla="*/ 89 w 104"/>
                  <a:gd name="T59" fmla="*/ 43 h 316"/>
                  <a:gd name="T60" fmla="*/ 90 w 104"/>
                  <a:gd name="T61" fmla="*/ 45 h 316"/>
                  <a:gd name="T62" fmla="*/ 90 w 104"/>
                  <a:gd name="T63" fmla="*/ 53 h 316"/>
                  <a:gd name="T64" fmla="*/ 89 w 104"/>
                  <a:gd name="T65" fmla="*/ 55 h 316"/>
                  <a:gd name="T66" fmla="*/ 11 w 104"/>
                  <a:gd name="T67" fmla="*/ 55 h 316"/>
                  <a:gd name="T68" fmla="*/ 10 w 104"/>
                  <a:gd name="T69" fmla="*/ 53 h 316"/>
                  <a:gd name="T70" fmla="*/ 10 w 104"/>
                  <a:gd name="T71" fmla="*/ 4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316">
                    <a:moveTo>
                      <a:pt x="0" y="4"/>
                    </a:moveTo>
                    <a:cubicBezTo>
                      <a:pt x="0" y="311"/>
                      <a:pt x="0" y="311"/>
                      <a:pt x="0" y="311"/>
                    </a:cubicBezTo>
                    <a:cubicBezTo>
                      <a:pt x="0" y="314"/>
                      <a:pt x="7" y="316"/>
                      <a:pt x="16" y="316"/>
                    </a:cubicBezTo>
                    <a:cubicBezTo>
                      <a:pt x="88" y="316"/>
                      <a:pt x="88" y="316"/>
                      <a:pt x="88" y="316"/>
                    </a:cubicBezTo>
                    <a:cubicBezTo>
                      <a:pt x="97" y="316"/>
                      <a:pt x="104" y="314"/>
                      <a:pt x="104" y="311"/>
                    </a:cubicBezTo>
                    <a:cubicBezTo>
                      <a:pt x="104" y="4"/>
                      <a:pt x="104" y="4"/>
                      <a:pt x="104" y="4"/>
                    </a:cubicBezTo>
                    <a:cubicBezTo>
                      <a:pt x="104" y="2"/>
                      <a:pt x="97" y="0"/>
                      <a:pt x="88" y="0"/>
                    </a:cubicBezTo>
                    <a:cubicBezTo>
                      <a:pt x="16" y="0"/>
                      <a:pt x="16" y="0"/>
                      <a:pt x="16" y="0"/>
                    </a:cubicBezTo>
                    <a:cubicBezTo>
                      <a:pt x="7" y="0"/>
                      <a:pt x="0" y="2"/>
                      <a:pt x="0" y="4"/>
                    </a:cubicBezTo>
                    <a:moveTo>
                      <a:pt x="10" y="270"/>
                    </a:moveTo>
                    <a:cubicBezTo>
                      <a:pt x="11" y="268"/>
                      <a:pt x="11" y="268"/>
                      <a:pt x="11" y="268"/>
                    </a:cubicBezTo>
                    <a:cubicBezTo>
                      <a:pt x="89" y="268"/>
                      <a:pt x="89" y="268"/>
                      <a:pt x="89" y="268"/>
                    </a:cubicBezTo>
                    <a:cubicBezTo>
                      <a:pt x="90" y="270"/>
                      <a:pt x="90" y="270"/>
                      <a:pt x="90" y="270"/>
                    </a:cubicBezTo>
                    <a:cubicBezTo>
                      <a:pt x="90" y="278"/>
                      <a:pt x="90" y="278"/>
                      <a:pt x="90" y="278"/>
                    </a:cubicBezTo>
                    <a:cubicBezTo>
                      <a:pt x="89" y="280"/>
                      <a:pt x="89" y="280"/>
                      <a:pt x="89" y="280"/>
                    </a:cubicBezTo>
                    <a:cubicBezTo>
                      <a:pt x="11" y="280"/>
                      <a:pt x="11" y="280"/>
                      <a:pt x="11" y="280"/>
                    </a:cubicBezTo>
                    <a:cubicBezTo>
                      <a:pt x="10" y="278"/>
                      <a:pt x="10" y="278"/>
                      <a:pt x="10" y="278"/>
                    </a:cubicBezTo>
                    <a:lnTo>
                      <a:pt x="10" y="270"/>
                    </a:lnTo>
                    <a:close/>
                    <a:moveTo>
                      <a:pt x="10" y="82"/>
                    </a:moveTo>
                    <a:cubicBezTo>
                      <a:pt x="11" y="81"/>
                      <a:pt x="11" y="81"/>
                      <a:pt x="11" y="81"/>
                    </a:cubicBezTo>
                    <a:cubicBezTo>
                      <a:pt x="89" y="81"/>
                      <a:pt x="89" y="81"/>
                      <a:pt x="89" y="81"/>
                    </a:cubicBezTo>
                    <a:cubicBezTo>
                      <a:pt x="90" y="82"/>
                      <a:pt x="90" y="82"/>
                      <a:pt x="90" y="82"/>
                    </a:cubicBezTo>
                    <a:cubicBezTo>
                      <a:pt x="90" y="91"/>
                      <a:pt x="90" y="91"/>
                      <a:pt x="90" y="91"/>
                    </a:cubicBezTo>
                    <a:cubicBezTo>
                      <a:pt x="89" y="93"/>
                      <a:pt x="89" y="93"/>
                      <a:pt x="89" y="93"/>
                    </a:cubicBezTo>
                    <a:cubicBezTo>
                      <a:pt x="11" y="93"/>
                      <a:pt x="11" y="93"/>
                      <a:pt x="11" y="93"/>
                    </a:cubicBezTo>
                    <a:cubicBezTo>
                      <a:pt x="10" y="91"/>
                      <a:pt x="10" y="91"/>
                      <a:pt x="10" y="91"/>
                    </a:cubicBezTo>
                    <a:lnTo>
                      <a:pt x="10" y="82"/>
                    </a:lnTo>
                    <a:close/>
                    <a:moveTo>
                      <a:pt x="10" y="45"/>
                    </a:moveTo>
                    <a:cubicBezTo>
                      <a:pt x="11" y="43"/>
                      <a:pt x="11" y="43"/>
                      <a:pt x="11" y="43"/>
                    </a:cubicBezTo>
                    <a:cubicBezTo>
                      <a:pt x="89" y="43"/>
                      <a:pt x="89" y="43"/>
                      <a:pt x="89" y="43"/>
                    </a:cubicBezTo>
                    <a:cubicBezTo>
                      <a:pt x="90" y="45"/>
                      <a:pt x="90" y="45"/>
                      <a:pt x="90" y="45"/>
                    </a:cubicBezTo>
                    <a:cubicBezTo>
                      <a:pt x="90" y="53"/>
                      <a:pt x="90" y="53"/>
                      <a:pt x="90" y="53"/>
                    </a:cubicBezTo>
                    <a:cubicBezTo>
                      <a:pt x="89" y="55"/>
                      <a:pt x="89" y="55"/>
                      <a:pt x="89" y="55"/>
                    </a:cubicBezTo>
                    <a:cubicBezTo>
                      <a:pt x="11" y="55"/>
                      <a:pt x="11" y="55"/>
                      <a:pt x="11" y="55"/>
                    </a:cubicBezTo>
                    <a:cubicBezTo>
                      <a:pt x="10" y="53"/>
                      <a:pt x="10" y="53"/>
                      <a:pt x="10" y="53"/>
                    </a:cubicBezTo>
                    <a:lnTo>
                      <a:pt x="10" y="45"/>
                    </a:lnTo>
                    <a:close/>
                  </a:path>
                </a:pathLst>
              </a:custGeom>
              <a:solidFill>
                <a:srgbClr val="E045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4" name="组合 2073"/>
            <p:cNvGrpSpPr/>
            <p:nvPr/>
          </p:nvGrpSpPr>
          <p:grpSpPr>
            <a:xfrm>
              <a:off x="4332949" y="2512191"/>
              <a:ext cx="388276" cy="1191651"/>
              <a:chOff x="8253413" y="2297113"/>
              <a:chExt cx="436563" cy="1339850"/>
            </a:xfrm>
          </p:grpSpPr>
          <p:sp>
            <p:nvSpPr>
              <p:cNvPr id="11" name="Rectangle 13"/>
              <p:cNvSpPr>
                <a:spLocks noChangeArrowheads="1"/>
              </p:cNvSpPr>
              <p:nvPr/>
            </p:nvSpPr>
            <p:spPr bwMode="auto">
              <a:xfrm>
                <a:off x="8270875" y="2424113"/>
                <a:ext cx="403225" cy="1144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Freeform 14"/>
              <p:cNvSpPr>
                <a:spLocks noEditPoints="1"/>
              </p:cNvSpPr>
              <p:nvPr/>
            </p:nvSpPr>
            <p:spPr bwMode="auto">
              <a:xfrm>
                <a:off x="8253413" y="2297113"/>
                <a:ext cx="436563" cy="1339850"/>
              </a:xfrm>
              <a:custGeom>
                <a:avLst/>
                <a:gdLst>
                  <a:gd name="T0" fmla="*/ 0 w 103"/>
                  <a:gd name="T1" fmla="*/ 4 h 316"/>
                  <a:gd name="T2" fmla="*/ 0 w 103"/>
                  <a:gd name="T3" fmla="*/ 311 h 316"/>
                  <a:gd name="T4" fmla="*/ 16 w 103"/>
                  <a:gd name="T5" fmla="*/ 316 h 316"/>
                  <a:gd name="T6" fmla="*/ 88 w 103"/>
                  <a:gd name="T7" fmla="*/ 316 h 316"/>
                  <a:gd name="T8" fmla="*/ 103 w 103"/>
                  <a:gd name="T9" fmla="*/ 311 h 316"/>
                  <a:gd name="T10" fmla="*/ 103 w 103"/>
                  <a:gd name="T11" fmla="*/ 4 h 316"/>
                  <a:gd name="T12" fmla="*/ 88 w 103"/>
                  <a:gd name="T13" fmla="*/ 0 h 316"/>
                  <a:gd name="T14" fmla="*/ 16 w 103"/>
                  <a:gd name="T15" fmla="*/ 0 h 316"/>
                  <a:gd name="T16" fmla="*/ 0 w 103"/>
                  <a:gd name="T17" fmla="*/ 4 h 316"/>
                  <a:gd name="T18" fmla="*/ 10 w 103"/>
                  <a:gd name="T19" fmla="*/ 270 h 316"/>
                  <a:gd name="T20" fmla="*/ 11 w 103"/>
                  <a:gd name="T21" fmla="*/ 268 h 316"/>
                  <a:gd name="T22" fmla="*/ 88 w 103"/>
                  <a:gd name="T23" fmla="*/ 268 h 316"/>
                  <a:gd name="T24" fmla="*/ 89 w 103"/>
                  <a:gd name="T25" fmla="*/ 270 h 316"/>
                  <a:gd name="T26" fmla="*/ 89 w 103"/>
                  <a:gd name="T27" fmla="*/ 278 h 316"/>
                  <a:gd name="T28" fmla="*/ 88 w 103"/>
                  <a:gd name="T29" fmla="*/ 280 h 316"/>
                  <a:gd name="T30" fmla="*/ 11 w 103"/>
                  <a:gd name="T31" fmla="*/ 280 h 316"/>
                  <a:gd name="T32" fmla="*/ 10 w 103"/>
                  <a:gd name="T33" fmla="*/ 278 h 316"/>
                  <a:gd name="T34" fmla="*/ 10 w 103"/>
                  <a:gd name="T35" fmla="*/ 270 h 316"/>
                  <a:gd name="T36" fmla="*/ 10 w 103"/>
                  <a:gd name="T37" fmla="*/ 82 h 316"/>
                  <a:gd name="T38" fmla="*/ 11 w 103"/>
                  <a:gd name="T39" fmla="*/ 81 h 316"/>
                  <a:gd name="T40" fmla="*/ 88 w 103"/>
                  <a:gd name="T41" fmla="*/ 81 h 316"/>
                  <a:gd name="T42" fmla="*/ 89 w 103"/>
                  <a:gd name="T43" fmla="*/ 82 h 316"/>
                  <a:gd name="T44" fmla="*/ 89 w 103"/>
                  <a:gd name="T45" fmla="*/ 91 h 316"/>
                  <a:gd name="T46" fmla="*/ 88 w 103"/>
                  <a:gd name="T47" fmla="*/ 93 h 316"/>
                  <a:gd name="T48" fmla="*/ 11 w 103"/>
                  <a:gd name="T49" fmla="*/ 93 h 316"/>
                  <a:gd name="T50" fmla="*/ 10 w 103"/>
                  <a:gd name="T51" fmla="*/ 91 h 316"/>
                  <a:gd name="T52" fmla="*/ 10 w 103"/>
                  <a:gd name="T53" fmla="*/ 82 h 316"/>
                  <a:gd name="T54" fmla="*/ 10 w 103"/>
                  <a:gd name="T55" fmla="*/ 45 h 316"/>
                  <a:gd name="T56" fmla="*/ 11 w 103"/>
                  <a:gd name="T57" fmla="*/ 43 h 316"/>
                  <a:gd name="T58" fmla="*/ 88 w 103"/>
                  <a:gd name="T59" fmla="*/ 43 h 316"/>
                  <a:gd name="T60" fmla="*/ 89 w 103"/>
                  <a:gd name="T61" fmla="*/ 45 h 316"/>
                  <a:gd name="T62" fmla="*/ 89 w 103"/>
                  <a:gd name="T63" fmla="*/ 53 h 316"/>
                  <a:gd name="T64" fmla="*/ 88 w 103"/>
                  <a:gd name="T65" fmla="*/ 55 h 316"/>
                  <a:gd name="T66" fmla="*/ 11 w 103"/>
                  <a:gd name="T67" fmla="*/ 55 h 316"/>
                  <a:gd name="T68" fmla="*/ 10 w 103"/>
                  <a:gd name="T69" fmla="*/ 53 h 316"/>
                  <a:gd name="T70" fmla="*/ 10 w 103"/>
                  <a:gd name="T71" fmla="*/ 4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316">
                    <a:moveTo>
                      <a:pt x="0" y="4"/>
                    </a:moveTo>
                    <a:cubicBezTo>
                      <a:pt x="0" y="311"/>
                      <a:pt x="0" y="311"/>
                      <a:pt x="0" y="311"/>
                    </a:cubicBezTo>
                    <a:cubicBezTo>
                      <a:pt x="0" y="314"/>
                      <a:pt x="7" y="316"/>
                      <a:pt x="16" y="316"/>
                    </a:cubicBezTo>
                    <a:cubicBezTo>
                      <a:pt x="88" y="316"/>
                      <a:pt x="88" y="316"/>
                      <a:pt x="88" y="316"/>
                    </a:cubicBezTo>
                    <a:cubicBezTo>
                      <a:pt x="96" y="316"/>
                      <a:pt x="103" y="314"/>
                      <a:pt x="103" y="311"/>
                    </a:cubicBezTo>
                    <a:cubicBezTo>
                      <a:pt x="103" y="4"/>
                      <a:pt x="103" y="4"/>
                      <a:pt x="103" y="4"/>
                    </a:cubicBezTo>
                    <a:cubicBezTo>
                      <a:pt x="103" y="2"/>
                      <a:pt x="96" y="0"/>
                      <a:pt x="88" y="0"/>
                    </a:cubicBezTo>
                    <a:cubicBezTo>
                      <a:pt x="16" y="0"/>
                      <a:pt x="16" y="0"/>
                      <a:pt x="16" y="0"/>
                    </a:cubicBezTo>
                    <a:cubicBezTo>
                      <a:pt x="7" y="0"/>
                      <a:pt x="0" y="2"/>
                      <a:pt x="0" y="4"/>
                    </a:cubicBezTo>
                    <a:moveTo>
                      <a:pt x="10" y="270"/>
                    </a:moveTo>
                    <a:cubicBezTo>
                      <a:pt x="11" y="268"/>
                      <a:pt x="11" y="268"/>
                      <a:pt x="11" y="268"/>
                    </a:cubicBezTo>
                    <a:cubicBezTo>
                      <a:pt x="88" y="268"/>
                      <a:pt x="88" y="268"/>
                      <a:pt x="88" y="268"/>
                    </a:cubicBezTo>
                    <a:cubicBezTo>
                      <a:pt x="89" y="270"/>
                      <a:pt x="89" y="270"/>
                      <a:pt x="89" y="270"/>
                    </a:cubicBezTo>
                    <a:cubicBezTo>
                      <a:pt x="89" y="278"/>
                      <a:pt x="89" y="278"/>
                      <a:pt x="89" y="278"/>
                    </a:cubicBezTo>
                    <a:cubicBezTo>
                      <a:pt x="88" y="280"/>
                      <a:pt x="88" y="280"/>
                      <a:pt x="88" y="280"/>
                    </a:cubicBezTo>
                    <a:cubicBezTo>
                      <a:pt x="11" y="280"/>
                      <a:pt x="11" y="280"/>
                      <a:pt x="11" y="280"/>
                    </a:cubicBezTo>
                    <a:cubicBezTo>
                      <a:pt x="10" y="278"/>
                      <a:pt x="10" y="278"/>
                      <a:pt x="10" y="278"/>
                    </a:cubicBezTo>
                    <a:lnTo>
                      <a:pt x="10" y="270"/>
                    </a:lnTo>
                    <a:close/>
                    <a:moveTo>
                      <a:pt x="10" y="82"/>
                    </a:moveTo>
                    <a:cubicBezTo>
                      <a:pt x="11" y="81"/>
                      <a:pt x="11" y="81"/>
                      <a:pt x="11" y="81"/>
                    </a:cubicBezTo>
                    <a:cubicBezTo>
                      <a:pt x="88" y="81"/>
                      <a:pt x="88" y="81"/>
                      <a:pt x="88" y="81"/>
                    </a:cubicBezTo>
                    <a:cubicBezTo>
                      <a:pt x="89" y="82"/>
                      <a:pt x="89" y="82"/>
                      <a:pt x="89" y="82"/>
                    </a:cubicBezTo>
                    <a:cubicBezTo>
                      <a:pt x="89" y="91"/>
                      <a:pt x="89" y="91"/>
                      <a:pt x="89" y="91"/>
                    </a:cubicBezTo>
                    <a:cubicBezTo>
                      <a:pt x="88" y="93"/>
                      <a:pt x="88" y="93"/>
                      <a:pt x="88" y="93"/>
                    </a:cubicBezTo>
                    <a:cubicBezTo>
                      <a:pt x="11" y="93"/>
                      <a:pt x="11" y="93"/>
                      <a:pt x="11" y="93"/>
                    </a:cubicBezTo>
                    <a:cubicBezTo>
                      <a:pt x="10" y="91"/>
                      <a:pt x="10" y="91"/>
                      <a:pt x="10" y="91"/>
                    </a:cubicBezTo>
                    <a:lnTo>
                      <a:pt x="10" y="82"/>
                    </a:lnTo>
                    <a:close/>
                    <a:moveTo>
                      <a:pt x="10" y="45"/>
                    </a:moveTo>
                    <a:cubicBezTo>
                      <a:pt x="11" y="43"/>
                      <a:pt x="11" y="43"/>
                      <a:pt x="11" y="43"/>
                    </a:cubicBezTo>
                    <a:cubicBezTo>
                      <a:pt x="88" y="43"/>
                      <a:pt x="88" y="43"/>
                      <a:pt x="88" y="43"/>
                    </a:cubicBezTo>
                    <a:cubicBezTo>
                      <a:pt x="89" y="45"/>
                      <a:pt x="89" y="45"/>
                      <a:pt x="89" y="45"/>
                    </a:cubicBezTo>
                    <a:cubicBezTo>
                      <a:pt x="89" y="53"/>
                      <a:pt x="89" y="53"/>
                      <a:pt x="89" y="53"/>
                    </a:cubicBezTo>
                    <a:cubicBezTo>
                      <a:pt x="88" y="55"/>
                      <a:pt x="88" y="55"/>
                      <a:pt x="88" y="55"/>
                    </a:cubicBezTo>
                    <a:cubicBezTo>
                      <a:pt x="11" y="55"/>
                      <a:pt x="11" y="55"/>
                      <a:pt x="11" y="55"/>
                    </a:cubicBezTo>
                    <a:cubicBezTo>
                      <a:pt x="10" y="53"/>
                      <a:pt x="10" y="53"/>
                      <a:pt x="10" y="53"/>
                    </a:cubicBezTo>
                    <a:lnTo>
                      <a:pt x="10" y="45"/>
                    </a:lnTo>
                    <a:close/>
                  </a:path>
                </a:pathLst>
              </a:custGeom>
              <a:solidFill>
                <a:srgbClr val="EBC4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076" name="组合 2075"/>
          <p:cNvGrpSpPr/>
          <p:nvPr/>
        </p:nvGrpSpPr>
        <p:grpSpPr>
          <a:xfrm>
            <a:off x="1242279" y="1717286"/>
            <a:ext cx="1586986" cy="1469798"/>
            <a:chOff x="4778375" y="1403350"/>
            <a:chExt cx="1784350" cy="1652588"/>
          </a:xfrm>
        </p:grpSpPr>
        <p:sp>
          <p:nvSpPr>
            <p:cNvPr id="13" name="Freeform 15"/>
            <p:cNvSpPr/>
            <p:nvPr/>
          </p:nvSpPr>
          <p:spPr bwMode="auto">
            <a:xfrm>
              <a:off x="4778375" y="1403350"/>
              <a:ext cx="1784350" cy="1652588"/>
            </a:xfrm>
            <a:custGeom>
              <a:avLst/>
              <a:gdLst>
                <a:gd name="T0" fmla="*/ 644 w 1124"/>
                <a:gd name="T1" fmla="*/ 29 h 1041"/>
                <a:gd name="T2" fmla="*/ 1124 w 1124"/>
                <a:gd name="T3" fmla="*/ 593 h 1041"/>
                <a:gd name="T4" fmla="*/ 598 w 1124"/>
                <a:gd name="T5" fmla="*/ 1041 h 1041"/>
                <a:gd name="T6" fmla="*/ 0 w 1124"/>
                <a:gd name="T7" fmla="*/ 342 h 1041"/>
                <a:gd name="T8" fmla="*/ 403 w 1124"/>
                <a:gd name="T9" fmla="*/ 0 h 1041"/>
                <a:gd name="T10" fmla="*/ 644 w 1124"/>
                <a:gd name="T11" fmla="*/ 29 h 1041"/>
              </a:gdLst>
              <a:ahLst/>
              <a:cxnLst>
                <a:cxn ang="0">
                  <a:pos x="T0" y="T1"/>
                </a:cxn>
                <a:cxn ang="0">
                  <a:pos x="T2" y="T3"/>
                </a:cxn>
                <a:cxn ang="0">
                  <a:pos x="T4" y="T5"/>
                </a:cxn>
                <a:cxn ang="0">
                  <a:pos x="T6" y="T7"/>
                </a:cxn>
                <a:cxn ang="0">
                  <a:pos x="T8" y="T9"/>
                </a:cxn>
                <a:cxn ang="0">
                  <a:pos x="T10" y="T11"/>
                </a:cxn>
              </a:cxnLst>
              <a:rect l="0" t="0" r="r" b="b"/>
              <a:pathLst>
                <a:path w="1124" h="1041">
                  <a:moveTo>
                    <a:pt x="644" y="29"/>
                  </a:moveTo>
                  <a:lnTo>
                    <a:pt x="1124" y="593"/>
                  </a:lnTo>
                  <a:lnTo>
                    <a:pt x="598" y="1041"/>
                  </a:lnTo>
                  <a:lnTo>
                    <a:pt x="0" y="342"/>
                  </a:lnTo>
                  <a:lnTo>
                    <a:pt x="403" y="0"/>
                  </a:lnTo>
                  <a:lnTo>
                    <a:pt x="644"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
            <p:cNvSpPr/>
            <p:nvPr/>
          </p:nvSpPr>
          <p:spPr bwMode="auto">
            <a:xfrm>
              <a:off x="5418138" y="1403350"/>
              <a:ext cx="382588" cy="215900"/>
            </a:xfrm>
            <a:custGeom>
              <a:avLst/>
              <a:gdLst>
                <a:gd name="T0" fmla="*/ 0 w 241"/>
                <a:gd name="T1" fmla="*/ 0 h 136"/>
                <a:gd name="T2" fmla="*/ 241 w 241"/>
                <a:gd name="T3" fmla="*/ 29 h 136"/>
                <a:gd name="T4" fmla="*/ 115 w 241"/>
                <a:gd name="T5" fmla="*/ 136 h 136"/>
                <a:gd name="T6" fmla="*/ 0 w 241"/>
                <a:gd name="T7" fmla="*/ 0 h 136"/>
              </a:gdLst>
              <a:ahLst/>
              <a:cxnLst>
                <a:cxn ang="0">
                  <a:pos x="T0" y="T1"/>
                </a:cxn>
                <a:cxn ang="0">
                  <a:pos x="T2" y="T3"/>
                </a:cxn>
                <a:cxn ang="0">
                  <a:pos x="T4" y="T5"/>
                </a:cxn>
                <a:cxn ang="0">
                  <a:pos x="T6" y="T7"/>
                </a:cxn>
              </a:cxnLst>
              <a:rect l="0" t="0" r="r" b="b"/>
              <a:pathLst>
                <a:path w="241" h="136">
                  <a:moveTo>
                    <a:pt x="0" y="0"/>
                  </a:moveTo>
                  <a:lnTo>
                    <a:pt x="241" y="29"/>
                  </a:lnTo>
                  <a:lnTo>
                    <a:pt x="115" y="136"/>
                  </a:lnTo>
                  <a:lnTo>
                    <a:pt x="0" y="0"/>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p:nvPr/>
          </p:nvSpPr>
          <p:spPr bwMode="auto">
            <a:xfrm>
              <a:off x="5184775" y="1700213"/>
              <a:ext cx="692150" cy="596900"/>
            </a:xfrm>
            <a:custGeom>
              <a:avLst/>
              <a:gdLst>
                <a:gd name="T0" fmla="*/ 10 w 163"/>
                <a:gd name="T1" fmla="*/ 139 h 141"/>
                <a:gd name="T2" fmla="*/ 160 w 163"/>
                <a:gd name="T3" fmla="*/ 11 h 141"/>
                <a:gd name="T4" fmla="*/ 160 w 163"/>
                <a:gd name="T5" fmla="*/ 2 h 141"/>
                <a:gd name="T6" fmla="*/ 152 w 163"/>
                <a:gd name="T7" fmla="*/ 2 h 141"/>
                <a:gd name="T8" fmla="*/ 3 w 163"/>
                <a:gd name="T9" fmla="*/ 129 h 141"/>
                <a:gd name="T10" fmla="*/ 2 w 163"/>
                <a:gd name="T11" fmla="*/ 138 h 141"/>
                <a:gd name="T12" fmla="*/ 10 w 163"/>
                <a:gd name="T13" fmla="*/ 139 h 141"/>
              </a:gdLst>
              <a:ahLst/>
              <a:cxnLst>
                <a:cxn ang="0">
                  <a:pos x="T0" y="T1"/>
                </a:cxn>
                <a:cxn ang="0">
                  <a:pos x="T2" y="T3"/>
                </a:cxn>
                <a:cxn ang="0">
                  <a:pos x="T4" y="T5"/>
                </a:cxn>
                <a:cxn ang="0">
                  <a:pos x="T6" y="T7"/>
                </a:cxn>
                <a:cxn ang="0">
                  <a:pos x="T8" y="T9"/>
                </a:cxn>
                <a:cxn ang="0">
                  <a:pos x="T10" y="T11"/>
                </a:cxn>
                <a:cxn ang="0">
                  <a:pos x="T12" y="T13"/>
                </a:cxn>
              </a:cxnLst>
              <a:rect l="0" t="0" r="r" b="b"/>
              <a:pathLst>
                <a:path w="163" h="141">
                  <a:moveTo>
                    <a:pt x="10" y="139"/>
                  </a:moveTo>
                  <a:cubicBezTo>
                    <a:pt x="160" y="11"/>
                    <a:pt x="160" y="11"/>
                    <a:pt x="160" y="11"/>
                  </a:cubicBezTo>
                  <a:cubicBezTo>
                    <a:pt x="162" y="9"/>
                    <a:pt x="163" y="5"/>
                    <a:pt x="160" y="2"/>
                  </a:cubicBezTo>
                  <a:cubicBezTo>
                    <a:pt x="158" y="0"/>
                    <a:pt x="155" y="0"/>
                    <a:pt x="152" y="2"/>
                  </a:cubicBezTo>
                  <a:cubicBezTo>
                    <a:pt x="3" y="129"/>
                    <a:pt x="3" y="129"/>
                    <a:pt x="3" y="129"/>
                  </a:cubicBezTo>
                  <a:cubicBezTo>
                    <a:pt x="0" y="132"/>
                    <a:pt x="0" y="135"/>
                    <a:pt x="2" y="138"/>
                  </a:cubicBezTo>
                  <a:cubicBezTo>
                    <a:pt x="4" y="140"/>
                    <a:pt x="8" y="141"/>
                    <a:pt x="10" y="139"/>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5262563" y="1789113"/>
              <a:ext cx="690563" cy="596900"/>
            </a:xfrm>
            <a:custGeom>
              <a:avLst/>
              <a:gdLst>
                <a:gd name="T0" fmla="*/ 11 w 163"/>
                <a:gd name="T1" fmla="*/ 139 h 141"/>
                <a:gd name="T2" fmla="*/ 160 w 163"/>
                <a:gd name="T3" fmla="*/ 12 h 141"/>
                <a:gd name="T4" fmla="*/ 161 w 163"/>
                <a:gd name="T5" fmla="*/ 3 h 141"/>
                <a:gd name="T6" fmla="*/ 153 w 163"/>
                <a:gd name="T7" fmla="*/ 3 h 141"/>
                <a:gd name="T8" fmla="*/ 3 w 163"/>
                <a:gd name="T9" fmla="*/ 130 h 141"/>
                <a:gd name="T10" fmla="*/ 3 w 163"/>
                <a:gd name="T11" fmla="*/ 139 h 141"/>
                <a:gd name="T12" fmla="*/ 11 w 163"/>
                <a:gd name="T13" fmla="*/ 139 h 141"/>
              </a:gdLst>
              <a:ahLst/>
              <a:cxnLst>
                <a:cxn ang="0">
                  <a:pos x="T0" y="T1"/>
                </a:cxn>
                <a:cxn ang="0">
                  <a:pos x="T2" y="T3"/>
                </a:cxn>
                <a:cxn ang="0">
                  <a:pos x="T4" y="T5"/>
                </a:cxn>
                <a:cxn ang="0">
                  <a:pos x="T6" y="T7"/>
                </a:cxn>
                <a:cxn ang="0">
                  <a:pos x="T8" y="T9"/>
                </a:cxn>
                <a:cxn ang="0">
                  <a:pos x="T10" y="T11"/>
                </a:cxn>
                <a:cxn ang="0">
                  <a:pos x="T12" y="T13"/>
                </a:cxn>
              </a:cxnLst>
              <a:rect l="0" t="0" r="r" b="b"/>
              <a:pathLst>
                <a:path w="163" h="141">
                  <a:moveTo>
                    <a:pt x="11" y="139"/>
                  </a:moveTo>
                  <a:cubicBezTo>
                    <a:pt x="160" y="12"/>
                    <a:pt x="160" y="12"/>
                    <a:pt x="160" y="12"/>
                  </a:cubicBezTo>
                  <a:cubicBezTo>
                    <a:pt x="163" y="10"/>
                    <a:pt x="163" y="6"/>
                    <a:pt x="161" y="3"/>
                  </a:cubicBezTo>
                  <a:cubicBezTo>
                    <a:pt x="159" y="1"/>
                    <a:pt x="155" y="0"/>
                    <a:pt x="153" y="3"/>
                  </a:cubicBezTo>
                  <a:cubicBezTo>
                    <a:pt x="3" y="130"/>
                    <a:pt x="3" y="130"/>
                    <a:pt x="3" y="130"/>
                  </a:cubicBezTo>
                  <a:cubicBezTo>
                    <a:pt x="1" y="132"/>
                    <a:pt x="0" y="136"/>
                    <a:pt x="3" y="139"/>
                  </a:cubicBezTo>
                  <a:cubicBezTo>
                    <a:pt x="5" y="141"/>
                    <a:pt x="8" y="141"/>
                    <a:pt x="11" y="139"/>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5341938" y="1882775"/>
              <a:ext cx="690563" cy="596900"/>
            </a:xfrm>
            <a:custGeom>
              <a:avLst/>
              <a:gdLst>
                <a:gd name="T0" fmla="*/ 11 w 163"/>
                <a:gd name="T1" fmla="*/ 139 h 141"/>
                <a:gd name="T2" fmla="*/ 160 w 163"/>
                <a:gd name="T3" fmla="*/ 11 h 141"/>
                <a:gd name="T4" fmla="*/ 161 w 163"/>
                <a:gd name="T5" fmla="*/ 3 h 141"/>
                <a:gd name="T6" fmla="*/ 152 w 163"/>
                <a:gd name="T7" fmla="*/ 2 h 141"/>
                <a:gd name="T8" fmla="*/ 3 w 163"/>
                <a:gd name="T9" fmla="*/ 130 h 141"/>
                <a:gd name="T10" fmla="*/ 2 w 163"/>
                <a:gd name="T11" fmla="*/ 138 h 141"/>
                <a:gd name="T12" fmla="*/ 11 w 163"/>
                <a:gd name="T13" fmla="*/ 139 h 141"/>
              </a:gdLst>
              <a:ahLst/>
              <a:cxnLst>
                <a:cxn ang="0">
                  <a:pos x="T0" y="T1"/>
                </a:cxn>
                <a:cxn ang="0">
                  <a:pos x="T2" y="T3"/>
                </a:cxn>
                <a:cxn ang="0">
                  <a:pos x="T4" y="T5"/>
                </a:cxn>
                <a:cxn ang="0">
                  <a:pos x="T6" y="T7"/>
                </a:cxn>
                <a:cxn ang="0">
                  <a:pos x="T8" y="T9"/>
                </a:cxn>
                <a:cxn ang="0">
                  <a:pos x="T10" y="T11"/>
                </a:cxn>
                <a:cxn ang="0">
                  <a:pos x="T12" y="T13"/>
                </a:cxn>
              </a:cxnLst>
              <a:rect l="0" t="0" r="r" b="b"/>
              <a:pathLst>
                <a:path w="163" h="141">
                  <a:moveTo>
                    <a:pt x="11" y="139"/>
                  </a:moveTo>
                  <a:cubicBezTo>
                    <a:pt x="160" y="11"/>
                    <a:pt x="160" y="11"/>
                    <a:pt x="160" y="11"/>
                  </a:cubicBezTo>
                  <a:cubicBezTo>
                    <a:pt x="163" y="9"/>
                    <a:pt x="163" y="6"/>
                    <a:pt x="161" y="3"/>
                  </a:cubicBezTo>
                  <a:cubicBezTo>
                    <a:pt x="159" y="0"/>
                    <a:pt x="155" y="0"/>
                    <a:pt x="152" y="2"/>
                  </a:cubicBezTo>
                  <a:cubicBezTo>
                    <a:pt x="3" y="130"/>
                    <a:pt x="3" y="130"/>
                    <a:pt x="3" y="130"/>
                  </a:cubicBezTo>
                  <a:cubicBezTo>
                    <a:pt x="0" y="132"/>
                    <a:pt x="0" y="136"/>
                    <a:pt x="2" y="138"/>
                  </a:cubicBezTo>
                  <a:cubicBezTo>
                    <a:pt x="4" y="141"/>
                    <a:pt x="8" y="141"/>
                    <a:pt x="11" y="139"/>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p:nvPr/>
          </p:nvSpPr>
          <p:spPr bwMode="auto">
            <a:xfrm>
              <a:off x="5422900" y="1974850"/>
              <a:ext cx="685800" cy="598488"/>
            </a:xfrm>
            <a:custGeom>
              <a:avLst/>
              <a:gdLst>
                <a:gd name="T0" fmla="*/ 10 w 162"/>
                <a:gd name="T1" fmla="*/ 139 h 141"/>
                <a:gd name="T2" fmla="*/ 160 w 162"/>
                <a:gd name="T3" fmla="*/ 11 h 141"/>
                <a:gd name="T4" fmla="*/ 160 w 162"/>
                <a:gd name="T5" fmla="*/ 3 h 141"/>
                <a:gd name="T6" fmla="*/ 152 w 162"/>
                <a:gd name="T7" fmla="*/ 2 h 141"/>
                <a:gd name="T8" fmla="*/ 2 w 162"/>
                <a:gd name="T9" fmla="*/ 130 h 141"/>
                <a:gd name="T10" fmla="*/ 2 w 162"/>
                <a:gd name="T11" fmla="*/ 138 h 141"/>
                <a:gd name="T12" fmla="*/ 10 w 162"/>
                <a:gd name="T13" fmla="*/ 139 h 141"/>
              </a:gdLst>
              <a:ahLst/>
              <a:cxnLst>
                <a:cxn ang="0">
                  <a:pos x="T0" y="T1"/>
                </a:cxn>
                <a:cxn ang="0">
                  <a:pos x="T2" y="T3"/>
                </a:cxn>
                <a:cxn ang="0">
                  <a:pos x="T4" y="T5"/>
                </a:cxn>
                <a:cxn ang="0">
                  <a:pos x="T6" y="T7"/>
                </a:cxn>
                <a:cxn ang="0">
                  <a:pos x="T8" y="T9"/>
                </a:cxn>
                <a:cxn ang="0">
                  <a:pos x="T10" y="T11"/>
                </a:cxn>
                <a:cxn ang="0">
                  <a:pos x="T12" y="T13"/>
                </a:cxn>
              </a:cxnLst>
              <a:rect l="0" t="0" r="r" b="b"/>
              <a:pathLst>
                <a:path w="162" h="141">
                  <a:moveTo>
                    <a:pt x="10" y="139"/>
                  </a:moveTo>
                  <a:cubicBezTo>
                    <a:pt x="160" y="11"/>
                    <a:pt x="160" y="11"/>
                    <a:pt x="160" y="11"/>
                  </a:cubicBezTo>
                  <a:cubicBezTo>
                    <a:pt x="162" y="9"/>
                    <a:pt x="162" y="5"/>
                    <a:pt x="160" y="3"/>
                  </a:cubicBezTo>
                  <a:cubicBezTo>
                    <a:pt x="158" y="0"/>
                    <a:pt x="154" y="0"/>
                    <a:pt x="152" y="2"/>
                  </a:cubicBezTo>
                  <a:cubicBezTo>
                    <a:pt x="2" y="130"/>
                    <a:pt x="2" y="130"/>
                    <a:pt x="2" y="130"/>
                  </a:cubicBezTo>
                  <a:cubicBezTo>
                    <a:pt x="0" y="132"/>
                    <a:pt x="0" y="136"/>
                    <a:pt x="2" y="138"/>
                  </a:cubicBezTo>
                  <a:cubicBezTo>
                    <a:pt x="4" y="141"/>
                    <a:pt x="8" y="141"/>
                    <a:pt x="10" y="139"/>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499100" y="2068513"/>
              <a:ext cx="690563" cy="598488"/>
            </a:xfrm>
            <a:custGeom>
              <a:avLst/>
              <a:gdLst>
                <a:gd name="T0" fmla="*/ 11 w 163"/>
                <a:gd name="T1" fmla="*/ 139 h 141"/>
                <a:gd name="T2" fmla="*/ 160 w 163"/>
                <a:gd name="T3" fmla="*/ 11 h 141"/>
                <a:gd name="T4" fmla="*/ 161 w 163"/>
                <a:gd name="T5" fmla="*/ 3 h 141"/>
                <a:gd name="T6" fmla="*/ 152 w 163"/>
                <a:gd name="T7" fmla="*/ 2 h 141"/>
                <a:gd name="T8" fmla="*/ 3 w 163"/>
                <a:gd name="T9" fmla="*/ 130 h 141"/>
                <a:gd name="T10" fmla="*/ 2 w 163"/>
                <a:gd name="T11" fmla="*/ 138 h 141"/>
                <a:gd name="T12" fmla="*/ 11 w 163"/>
                <a:gd name="T13" fmla="*/ 139 h 141"/>
              </a:gdLst>
              <a:ahLst/>
              <a:cxnLst>
                <a:cxn ang="0">
                  <a:pos x="T0" y="T1"/>
                </a:cxn>
                <a:cxn ang="0">
                  <a:pos x="T2" y="T3"/>
                </a:cxn>
                <a:cxn ang="0">
                  <a:pos x="T4" y="T5"/>
                </a:cxn>
                <a:cxn ang="0">
                  <a:pos x="T6" y="T7"/>
                </a:cxn>
                <a:cxn ang="0">
                  <a:pos x="T8" y="T9"/>
                </a:cxn>
                <a:cxn ang="0">
                  <a:pos x="T10" y="T11"/>
                </a:cxn>
                <a:cxn ang="0">
                  <a:pos x="T12" y="T13"/>
                </a:cxn>
              </a:cxnLst>
              <a:rect l="0" t="0" r="r" b="b"/>
              <a:pathLst>
                <a:path w="163" h="141">
                  <a:moveTo>
                    <a:pt x="11" y="139"/>
                  </a:moveTo>
                  <a:cubicBezTo>
                    <a:pt x="160" y="11"/>
                    <a:pt x="160" y="11"/>
                    <a:pt x="160" y="11"/>
                  </a:cubicBezTo>
                  <a:cubicBezTo>
                    <a:pt x="163" y="9"/>
                    <a:pt x="163" y="5"/>
                    <a:pt x="161" y="3"/>
                  </a:cubicBezTo>
                  <a:cubicBezTo>
                    <a:pt x="159" y="0"/>
                    <a:pt x="155" y="0"/>
                    <a:pt x="152" y="2"/>
                  </a:cubicBezTo>
                  <a:cubicBezTo>
                    <a:pt x="3" y="130"/>
                    <a:pt x="3" y="130"/>
                    <a:pt x="3" y="130"/>
                  </a:cubicBezTo>
                  <a:cubicBezTo>
                    <a:pt x="1" y="132"/>
                    <a:pt x="0" y="136"/>
                    <a:pt x="2" y="138"/>
                  </a:cubicBezTo>
                  <a:cubicBezTo>
                    <a:pt x="5" y="141"/>
                    <a:pt x="8" y="141"/>
                    <a:pt x="11" y="139"/>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5580063" y="2162175"/>
              <a:ext cx="690563" cy="596900"/>
            </a:xfrm>
            <a:custGeom>
              <a:avLst/>
              <a:gdLst>
                <a:gd name="T0" fmla="*/ 10 w 163"/>
                <a:gd name="T1" fmla="*/ 138 h 141"/>
                <a:gd name="T2" fmla="*/ 160 w 163"/>
                <a:gd name="T3" fmla="*/ 11 h 141"/>
                <a:gd name="T4" fmla="*/ 161 w 163"/>
                <a:gd name="T5" fmla="*/ 2 h 141"/>
                <a:gd name="T6" fmla="*/ 152 w 163"/>
                <a:gd name="T7" fmla="*/ 2 h 141"/>
                <a:gd name="T8" fmla="*/ 3 w 163"/>
                <a:gd name="T9" fmla="*/ 129 h 141"/>
                <a:gd name="T10" fmla="*/ 2 w 163"/>
                <a:gd name="T11" fmla="*/ 138 h 141"/>
                <a:gd name="T12" fmla="*/ 10 w 163"/>
                <a:gd name="T13" fmla="*/ 138 h 141"/>
              </a:gdLst>
              <a:ahLst/>
              <a:cxnLst>
                <a:cxn ang="0">
                  <a:pos x="T0" y="T1"/>
                </a:cxn>
                <a:cxn ang="0">
                  <a:pos x="T2" y="T3"/>
                </a:cxn>
                <a:cxn ang="0">
                  <a:pos x="T4" y="T5"/>
                </a:cxn>
                <a:cxn ang="0">
                  <a:pos x="T6" y="T7"/>
                </a:cxn>
                <a:cxn ang="0">
                  <a:pos x="T8" y="T9"/>
                </a:cxn>
                <a:cxn ang="0">
                  <a:pos x="T10" y="T11"/>
                </a:cxn>
                <a:cxn ang="0">
                  <a:pos x="T12" y="T13"/>
                </a:cxn>
              </a:cxnLst>
              <a:rect l="0" t="0" r="r" b="b"/>
              <a:pathLst>
                <a:path w="163" h="141">
                  <a:moveTo>
                    <a:pt x="10" y="138"/>
                  </a:moveTo>
                  <a:cubicBezTo>
                    <a:pt x="160" y="11"/>
                    <a:pt x="160" y="11"/>
                    <a:pt x="160" y="11"/>
                  </a:cubicBezTo>
                  <a:cubicBezTo>
                    <a:pt x="162" y="9"/>
                    <a:pt x="163" y="5"/>
                    <a:pt x="161" y="2"/>
                  </a:cubicBezTo>
                  <a:cubicBezTo>
                    <a:pt x="158" y="0"/>
                    <a:pt x="155" y="0"/>
                    <a:pt x="152" y="2"/>
                  </a:cubicBezTo>
                  <a:cubicBezTo>
                    <a:pt x="3" y="129"/>
                    <a:pt x="3" y="129"/>
                    <a:pt x="3" y="129"/>
                  </a:cubicBezTo>
                  <a:cubicBezTo>
                    <a:pt x="0" y="132"/>
                    <a:pt x="0" y="135"/>
                    <a:pt x="2" y="138"/>
                  </a:cubicBezTo>
                  <a:cubicBezTo>
                    <a:pt x="4" y="140"/>
                    <a:pt x="8" y="141"/>
                    <a:pt x="10" y="138"/>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4"/>
            <p:cNvSpPr/>
            <p:nvPr/>
          </p:nvSpPr>
          <p:spPr bwMode="auto">
            <a:xfrm>
              <a:off x="4968875" y="1687513"/>
              <a:ext cx="458788" cy="431800"/>
            </a:xfrm>
            <a:custGeom>
              <a:avLst/>
              <a:gdLst>
                <a:gd name="T0" fmla="*/ 289 w 289"/>
                <a:gd name="T1" fmla="*/ 96 h 272"/>
                <a:gd name="T2" fmla="*/ 83 w 289"/>
                <a:gd name="T3" fmla="*/ 272 h 272"/>
                <a:gd name="T4" fmla="*/ 0 w 289"/>
                <a:gd name="T5" fmla="*/ 176 h 272"/>
                <a:gd name="T6" fmla="*/ 206 w 289"/>
                <a:gd name="T7" fmla="*/ 0 h 272"/>
                <a:gd name="T8" fmla="*/ 289 w 289"/>
                <a:gd name="T9" fmla="*/ 96 h 272"/>
              </a:gdLst>
              <a:ahLst/>
              <a:cxnLst>
                <a:cxn ang="0">
                  <a:pos x="T0" y="T1"/>
                </a:cxn>
                <a:cxn ang="0">
                  <a:pos x="T2" y="T3"/>
                </a:cxn>
                <a:cxn ang="0">
                  <a:pos x="T4" y="T5"/>
                </a:cxn>
                <a:cxn ang="0">
                  <a:pos x="T6" y="T7"/>
                </a:cxn>
                <a:cxn ang="0">
                  <a:pos x="T8" y="T9"/>
                </a:cxn>
              </a:cxnLst>
              <a:rect l="0" t="0" r="r" b="b"/>
              <a:pathLst>
                <a:path w="289" h="272">
                  <a:moveTo>
                    <a:pt x="289" y="96"/>
                  </a:moveTo>
                  <a:lnTo>
                    <a:pt x="83" y="272"/>
                  </a:lnTo>
                  <a:lnTo>
                    <a:pt x="0" y="176"/>
                  </a:lnTo>
                  <a:lnTo>
                    <a:pt x="206" y="0"/>
                  </a:lnTo>
                  <a:lnTo>
                    <a:pt x="289" y="96"/>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5"/>
            <p:cNvSpPr/>
            <p:nvPr/>
          </p:nvSpPr>
          <p:spPr bwMode="auto">
            <a:xfrm>
              <a:off x="4968875" y="1687513"/>
              <a:ext cx="458788" cy="431800"/>
            </a:xfrm>
            <a:custGeom>
              <a:avLst/>
              <a:gdLst>
                <a:gd name="T0" fmla="*/ 289 w 289"/>
                <a:gd name="T1" fmla="*/ 96 h 272"/>
                <a:gd name="T2" fmla="*/ 83 w 289"/>
                <a:gd name="T3" fmla="*/ 272 h 272"/>
                <a:gd name="T4" fmla="*/ 0 w 289"/>
                <a:gd name="T5" fmla="*/ 176 h 272"/>
                <a:gd name="T6" fmla="*/ 206 w 289"/>
                <a:gd name="T7" fmla="*/ 0 h 272"/>
                <a:gd name="T8" fmla="*/ 289 w 289"/>
                <a:gd name="T9" fmla="*/ 96 h 272"/>
              </a:gdLst>
              <a:ahLst/>
              <a:cxnLst>
                <a:cxn ang="0">
                  <a:pos x="T0" y="T1"/>
                </a:cxn>
                <a:cxn ang="0">
                  <a:pos x="T2" y="T3"/>
                </a:cxn>
                <a:cxn ang="0">
                  <a:pos x="T4" y="T5"/>
                </a:cxn>
                <a:cxn ang="0">
                  <a:pos x="T6" y="T7"/>
                </a:cxn>
                <a:cxn ang="0">
                  <a:pos x="T8" y="T9"/>
                </a:cxn>
              </a:cxnLst>
              <a:rect l="0" t="0" r="r" b="b"/>
              <a:pathLst>
                <a:path w="289" h="272">
                  <a:moveTo>
                    <a:pt x="289" y="96"/>
                  </a:moveTo>
                  <a:lnTo>
                    <a:pt x="83" y="272"/>
                  </a:lnTo>
                  <a:lnTo>
                    <a:pt x="0" y="176"/>
                  </a:lnTo>
                  <a:lnTo>
                    <a:pt x="206" y="0"/>
                  </a:lnTo>
                  <a:lnTo>
                    <a:pt x="289" y="96"/>
                  </a:lnTo>
                  <a:close/>
                </a:path>
              </a:pathLst>
            </a:custGeom>
            <a:noFill/>
            <a:ln w="50800" cap="rnd">
              <a:solidFill>
                <a:srgbClr val="B6B6B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2075" name="组合 2074"/>
          <p:cNvGrpSpPr/>
          <p:nvPr/>
        </p:nvGrpSpPr>
        <p:grpSpPr>
          <a:xfrm>
            <a:off x="2233440" y="1434904"/>
            <a:ext cx="1082935" cy="1356845"/>
            <a:chOff x="5892800" y="1085850"/>
            <a:chExt cx="1217613" cy="1525588"/>
          </a:xfrm>
        </p:grpSpPr>
        <p:sp>
          <p:nvSpPr>
            <p:cNvPr id="24" name="Freeform 26"/>
            <p:cNvSpPr/>
            <p:nvPr/>
          </p:nvSpPr>
          <p:spPr bwMode="auto">
            <a:xfrm>
              <a:off x="5892800" y="1085850"/>
              <a:ext cx="1217613" cy="1525588"/>
            </a:xfrm>
            <a:custGeom>
              <a:avLst/>
              <a:gdLst>
                <a:gd name="T0" fmla="*/ 705 w 767"/>
                <a:gd name="T1" fmla="*/ 165 h 961"/>
                <a:gd name="T2" fmla="*/ 767 w 767"/>
                <a:gd name="T3" fmla="*/ 905 h 961"/>
                <a:gd name="T4" fmla="*/ 75 w 767"/>
                <a:gd name="T5" fmla="*/ 961 h 961"/>
                <a:gd name="T6" fmla="*/ 0 w 767"/>
                <a:gd name="T7" fmla="*/ 42 h 961"/>
                <a:gd name="T8" fmla="*/ 529 w 767"/>
                <a:gd name="T9" fmla="*/ 0 h 961"/>
                <a:gd name="T10" fmla="*/ 705 w 767"/>
                <a:gd name="T11" fmla="*/ 165 h 961"/>
              </a:gdLst>
              <a:ahLst/>
              <a:cxnLst>
                <a:cxn ang="0">
                  <a:pos x="T0" y="T1"/>
                </a:cxn>
                <a:cxn ang="0">
                  <a:pos x="T2" y="T3"/>
                </a:cxn>
                <a:cxn ang="0">
                  <a:pos x="T4" y="T5"/>
                </a:cxn>
                <a:cxn ang="0">
                  <a:pos x="T6" y="T7"/>
                </a:cxn>
                <a:cxn ang="0">
                  <a:pos x="T8" y="T9"/>
                </a:cxn>
                <a:cxn ang="0">
                  <a:pos x="T10" y="T11"/>
                </a:cxn>
              </a:cxnLst>
              <a:rect l="0" t="0" r="r" b="b"/>
              <a:pathLst>
                <a:path w="767" h="961">
                  <a:moveTo>
                    <a:pt x="705" y="165"/>
                  </a:moveTo>
                  <a:lnTo>
                    <a:pt x="767" y="905"/>
                  </a:lnTo>
                  <a:lnTo>
                    <a:pt x="75" y="961"/>
                  </a:lnTo>
                  <a:lnTo>
                    <a:pt x="0" y="42"/>
                  </a:lnTo>
                  <a:lnTo>
                    <a:pt x="529" y="0"/>
                  </a:lnTo>
                  <a:lnTo>
                    <a:pt x="705" y="1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8"/>
            <p:cNvSpPr/>
            <p:nvPr/>
          </p:nvSpPr>
          <p:spPr bwMode="auto">
            <a:xfrm>
              <a:off x="6732588" y="1085850"/>
              <a:ext cx="279400" cy="284163"/>
            </a:xfrm>
            <a:custGeom>
              <a:avLst/>
              <a:gdLst>
                <a:gd name="T0" fmla="*/ 0 w 176"/>
                <a:gd name="T1" fmla="*/ 0 h 179"/>
                <a:gd name="T2" fmla="*/ 176 w 176"/>
                <a:gd name="T3" fmla="*/ 165 h 179"/>
                <a:gd name="T4" fmla="*/ 13 w 176"/>
                <a:gd name="T5" fmla="*/ 179 h 179"/>
                <a:gd name="T6" fmla="*/ 0 w 176"/>
                <a:gd name="T7" fmla="*/ 0 h 179"/>
              </a:gdLst>
              <a:ahLst/>
              <a:cxnLst>
                <a:cxn ang="0">
                  <a:pos x="T0" y="T1"/>
                </a:cxn>
                <a:cxn ang="0">
                  <a:pos x="T2" y="T3"/>
                </a:cxn>
                <a:cxn ang="0">
                  <a:pos x="T4" y="T5"/>
                </a:cxn>
                <a:cxn ang="0">
                  <a:pos x="T6" y="T7"/>
                </a:cxn>
              </a:cxnLst>
              <a:rect l="0" t="0" r="r" b="b"/>
              <a:pathLst>
                <a:path w="176" h="179">
                  <a:moveTo>
                    <a:pt x="0" y="0"/>
                  </a:moveTo>
                  <a:lnTo>
                    <a:pt x="176" y="165"/>
                  </a:lnTo>
                  <a:lnTo>
                    <a:pt x="13" y="179"/>
                  </a:lnTo>
                  <a:lnTo>
                    <a:pt x="0" y="0"/>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Line 29"/>
            <p:cNvSpPr>
              <a:spLocks noChangeShapeType="1"/>
            </p:cNvSpPr>
            <p:nvPr/>
          </p:nvSpPr>
          <p:spPr bwMode="auto">
            <a:xfrm flipV="1">
              <a:off x="6057900" y="1601788"/>
              <a:ext cx="831850" cy="65088"/>
            </a:xfrm>
            <a:prstGeom prst="line">
              <a:avLst/>
            </a:prstGeom>
            <a:noFill/>
            <a:ln w="50800" cap="rnd">
              <a:solidFill>
                <a:srgbClr val="B6B6B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Line 30"/>
            <p:cNvSpPr>
              <a:spLocks noChangeShapeType="1"/>
            </p:cNvSpPr>
            <p:nvPr/>
          </p:nvSpPr>
          <p:spPr bwMode="auto">
            <a:xfrm flipV="1">
              <a:off x="6067425" y="1720850"/>
              <a:ext cx="830263" cy="68263"/>
            </a:xfrm>
            <a:prstGeom prst="line">
              <a:avLst/>
            </a:prstGeom>
            <a:noFill/>
            <a:ln w="50800" cap="rnd">
              <a:solidFill>
                <a:srgbClr val="B6B6B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31"/>
            <p:cNvSpPr>
              <a:spLocks noChangeShapeType="1"/>
            </p:cNvSpPr>
            <p:nvPr/>
          </p:nvSpPr>
          <p:spPr bwMode="auto">
            <a:xfrm flipV="1">
              <a:off x="6080125" y="1844675"/>
              <a:ext cx="830263" cy="66675"/>
            </a:xfrm>
            <a:prstGeom prst="line">
              <a:avLst/>
            </a:prstGeom>
            <a:noFill/>
            <a:ln w="50800" cap="rnd">
              <a:solidFill>
                <a:srgbClr val="B6B6B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32"/>
            <p:cNvSpPr>
              <a:spLocks noChangeShapeType="1"/>
            </p:cNvSpPr>
            <p:nvPr/>
          </p:nvSpPr>
          <p:spPr bwMode="auto">
            <a:xfrm flipV="1">
              <a:off x="6088063" y="1962150"/>
              <a:ext cx="830263" cy="68263"/>
            </a:xfrm>
            <a:prstGeom prst="line">
              <a:avLst/>
            </a:prstGeom>
            <a:noFill/>
            <a:ln w="50800" cap="rnd">
              <a:solidFill>
                <a:srgbClr val="B6B6B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Freeform 33"/>
            <p:cNvSpPr/>
            <p:nvPr/>
          </p:nvSpPr>
          <p:spPr bwMode="auto">
            <a:xfrm>
              <a:off x="6070600" y="2060575"/>
              <a:ext cx="882650" cy="119063"/>
            </a:xfrm>
            <a:custGeom>
              <a:avLst/>
              <a:gdLst>
                <a:gd name="T0" fmla="*/ 7 w 208"/>
                <a:gd name="T1" fmla="*/ 28 h 28"/>
                <a:gd name="T2" fmla="*/ 203 w 208"/>
                <a:gd name="T3" fmla="*/ 12 h 28"/>
                <a:gd name="T4" fmla="*/ 208 w 208"/>
                <a:gd name="T5" fmla="*/ 5 h 28"/>
                <a:gd name="T6" fmla="*/ 202 w 208"/>
                <a:gd name="T7" fmla="*/ 0 h 28"/>
                <a:gd name="T8" fmla="*/ 6 w 208"/>
                <a:gd name="T9" fmla="*/ 16 h 28"/>
                <a:gd name="T10" fmla="*/ 0 w 208"/>
                <a:gd name="T11" fmla="*/ 22 h 28"/>
                <a:gd name="T12" fmla="*/ 7 w 20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8" h="28">
                  <a:moveTo>
                    <a:pt x="7" y="28"/>
                  </a:moveTo>
                  <a:cubicBezTo>
                    <a:pt x="203" y="12"/>
                    <a:pt x="203" y="12"/>
                    <a:pt x="203" y="12"/>
                  </a:cubicBezTo>
                  <a:cubicBezTo>
                    <a:pt x="206" y="12"/>
                    <a:pt x="208" y="9"/>
                    <a:pt x="208" y="5"/>
                  </a:cubicBezTo>
                  <a:cubicBezTo>
                    <a:pt x="208" y="2"/>
                    <a:pt x="205" y="0"/>
                    <a:pt x="202" y="0"/>
                  </a:cubicBezTo>
                  <a:cubicBezTo>
                    <a:pt x="6" y="16"/>
                    <a:pt x="6" y="16"/>
                    <a:pt x="6" y="16"/>
                  </a:cubicBezTo>
                  <a:cubicBezTo>
                    <a:pt x="3" y="16"/>
                    <a:pt x="0" y="19"/>
                    <a:pt x="0" y="22"/>
                  </a:cubicBezTo>
                  <a:cubicBezTo>
                    <a:pt x="1" y="26"/>
                    <a:pt x="4" y="28"/>
                    <a:pt x="7" y="28"/>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8" name="Freeform 34"/>
            <p:cNvSpPr/>
            <p:nvPr/>
          </p:nvSpPr>
          <p:spPr bwMode="auto">
            <a:xfrm>
              <a:off x="6080125" y="2179638"/>
              <a:ext cx="885825" cy="122238"/>
            </a:xfrm>
            <a:custGeom>
              <a:avLst/>
              <a:gdLst>
                <a:gd name="T0" fmla="*/ 7 w 209"/>
                <a:gd name="T1" fmla="*/ 28 h 29"/>
                <a:gd name="T2" fmla="*/ 203 w 209"/>
                <a:gd name="T3" fmla="*/ 12 h 29"/>
                <a:gd name="T4" fmla="*/ 209 w 209"/>
                <a:gd name="T5" fmla="*/ 6 h 29"/>
                <a:gd name="T6" fmla="*/ 202 w 209"/>
                <a:gd name="T7" fmla="*/ 0 h 29"/>
                <a:gd name="T8" fmla="*/ 6 w 209"/>
                <a:gd name="T9" fmla="*/ 16 h 29"/>
                <a:gd name="T10" fmla="*/ 1 w 209"/>
                <a:gd name="T11" fmla="*/ 23 h 29"/>
                <a:gd name="T12" fmla="*/ 7 w 209"/>
                <a:gd name="T13" fmla="*/ 28 h 29"/>
              </a:gdLst>
              <a:ahLst/>
              <a:cxnLst>
                <a:cxn ang="0">
                  <a:pos x="T0" y="T1"/>
                </a:cxn>
                <a:cxn ang="0">
                  <a:pos x="T2" y="T3"/>
                </a:cxn>
                <a:cxn ang="0">
                  <a:pos x="T4" y="T5"/>
                </a:cxn>
                <a:cxn ang="0">
                  <a:pos x="T6" y="T7"/>
                </a:cxn>
                <a:cxn ang="0">
                  <a:pos x="T8" y="T9"/>
                </a:cxn>
                <a:cxn ang="0">
                  <a:pos x="T10" y="T11"/>
                </a:cxn>
                <a:cxn ang="0">
                  <a:pos x="T12" y="T13"/>
                </a:cxn>
              </a:cxnLst>
              <a:rect l="0" t="0" r="r" b="b"/>
              <a:pathLst>
                <a:path w="209" h="29">
                  <a:moveTo>
                    <a:pt x="7" y="28"/>
                  </a:moveTo>
                  <a:cubicBezTo>
                    <a:pt x="203" y="12"/>
                    <a:pt x="203" y="12"/>
                    <a:pt x="203" y="12"/>
                  </a:cubicBezTo>
                  <a:cubicBezTo>
                    <a:pt x="206" y="12"/>
                    <a:pt x="209" y="9"/>
                    <a:pt x="209" y="6"/>
                  </a:cubicBezTo>
                  <a:cubicBezTo>
                    <a:pt x="208" y="3"/>
                    <a:pt x="205" y="0"/>
                    <a:pt x="202" y="0"/>
                  </a:cubicBezTo>
                  <a:cubicBezTo>
                    <a:pt x="6" y="16"/>
                    <a:pt x="6" y="16"/>
                    <a:pt x="6" y="16"/>
                  </a:cubicBezTo>
                  <a:cubicBezTo>
                    <a:pt x="3" y="17"/>
                    <a:pt x="0" y="20"/>
                    <a:pt x="1" y="23"/>
                  </a:cubicBezTo>
                  <a:cubicBezTo>
                    <a:pt x="1" y="26"/>
                    <a:pt x="4" y="29"/>
                    <a:pt x="7" y="28"/>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35"/>
            <p:cNvSpPr/>
            <p:nvPr/>
          </p:nvSpPr>
          <p:spPr bwMode="auto">
            <a:xfrm>
              <a:off x="6037263" y="1246188"/>
              <a:ext cx="444500" cy="233363"/>
            </a:xfrm>
            <a:custGeom>
              <a:avLst/>
              <a:gdLst>
                <a:gd name="T0" fmla="*/ 280 w 280"/>
                <a:gd name="T1" fmla="*/ 126 h 147"/>
                <a:gd name="T2" fmla="*/ 11 w 280"/>
                <a:gd name="T3" fmla="*/ 147 h 147"/>
                <a:gd name="T4" fmla="*/ 0 w 280"/>
                <a:gd name="T5" fmla="*/ 22 h 147"/>
                <a:gd name="T6" fmla="*/ 270 w 280"/>
                <a:gd name="T7" fmla="*/ 0 h 147"/>
                <a:gd name="T8" fmla="*/ 280 w 280"/>
                <a:gd name="T9" fmla="*/ 126 h 147"/>
              </a:gdLst>
              <a:ahLst/>
              <a:cxnLst>
                <a:cxn ang="0">
                  <a:pos x="T0" y="T1"/>
                </a:cxn>
                <a:cxn ang="0">
                  <a:pos x="T2" y="T3"/>
                </a:cxn>
                <a:cxn ang="0">
                  <a:pos x="T4" y="T5"/>
                </a:cxn>
                <a:cxn ang="0">
                  <a:pos x="T6" y="T7"/>
                </a:cxn>
                <a:cxn ang="0">
                  <a:pos x="T8" y="T9"/>
                </a:cxn>
              </a:cxnLst>
              <a:rect l="0" t="0" r="r" b="b"/>
              <a:pathLst>
                <a:path w="280" h="147">
                  <a:moveTo>
                    <a:pt x="280" y="126"/>
                  </a:moveTo>
                  <a:lnTo>
                    <a:pt x="11" y="147"/>
                  </a:lnTo>
                  <a:lnTo>
                    <a:pt x="0" y="22"/>
                  </a:lnTo>
                  <a:lnTo>
                    <a:pt x="270" y="0"/>
                  </a:lnTo>
                  <a:lnTo>
                    <a:pt x="280" y="126"/>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0" name="Freeform 36"/>
            <p:cNvSpPr/>
            <p:nvPr/>
          </p:nvSpPr>
          <p:spPr bwMode="auto">
            <a:xfrm>
              <a:off x="6037263" y="1246188"/>
              <a:ext cx="444500" cy="233363"/>
            </a:xfrm>
            <a:custGeom>
              <a:avLst/>
              <a:gdLst>
                <a:gd name="T0" fmla="*/ 280 w 280"/>
                <a:gd name="T1" fmla="*/ 126 h 147"/>
                <a:gd name="T2" fmla="*/ 11 w 280"/>
                <a:gd name="T3" fmla="*/ 147 h 147"/>
                <a:gd name="T4" fmla="*/ 0 w 280"/>
                <a:gd name="T5" fmla="*/ 22 h 147"/>
                <a:gd name="T6" fmla="*/ 270 w 280"/>
                <a:gd name="T7" fmla="*/ 0 h 147"/>
                <a:gd name="T8" fmla="*/ 280 w 280"/>
                <a:gd name="T9" fmla="*/ 126 h 147"/>
              </a:gdLst>
              <a:ahLst/>
              <a:cxnLst>
                <a:cxn ang="0">
                  <a:pos x="T0" y="T1"/>
                </a:cxn>
                <a:cxn ang="0">
                  <a:pos x="T2" y="T3"/>
                </a:cxn>
                <a:cxn ang="0">
                  <a:pos x="T4" y="T5"/>
                </a:cxn>
                <a:cxn ang="0">
                  <a:pos x="T6" y="T7"/>
                </a:cxn>
                <a:cxn ang="0">
                  <a:pos x="T8" y="T9"/>
                </a:cxn>
              </a:cxnLst>
              <a:rect l="0" t="0" r="r" b="b"/>
              <a:pathLst>
                <a:path w="280" h="147">
                  <a:moveTo>
                    <a:pt x="280" y="126"/>
                  </a:moveTo>
                  <a:lnTo>
                    <a:pt x="11" y="147"/>
                  </a:lnTo>
                  <a:lnTo>
                    <a:pt x="0" y="22"/>
                  </a:lnTo>
                  <a:lnTo>
                    <a:pt x="270" y="0"/>
                  </a:lnTo>
                  <a:lnTo>
                    <a:pt x="280" y="126"/>
                  </a:lnTo>
                  <a:close/>
                </a:path>
              </a:pathLst>
            </a:custGeom>
            <a:noFill/>
            <a:ln w="50800" cap="rnd">
              <a:solidFill>
                <a:srgbClr val="B6B6B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2070" name="组合 2069"/>
          <p:cNvGrpSpPr/>
          <p:nvPr/>
        </p:nvGrpSpPr>
        <p:grpSpPr>
          <a:xfrm>
            <a:off x="296300" y="2821399"/>
            <a:ext cx="905034" cy="1063168"/>
            <a:chOff x="3714750" y="2644775"/>
            <a:chExt cx="1017588" cy="1195388"/>
          </a:xfrm>
        </p:grpSpPr>
        <p:sp>
          <p:nvSpPr>
            <p:cNvPr id="2064" name="Freeform 48"/>
            <p:cNvSpPr/>
            <p:nvPr/>
          </p:nvSpPr>
          <p:spPr bwMode="auto">
            <a:xfrm>
              <a:off x="4024313" y="3119438"/>
              <a:ext cx="708025" cy="720725"/>
            </a:xfrm>
            <a:custGeom>
              <a:avLst/>
              <a:gdLst>
                <a:gd name="T0" fmla="*/ 158 w 167"/>
                <a:gd name="T1" fmla="*/ 0 h 170"/>
                <a:gd name="T2" fmla="*/ 167 w 167"/>
                <a:gd name="T3" fmla="*/ 14 h 170"/>
                <a:gd name="T4" fmla="*/ 167 w 167"/>
                <a:gd name="T5" fmla="*/ 133 h 170"/>
                <a:gd name="T6" fmla="*/ 134 w 167"/>
                <a:gd name="T7" fmla="*/ 170 h 170"/>
                <a:gd name="T8" fmla="*/ 28 w 167"/>
                <a:gd name="T9" fmla="*/ 170 h 170"/>
                <a:gd name="T10" fmla="*/ 0 w 167"/>
                <a:gd name="T11" fmla="*/ 130 h 170"/>
                <a:gd name="T12" fmla="*/ 0 w 167"/>
                <a:gd name="T13" fmla="*/ 12 h 170"/>
                <a:gd name="T14" fmla="*/ 8 w 167"/>
                <a:gd name="T15" fmla="*/ 0 h 170"/>
                <a:gd name="T16" fmla="*/ 158 w 167"/>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70">
                  <a:moveTo>
                    <a:pt x="158" y="0"/>
                  </a:moveTo>
                  <a:cubicBezTo>
                    <a:pt x="158" y="0"/>
                    <a:pt x="166" y="2"/>
                    <a:pt x="167" y="14"/>
                  </a:cubicBezTo>
                  <a:cubicBezTo>
                    <a:pt x="167" y="133"/>
                    <a:pt x="167" y="133"/>
                    <a:pt x="167" y="133"/>
                  </a:cubicBezTo>
                  <a:cubicBezTo>
                    <a:pt x="167" y="133"/>
                    <a:pt x="154" y="162"/>
                    <a:pt x="134" y="170"/>
                  </a:cubicBezTo>
                  <a:cubicBezTo>
                    <a:pt x="28" y="170"/>
                    <a:pt x="28" y="170"/>
                    <a:pt x="28" y="170"/>
                  </a:cubicBezTo>
                  <a:cubicBezTo>
                    <a:pt x="28" y="170"/>
                    <a:pt x="7" y="159"/>
                    <a:pt x="0" y="130"/>
                  </a:cubicBezTo>
                  <a:cubicBezTo>
                    <a:pt x="0" y="12"/>
                    <a:pt x="0" y="12"/>
                    <a:pt x="0" y="12"/>
                  </a:cubicBezTo>
                  <a:cubicBezTo>
                    <a:pt x="0" y="12"/>
                    <a:pt x="1" y="5"/>
                    <a:pt x="8" y="0"/>
                  </a:cubicBezTo>
                  <a:lnTo>
                    <a:pt x="158" y="0"/>
                  </a:lnTo>
                  <a:close/>
                </a:path>
              </a:pathLst>
            </a:custGeom>
            <a:solidFill>
              <a:srgbClr val="F165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49"/>
            <p:cNvSpPr/>
            <p:nvPr/>
          </p:nvSpPr>
          <p:spPr bwMode="auto">
            <a:xfrm>
              <a:off x="4024313" y="3119438"/>
              <a:ext cx="708025" cy="720725"/>
            </a:xfrm>
            <a:custGeom>
              <a:avLst/>
              <a:gdLst>
                <a:gd name="T0" fmla="*/ 158 w 167"/>
                <a:gd name="T1" fmla="*/ 0 h 170"/>
                <a:gd name="T2" fmla="*/ 167 w 167"/>
                <a:gd name="T3" fmla="*/ 14 h 170"/>
                <a:gd name="T4" fmla="*/ 167 w 167"/>
                <a:gd name="T5" fmla="*/ 133 h 170"/>
                <a:gd name="T6" fmla="*/ 134 w 167"/>
                <a:gd name="T7" fmla="*/ 170 h 170"/>
                <a:gd name="T8" fmla="*/ 28 w 167"/>
                <a:gd name="T9" fmla="*/ 170 h 170"/>
                <a:gd name="T10" fmla="*/ 0 w 167"/>
                <a:gd name="T11" fmla="*/ 130 h 170"/>
                <a:gd name="T12" fmla="*/ 0 w 167"/>
                <a:gd name="T13" fmla="*/ 12 h 170"/>
                <a:gd name="T14" fmla="*/ 8 w 167"/>
                <a:gd name="T15" fmla="*/ 0 h 170"/>
                <a:gd name="T16" fmla="*/ 158 w 167"/>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70">
                  <a:moveTo>
                    <a:pt x="158" y="0"/>
                  </a:moveTo>
                  <a:cubicBezTo>
                    <a:pt x="158" y="0"/>
                    <a:pt x="166" y="2"/>
                    <a:pt x="167" y="14"/>
                  </a:cubicBezTo>
                  <a:cubicBezTo>
                    <a:pt x="167" y="133"/>
                    <a:pt x="167" y="133"/>
                    <a:pt x="167" y="133"/>
                  </a:cubicBezTo>
                  <a:cubicBezTo>
                    <a:pt x="167" y="133"/>
                    <a:pt x="154" y="162"/>
                    <a:pt x="134" y="170"/>
                  </a:cubicBezTo>
                  <a:cubicBezTo>
                    <a:pt x="28" y="170"/>
                    <a:pt x="28" y="170"/>
                    <a:pt x="28" y="170"/>
                  </a:cubicBezTo>
                  <a:cubicBezTo>
                    <a:pt x="28" y="170"/>
                    <a:pt x="7" y="159"/>
                    <a:pt x="0" y="130"/>
                  </a:cubicBezTo>
                  <a:cubicBezTo>
                    <a:pt x="0" y="12"/>
                    <a:pt x="0" y="12"/>
                    <a:pt x="0" y="12"/>
                  </a:cubicBezTo>
                  <a:cubicBezTo>
                    <a:pt x="0" y="12"/>
                    <a:pt x="1" y="5"/>
                    <a:pt x="8" y="0"/>
                  </a:cubicBezTo>
                  <a:lnTo>
                    <a:pt x="158" y="0"/>
                  </a:lnTo>
                  <a:close/>
                </a:path>
              </a:pathLst>
            </a:custGeom>
            <a:noFill/>
            <a:ln w="38100" cap="rnd">
              <a:solidFill>
                <a:srgbClr val="F1654C"/>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66" name="Freeform 50"/>
            <p:cNvSpPr/>
            <p:nvPr/>
          </p:nvSpPr>
          <p:spPr bwMode="auto">
            <a:xfrm>
              <a:off x="3714750" y="3103563"/>
              <a:ext cx="368300" cy="584200"/>
            </a:xfrm>
            <a:custGeom>
              <a:avLst/>
              <a:gdLst>
                <a:gd name="T0" fmla="*/ 80 w 87"/>
                <a:gd name="T1" fmla="*/ 34 h 138"/>
                <a:gd name="T2" fmla="*/ 19 w 87"/>
                <a:gd name="T3" fmla="*/ 31 h 138"/>
                <a:gd name="T4" fmla="*/ 22 w 87"/>
                <a:gd name="T5" fmla="*/ 107 h 138"/>
                <a:gd name="T6" fmla="*/ 87 w 87"/>
                <a:gd name="T7" fmla="*/ 108 h 138"/>
                <a:gd name="T8" fmla="*/ 76 w 87"/>
                <a:gd name="T9" fmla="*/ 104 h 138"/>
                <a:gd name="T10" fmla="*/ 20 w 87"/>
                <a:gd name="T11" fmla="*/ 64 h 138"/>
                <a:gd name="T12" fmla="*/ 46 w 87"/>
                <a:gd name="T13" fmla="*/ 35 h 138"/>
                <a:gd name="T14" fmla="*/ 82 w 87"/>
                <a:gd name="T15" fmla="*/ 59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38">
                  <a:moveTo>
                    <a:pt x="80" y="34"/>
                  </a:moveTo>
                  <a:cubicBezTo>
                    <a:pt x="49" y="0"/>
                    <a:pt x="19" y="31"/>
                    <a:pt x="19" y="31"/>
                  </a:cubicBezTo>
                  <a:cubicBezTo>
                    <a:pt x="0" y="50"/>
                    <a:pt x="7" y="88"/>
                    <a:pt x="22" y="107"/>
                  </a:cubicBezTo>
                  <a:cubicBezTo>
                    <a:pt x="33" y="125"/>
                    <a:pt x="81" y="138"/>
                    <a:pt x="87" y="108"/>
                  </a:cubicBezTo>
                  <a:cubicBezTo>
                    <a:pt x="83" y="107"/>
                    <a:pt x="81" y="105"/>
                    <a:pt x="76" y="104"/>
                  </a:cubicBezTo>
                  <a:cubicBezTo>
                    <a:pt x="30" y="120"/>
                    <a:pt x="21" y="77"/>
                    <a:pt x="20" y="64"/>
                  </a:cubicBezTo>
                  <a:cubicBezTo>
                    <a:pt x="20" y="50"/>
                    <a:pt x="31" y="35"/>
                    <a:pt x="46" y="35"/>
                  </a:cubicBezTo>
                  <a:cubicBezTo>
                    <a:pt x="46" y="35"/>
                    <a:pt x="75" y="31"/>
                    <a:pt x="82" y="59"/>
                  </a:cubicBezTo>
                </a:path>
              </a:pathLst>
            </a:custGeom>
            <a:solidFill>
              <a:srgbClr val="F165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51"/>
            <p:cNvSpPr/>
            <p:nvPr/>
          </p:nvSpPr>
          <p:spPr bwMode="auto">
            <a:xfrm>
              <a:off x="4494213" y="2644775"/>
              <a:ext cx="139700" cy="395288"/>
            </a:xfrm>
            <a:custGeom>
              <a:avLst/>
              <a:gdLst>
                <a:gd name="T0" fmla="*/ 19 w 33"/>
                <a:gd name="T1" fmla="*/ 93 h 93"/>
                <a:gd name="T2" fmla="*/ 22 w 33"/>
                <a:gd name="T3" fmla="*/ 89 h 93"/>
                <a:gd name="T4" fmla="*/ 25 w 33"/>
                <a:gd name="T5" fmla="*/ 85 h 93"/>
                <a:gd name="T6" fmla="*/ 28 w 33"/>
                <a:gd name="T7" fmla="*/ 79 h 93"/>
                <a:gd name="T8" fmla="*/ 29 w 33"/>
                <a:gd name="T9" fmla="*/ 76 h 93"/>
                <a:gd name="T10" fmla="*/ 29 w 33"/>
                <a:gd name="T11" fmla="*/ 72 h 93"/>
                <a:gd name="T12" fmla="*/ 29 w 33"/>
                <a:gd name="T13" fmla="*/ 63 h 93"/>
                <a:gd name="T14" fmla="*/ 26 w 33"/>
                <a:gd name="T15" fmla="*/ 55 h 93"/>
                <a:gd name="T16" fmla="*/ 24 w 33"/>
                <a:gd name="T17" fmla="*/ 51 h 93"/>
                <a:gd name="T18" fmla="*/ 23 w 33"/>
                <a:gd name="T19" fmla="*/ 49 h 93"/>
                <a:gd name="T20" fmla="*/ 21 w 33"/>
                <a:gd name="T21" fmla="*/ 47 h 93"/>
                <a:gd name="T22" fmla="*/ 16 w 33"/>
                <a:gd name="T23" fmla="*/ 39 h 93"/>
                <a:gd name="T24" fmla="*/ 10 w 33"/>
                <a:gd name="T25" fmla="*/ 31 h 93"/>
                <a:gd name="T26" fmla="*/ 5 w 33"/>
                <a:gd name="T27" fmla="*/ 24 h 93"/>
                <a:gd name="T28" fmla="*/ 3 w 33"/>
                <a:gd name="T29" fmla="*/ 20 h 93"/>
                <a:gd name="T30" fmla="*/ 2 w 33"/>
                <a:gd name="T31" fmla="*/ 16 h 93"/>
                <a:gd name="T32" fmla="*/ 1 w 33"/>
                <a:gd name="T33" fmla="*/ 13 h 93"/>
                <a:gd name="T34" fmla="*/ 0 w 33"/>
                <a:gd name="T35" fmla="*/ 9 h 93"/>
                <a:gd name="T36" fmla="*/ 0 w 33"/>
                <a:gd name="T37" fmla="*/ 4 h 93"/>
                <a:gd name="T38" fmla="*/ 0 w 33"/>
                <a:gd name="T39" fmla="*/ 0 h 93"/>
                <a:gd name="T40" fmla="*/ 1 w 33"/>
                <a:gd name="T41" fmla="*/ 4 h 93"/>
                <a:gd name="T42" fmla="*/ 2 w 33"/>
                <a:gd name="T43" fmla="*/ 9 h 93"/>
                <a:gd name="T44" fmla="*/ 3 w 33"/>
                <a:gd name="T45" fmla="*/ 12 h 93"/>
                <a:gd name="T46" fmla="*/ 4 w 33"/>
                <a:gd name="T47" fmla="*/ 15 h 93"/>
                <a:gd name="T48" fmla="*/ 6 w 33"/>
                <a:gd name="T49" fmla="*/ 18 h 93"/>
                <a:gd name="T50" fmla="*/ 8 w 33"/>
                <a:gd name="T51" fmla="*/ 22 h 93"/>
                <a:gd name="T52" fmla="*/ 14 w 33"/>
                <a:gd name="T53" fmla="*/ 29 h 93"/>
                <a:gd name="T54" fmla="*/ 25 w 33"/>
                <a:gd name="T55" fmla="*/ 44 h 93"/>
                <a:gd name="T56" fmla="*/ 26 w 33"/>
                <a:gd name="T57" fmla="*/ 46 h 93"/>
                <a:gd name="T58" fmla="*/ 28 w 33"/>
                <a:gd name="T59" fmla="*/ 49 h 93"/>
                <a:gd name="T60" fmla="*/ 30 w 33"/>
                <a:gd name="T61" fmla="*/ 53 h 93"/>
                <a:gd name="T62" fmla="*/ 33 w 33"/>
                <a:gd name="T63" fmla="*/ 63 h 93"/>
                <a:gd name="T64" fmla="*/ 33 w 33"/>
                <a:gd name="T65" fmla="*/ 72 h 93"/>
                <a:gd name="T66" fmla="*/ 32 w 33"/>
                <a:gd name="T67" fmla="*/ 76 h 93"/>
                <a:gd name="T68" fmla="*/ 30 w 33"/>
                <a:gd name="T69" fmla="*/ 80 h 93"/>
                <a:gd name="T70" fmla="*/ 23 w 33"/>
                <a:gd name="T71" fmla="*/ 90 h 93"/>
                <a:gd name="T72" fmla="*/ 19 w 33"/>
                <a:gd name="T7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93">
                  <a:moveTo>
                    <a:pt x="19" y="93"/>
                  </a:moveTo>
                  <a:cubicBezTo>
                    <a:pt x="19" y="93"/>
                    <a:pt x="21" y="91"/>
                    <a:pt x="22" y="89"/>
                  </a:cubicBezTo>
                  <a:cubicBezTo>
                    <a:pt x="23" y="88"/>
                    <a:pt x="24" y="87"/>
                    <a:pt x="25" y="85"/>
                  </a:cubicBezTo>
                  <a:cubicBezTo>
                    <a:pt x="26" y="83"/>
                    <a:pt x="27" y="81"/>
                    <a:pt x="28" y="79"/>
                  </a:cubicBezTo>
                  <a:cubicBezTo>
                    <a:pt x="28" y="78"/>
                    <a:pt x="29" y="77"/>
                    <a:pt x="29" y="76"/>
                  </a:cubicBezTo>
                  <a:cubicBezTo>
                    <a:pt x="29" y="74"/>
                    <a:pt x="29" y="73"/>
                    <a:pt x="29" y="72"/>
                  </a:cubicBezTo>
                  <a:cubicBezTo>
                    <a:pt x="30" y="69"/>
                    <a:pt x="29" y="66"/>
                    <a:pt x="29" y="63"/>
                  </a:cubicBezTo>
                  <a:cubicBezTo>
                    <a:pt x="28" y="61"/>
                    <a:pt x="27" y="58"/>
                    <a:pt x="26" y="55"/>
                  </a:cubicBezTo>
                  <a:cubicBezTo>
                    <a:pt x="25" y="54"/>
                    <a:pt x="24" y="52"/>
                    <a:pt x="24" y="51"/>
                  </a:cubicBezTo>
                  <a:cubicBezTo>
                    <a:pt x="23" y="49"/>
                    <a:pt x="23" y="49"/>
                    <a:pt x="23" y="49"/>
                  </a:cubicBezTo>
                  <a:cubicBezTo>
                    <a:pt x="21" y="47"/>
                    <a:pt x="21" y="47"/>
                    <a:pt x="21" y="47"/>
                  </a:cubicBezTo>
                  <a:cubicBezTo>
                    <a:pt x="19" y="44"/>
                    <a:pt x="18" y="41"/>
                    <a:pt x="16" y="39"/>
                  </a:cubicBezTo>
                  <a:cubicBezTo>
                    <a:pt x="14" y="36"/>
                    <a:pt x="12" y="34"/>
                    <a:pt x="10" y="31"/>
                  </a:cubicBezTo>
                  <a:cubicBezTo>
                    <a:pt x="9" y="29"/>
                    <a:pt x="7" y="26"/>
                    <a:pt x="5" y="24"/>
                  </a:cubicBezTo>
                  <a:cubicBezTo>
                    <a:pt x="5" y="23"/>
                    <a:pt x="4" y="21"/>
                    <a:pt x="3" y="20"/>
                  </a:cubicBezTo>
                  <a:cubicBezTo>
                    <a:pt x="3" y="19"/>
                    <a:pt x="2" y="18"/>
                    <a:pt x="2" y="16"/>
                  </a:cubicBezTo>
                  <a:cubicBezTo>
                    <a:pt x="1" y="15"/>
                    <a:pt x="1" y="14"/>
                    <a:pt x="1" y="13"/>
                  </a:cubicBezTo>
                  <a:cubicBezTo>
                    <a:pt x="1" y="12"/>
                    <a:pt x="0" y="11"/>
                    <a:pt x="0" y="9"/>
                  </a:cubicBezTo>
                  <a:cubicBezTo>
                    <a:pt x="0" y="7"/>
                    <a:pt x="0" y="6"/>
                    <a:pt x="0" y="4"/>
                  </a:cubicBezTo>
                  <a:cubicBezTo>
                    <a:pt x="0" y="1"/>
                    <a:pt x="0" y="0"/>
                    <a:pt x="0" y="0"/>
                  </a:cubicBezTo>
                  <a:cubicBezTo>
                    <a:pt x="0" y="0"/>
                    <a:pt x="1" y="1"/>
                    <a:pt x="1" y="4"/>
                  </a:cubicBezTo>
                  <a:cubicBezTo>
                    <a:pt x="1" y="6"/>
                    <a:pt x="1" y="7"/>
                    <a:pt x="2" y="9"/>
                  </a:cubicBezTo>
                  <a:cubicBezTo>
                    <a:pt x="2" y="10"/>
                    <a:pt x="3" y="11"/>
                    <a:pt x="3" y="12"/>
                  </a:cubicBezTo>
                  <a:cubicBezTo>
                    <a:pt x="3" y="13"/>
                    <a:pt x="4" y="14"/>
                    <a:pt x="4" y="15"/>
                  </a:cubicBezTo>
                  <a:cubicBezTo>
                    <a:pt x="5" y="16"/>
                    <a:pt x="5" y="17"/>
                    <a:pt x="6" y="18"/>
                  </a:cubicBezTo>
                  <a:cubicBezTo>
                    <a:pt x="7" y="20"/>
                    <a:pt x="7" y="21"/>
                    <a:pt x="8" y="22"/>
                  </a:cubicBezTo>
                  <a:cubicBezTo>
                    <a:pt x="10" y="24"/>
                    <a:pt x="12" y="26"/>
                    <a:pt x="14" y="29"/>
                  </a:cubicBezTo>
                  <a:cubicBezTo>
                    <a:pt x="17" y="33"/>
                    <a:pt x="21" y="39"/>
                    <a:pt x="25" y="44"/>
                  </a:cubicBezTo>
                  <a:cubicBezTo>
                    <a:pt x="26" y="46"/>
                    <a:pt x="26" y="46"/>
                    <a:pt x="26" y="46"/>
                  </a:cubicBezTo>
                  <a:cubicBezTo>
                    <a:pt x="28" y="49"/>
                    <a:pt x="28" y="49"/>
                    <a:pt x="28" y="49"/>
                  </a:cubicBezTo>
                  <a:cubicBezTo>
                    <a:pt x="28" y="50"/>
                    <a:pt x="29" y="52"/>
                    <a:pt x="30" y="53"/>
                  </a:cubicBezTo>
                  <a:cubicBezTo>
                    <a:pt x="31" y="56"/>
                    <a:pt x="32" y="60"/>
                    <a:pt x="33" y="63"/>
                  </a:cubicBezTo>
                  <a:cubicBezTo>
                    <a:pt x="33" y="66"/>
                    <a:pt x="33" y="69"/>
                    <a:pt x="33" y="72"/>
                  </a:cubicBezTo>
                  <a:cubicBezTo>
                    <a:pt x="32" y="74"/>
                    <a:pt x="32" y="75"/>
                    <a:pt x="32" y="76"/>
                  </a:cubicBezTo>
                  <a:cubicBezTo>
                    <a:pt x="31" y="78"/>
                    <a:pt x="31" y="79"/>
                    <a:pt x="30" y="80"/>
                  </a:cubicBezTo>
                  <a:cubicBezTo>
                    <a:pt x="28" y="85"/>
                    <a:pt x="25" y="88"/>
                    <a:pt x="23" y="90"/>
                  </a:cubicBezTo>
                  <a:cubicBezTo>
                    <a:pt x="21" y="92"/>
                    <a:pt x="19" y="93"/>
                    <a:pt x="19" y="93"/>
                  </a:cubicBezTo>
                </a:path>
              </a:pathLst>
            </a:custGeom>
            <a:solidFill>
              <a:srgbClr val="E8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52"/>
            <p:cNvSpPr/>
            <p:nvPr/>
          </p:nvSpPr>
          <p:spPr bwMode="auto">
            <a:xfrm>
              <a:off x="4311650" y="2644775"/>
              <a:ext cx="141288" cy="395288"/>
            </a:xfrm>
            <a:custGeom>
              <a:avLst/>
              <a:gdLst>
                <a:gd name="T0" fmla="*/ 19 w 33"/>
                <a:gd name="T1" fmla="*/ 93 h 93"/>
                <a:gd name="T2" fmla="*/ 22 w 33"/>
                <a:gd name="T3" fmla="*/ 89 h 93"/>
                <a:gd name="T4" fmla="*/ 25 w 33"/>
                <a:gd name="T5" fmla="*/ 85 h 93"/>
                <a:gd name="T6" fmla="*/ 27 w 33"/>
                <a:gd name="T7" fmla="*/ 79 h 93"/>
                <a:gd name="T8" fmla="*/ 28 w 33"/>
                <a:gd name="T9" fmla="*/ 76 h 93"/>
                <a:gd name="T10" fmla="*/ 29 w 33"/>
                <a:gd name="T11" fmla="*/ 72 h 93"/>
                <a:gd name="T12" fmla="*/ 28 w 33"/>
                <a:gd name="T13" fmla="*/ 63 h 93"/>
                <a:gd name="T14" fmla="*/ 26 w 33"/>
                <a:gd name="T15" fmla="*/ 55 h 93"/>
                <a:gd name="T16" fmla="*/ 23 w 33"/>
                <a:gd name="T17" fmla="*/ 51 h 93"/>
                <a:gd name="T18" fmla="*/ 22 w 33"/>
                <a:gd name="T19" fmla="*/ 49 h 93"/>
                <a:gd name="T20" fmla="*/ 21 w 33"/>
                <a:gd name="T21" fmla="*/ 47 h 93"/>
                <a:gd name="T22" fmla="*/ 15 w 33"/>
                <a:gd name="T23" fmla="*/ 39 h 93"/>
                <a:gd name="T24" fmla="*/ 10 w 33"/>
                <a:gd name="T25" fmla="*/ 31 h 93"/>
                <a:gd name="T26" fmla="*/ 5 w 33"/>
                <a:gd name="T27" fmla="*/ 24 h 93"/>
                <a:gd name="T28" fmla="*/ 3 w 33"/>
                <a:gd name="T29" fmla="*/ 20 h 93"/>
                <a:gd name="T30" fmla="*/ 1 w 33"/>
                <a:gd name="T31" fmla="*/ 16 h 93"/>
                <a:gd name="T32" fmla="*/ 0 w 33"/>
                <a:gd name="T33" fmla="*/ 13 h 93"/>
                <a:gd name="T34" fmla="*/ 0 w 33"/>
                <a:gd name="T35" fmla="*/ 9 h 93"/>
                <a:gd name="T36" fmla="*/ 0 w 33"/>
                <a:gd name="T37" fmla="*/ 4 h 93"/>
                <a:gd name="T38" fmla="*/ 0 w 33"/>
                <a:gd name="T39" fmla="*/ 0 h 93"/>
                <a:gd name="T40" fmla="*/ 1 w 33"/>
                <a:gd name="T41" fmla="*/ 4 h 93"/>
                <a:gd name="T42" fmla="*/ 2 w 33"/>
                <a:gd name="T43" fmla="*/ 9 h 93"/>
                <a:gd name="T44" fmla="*/ 3 w 33"/>
                <a:gd name="T45" fmla="*/ 12 h 93"/>
                <a:gd name="T46" fmla="*/ 4 w 33"/>
                <a:gd name="T47" fmla="*/ 15 h 93"/>
                <a:gd name="T48" fmla="*/ 6 w 33"/>
                <a:gd name="T49" fmla="*/ 18 h 93"/>
                <a:gd name="T50" fmla="*/ 8 w 33"/>
                <a:gd name="T51" fmla="*/ 22 h 93"/>
                <a:gd name="T52" fmla="*/ 13 w 33"/>
                <a:gd name="T53" fmla="*/ 29 h 93"/>
                <a:gd name="T54" fmla="*/ 25 w 33"/>
                <a:gd name="T55" fmla="*/ 44 h 93"/>
                <a:gd name="T56" fmla="*/ 26 w 33"/>
                <a:gd name="T57" fmla="*/ 46 h 93"/>
                <a:gd name="T58" fmla="*/ 27 w 33"/>
                <a:gd name="T59" fmla="*/ 49 h 93"/>
                <a:gd name="T60" fmla="*/ 30 w 33"/>
                <a:gd name="T61" fmla="*/ 53 h 93"/>
                <a:gd name="T62" fmla="*/ 32 w 33"/>
                <a:gd name="T63" fmla="*/ 63 h 93"/>
                <a:gd name="T64" fmla="*/ 32 w 33"/>
                <a:gd name="T65" fmla="*/ 72 h 93"/>
                <a:gd name="T66" fmla="*/ 31 w 33"/>
                <a:gd name="T67" fmla="*/ 76 h 93"/>
                <a:gd name="T68" fmla="*/ 30 w 33"/>
                <a:gd name="T69" fmla="*/ 80 h 93"/>
                <a:gd name="T70" fmla="*/ 23 w 33"/>
                <a:gd name="T71" fmla="*/ 90 h 93"/>
                <a:gd name="T72" fmla="*/ 19 w 33"/>
                <a:gd name="T7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93">
                  <a:moveTo>
                    <a:pt x="19" y="93"/>
                  </a:moveTo>
                  <a:cubicBezTo>
                    <a:pt x="19" y="93"/>
                    <a:pt x="20" y="91"/>
                    <a:pt x="22" y="89"/>
                  </a:cubicBezTo>
                  <a:cubicBezTo>
                    <a:pt x="23" y="88"/>
                    <a:pt x="24" y="87"/>
                    <a:pt x="25" y="85"/>
                  </a:cubicBezTo>
                  <a:cubicBezTo>
                    <a:pt x="26" y="83"/>
                    <a:pt x="27" y="81"/>
                    <a:pt x="27" y="79"/>
                  </a:cubicBezTo>
                  <a:cubicBezTo>
                    <a:pt x="28" y="78"/>
                    <a:pt x="28" y="77"/>
                    <a:pt x="28" y="76"/>
                  </a:cubicBezTo>
                  <a:cubicBezTo>
                    <a:pt x="29" y="74"/>
                    <a:pt x="29" y="73"/>
                    <a:pt x="29" y="72"/>
                  </a:cubicBezTo>
                  <a:cubicBezTo>
                    <a:pt x="29" y="69"/>
                    <a:pt x="29" y="66"/>
                    <a:pt x="28" y="63"/>
                  </a:cubicBezTo>
                  <a:cubicBezTo>
                    <a:pt x="28" y="61"/>
                    <a:pt x="27" y="58"/>
                    <a:pt x="26" y="55"/>
                  </a:cubicBezTo>
                  <a:cubicBezTo>
                    <a:pt x="25" y="54"/>
                    <a:pt x="24" y="52"/>
                    <a:pt x="23" y="51"/>
                  </a:cubicBezTo>
                  <a:cubicBezTo>
                    <a:pt x="22" y="49"/>
                    <a:pt x="22" y="49"/>
                    <a:pt x="22" y="49"/>
                  </a:cubicBezTo>
                  <a:cubicBezTo>
                    <a:pt x="21" y="47"/>
                    <a:pt x="21" y="47"/>
                    <a:pt x="21" y="47"/>
                  </a:cubicBezTo>
                  <a:cubicBezTo>
                    <a:pt x="19" y="44"/>
                    <a:pt x="17" y="41"/>
                    <a:pt x="15" y="39"/>
                  </a:cubicBezTo>
                  <a:cubicBezTo>
                    <a:pt x="14" y="36"/>
                    <a:pt x="12" y="34"/>
                    <a:pt x="10" y="31"/>
                  </a:cubicBezTo>
                  <a:cubicBezTo>
                    <a:pt x="8" y="29"/>
                    <a:pt x="7" y="26"/>
                    <a:pt x="5" y="24"/>
                  </a:cubicBezTo>
                  <a:cubicBezTo>
                    <a:pt x="4" y="23"/>
                    <a:pt x="4" y="21"/>
                    <a:pt x="3" y="20"/>
                  </a:cubicBezTo>
                  <a:cubicBezTo>
                    <a:pt x="2" y="19"/>
                    <a:pt x="2" y="18"/>
                    <a:pt x="1" y="16"/>
                  </a:cubicBezTo>
                  <a:cubicBezTo>
                    <a:pt x="1" y="15"/>
                    <a:pt x="1" y="14"/>
                    <a:pt x="0" y="13"/>
                  </a:cubicBezTo>
                  <a:cubicBezTo>
                    <a:pt x="0" y="12"/>
                    <a:pt x="0" y="11"/>
                    <a:pt x="0" y="9"/>
                  </a:cubicBezTo>
                  <a:cubicBezTo>
                    <a:pt x="0" y="7"/>
                    <a:pt x="0" y="6"/>
                    <a:pt x="0" y="4"/>
                  </a:cubicBezTo>
                  <a:cubicBezTo>
                    <a:pt x="0" y="1"/>
                    <a:pt x="0" y="0"/>
                    <a:pt x="0" y="0"/>
                  </a:cubicBezTo>
                  <a:cubicBezTo>
                    <a:pt x="0" y="0"/>
                    <a:pt x="0" y="1"/>
                    <a:pt x="1" y="4"/>
                  </a:cubicBezTo>
                  <a:cubicBezTo>
                    <a:pt x="1" y="6"/>
                    <a:pt x="1" y="7"/>
                    <a:pt x="2" y="9"/>
                  </a:cubicBezTo>
                  <a:cubicBezTo>
                    <a:pt x="2" y="10"/>
                    <a:pt x="2" y="11"/>
                    <a:pt x="3" y="12"/>
                  </a:cubicBezTo>
                  <a:cubicBezTo>
                    <a:pt x="3" y="13"/>
                    <a:pt x="3" y="14"/>
                    <a:pt x="4" y="15"/>
                  </a:cubicBezTo>
                  <a:cubicBezTo>
                    <a:pt x="4" y="16"/>
                    <a:pt x="5" y="17"/>
                    <a:pt x="6" y="18"/>
                  </a:cubicBezTo>
                  <a:cubicBezTo>
                    <a:pt x="6" y="20"/>
                    <a:pt x="7" y="21"/>
                    <a:pt x="8" y="22"/>
                  </a:cubicBezTo>
                  <a:cubicBezTo>
                    <a:pt x="10" y="24"/>
                    <a:pt x="11" y="26"/>
                    <a:pt x="13" y="29"/>
                  </a:cubicBezTo>
                  <a:cubicBezTo>
                    <a:pt x="17" y="34"/>
                    <a:pt x="21" y="39"/>
                    <a:pt x="25" y="44"/>
                  </a:cubicBezTo>
                  <a:cubicBezTo>
                    <a:pt x="26" y="46"/>
                    <a:pt x="26" y="46"/>
                    <a:pt x="26" y="46"/>
                  </a:cubicBezTo>
                  <a:cubicBezTo>
                    <a:pt x="27" y="49"/>
                    <a:pt x="27" y="49"/>
                    <a:pt x="27" y="49"/>
                  </a:cubicBezTo>
                  <a:cubicBezTo>
                    <a:pt x="28" y="50"/>
                    <a:pt x="29" y="52"/>
                    <a:pt x="30" y="53"/>
                  </a:cubicBezTo>
                  <a:cubicBezTo>
                    <a:pt x="31" y="56"/>
                    <a:pt x="32" y="60"/>
                    <a:pt x="32" y="63"/>
                  </a:cubicBezTo>
                  <a:cubicBezTo>
                    <a:pt x="33" y="66"/>
                    <a:pt x="33" y="69"/>
                    <a:pt x="32" y="72"/>
                  </a:cubicBezTo>
                  <a:cubicBezTo>
                    <a:pt x="32" y="74"/>
                    <a:pt x="32" y="75"/>
                    <a:pt x="31" y="76"/>
                  </a:cubicBezTo>
                  <a:cubicBezTo>
                    <a:pt x="31" y="78"/>
                    <a:pt x="30" y="79"/>
                    <a:pt x="30" y="80"/>
                  </a:cubicBezTo>
                  <a:cubicBezTo>
                    <a:pt x="28" y="85"/>
                    <a:pt x="25" y="88"/>
                    <a:pt x="23" y="90"/>
                  </a:cubicBezTo>
                  <a:cubicBezTo>
                    <a:pt x="20" y="92"/>
                    <a:pt x="19" y="93"/>
                    <a:pt x="19" y="93"/>
                  </a:cubicBezTo>
                </a:path>
              </a:pathLst>
            </a:custGeom>
            <a:solidFill>
              <a:srgbClr val="E8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53"/>
            <p:cNvSpPr/>
            <p:nvPr/>
          </p:nvSpPr>
          <p:spPr bwMode="auto">
            <a:xfrm>
              <a:off x="4125913" y="2644775"/>
              <a:ext cx="144463" cy="395288"/>
            </a:xfrm>
            <a:custGeom>
              <a:avLst/>
              <a:gdLst>
                <a:gd name="T0" fmla="*/ 20 w 34"/>
                <a:gd name="T1" fmla="*/ 93 h 93"/>
                <a:gd name="T2" fmla="*/ 23 w 34"/>
                <a:gd name="T3" fmla="*/ 89 h 93"/>
                <a:gd name="T4" fmla="*/ 26 w 34"/>
                <a:gd name="T5" fmla="*/ 85 h 93"/>
                <a:gd name="T6" fmla="*/ 28 w 34"/>
                <a:gd name="T7" fmla="*/ 79 h 93"/>
                <a:gd name="T8" fmla="*/ 29 w 34"/>
                <a:gd name="T9" fmla="*/ 76 h 93"/>
                <a:gd name="T10" fmla="*/ 30 w 34"/>
                <a:gd name="T11" fmla="*/ 72 h 93"/>
                <a:gd name="T12" fmla="*/ 29 w 34"/>
                <a:gd name="T13" fmla="*/ 63 h 93"/>
                <a:gd name="T14" fmla="*/ 26 w 34"/>
                <a:gd name="T15" fmla="*/ 55 h 93"/>
                <a:gd name="T16" fmla="*/ 24 w 34"/>
                <a:gd name="T17" fmla="*/ 51 h 93"/>
                <a:gd name="T18" fmla="*/ 23 w 34"/>
                <a:gd name="T19" fmla="*/ 49 h 93"/>
                <a:gd name="T20" fmla="*/ 22 w 34"/>
                <a:gd name="T21" fmla="*/ 47 h 93"/>
                <a:gd name="T22" fmla="*/ 16 w 34"/>
                <a:gd name="T23" fmla="*/ 39 h 93"/>
                <a:gd name="T24" fmla="*/ 11 w 34"/>
                <a:gd name="T25" fmla="*/ 31 h 93"/>
                <a:gd name="T26" fmla="*/ 6 w 34"/>
                <a:gd name="T27" fmla="*/ 24 h 93"/>
                <a:gd name="T28" fmla="*/ 4 w 34"/>
                <a:gd name="T29" fmla="*/ 20 h 93"/>
                <a:gd name="T30" fmla="*/ 2 w 34"/>
                <a:gd name="T31" fmla="*/ 16 h 93"/>
                <a:gd name="T32" fmla="*/ 1 w 34"/>
                <a:gd name="T33" fmla="*/ 13 h 93"/>
                <a:gd name="T34" fmla="*/ 1 w 34"/>
                <a:gd name="T35" fmla="*/ 9 h 93"/>
                <a:gd name="T36" fmla="*/ 1 w 34"/>
                <a:gd name="T37" fmla="*/ 4 h 93"/>
                <a:gd name="T38" fmla="*/ 1 w 34"/>
                <a:gd name="T39" fmla="*/ 0 h 93"/>
                <a:gd name="T40" fmla="*/ 1 w 34"/>
                <a:gd name="T41" fmla="*/ 4 h 93"/>
                <a:gd name="T42" fmla="*/ 2 w 34"/>
                <a:gd name="T43" fmla="*/ 9 h 93"/>
                <a:gd name="T44" fmla="*/ 3 w 34"/>
                <a:gd name="T45" fmla="*/ 12 h 93"/>
                <a:gd name="T46" fmla="*/ 5 w 34"/>
                <a:gd name="T47" fmla="*/ 15 h 93"/>
                <a:gd name="T48" fmla="*/ 6 w 34"/>
                <a:gd name="T49" fmla="*/ 18 h 93"/>
                <a:gd name="T50" fmla="*/ 9 w 34"/>
                <a:gd name="T51" fmla="*/ 22 h 93"/>
                <a:gd name="T52" fmla="*/ 14 w 34"/>
                <a:gd name="T53" fmla="*/ 29 h 93"/>
                <a:gd name="T54" fmla="*/ 25 w 34"/>
                <a:gd name="T55" fmla="*/ 44 h 93"/>
                <a:gd name="T56" fmla="*/ 27 w 34"/>
                <a:gd name="T57" fmla="*/ 46 h 93"/>
                <a:gd name="T58" fmla="*/ 28 w 34"/>
                <a:gd name="T59" fmla="*/ 49 h 93"/>
                <a:gd name="T60" fmla="*/ 30 w 34"/>
                <a:gd name="T61" fmla="*/ 53 h 93"/>
                <a:gd name="T62" fmla="*/ 33 w 34"/>
                <a:gd name="T63" fmla="*/ 63 h 93"/>
                <a:gd name="T64" fmla="*/ 33 w 34"/>
                <a:gd name="T65" fmla="*/ 72 h 93"/>
                <a:gd name="T66" fmla="*/ 32 w 34"/>
                <a:gd name="T67" fmla="*/ 76 h 93"/>
                <a:gd name="T68" fmla="*/ 31 w 34"/>
                <a:gd name="T69" fmla="*/ 80 h 93"/>
                <a:gd name="T70" fmla="*/ 23 w 34"/>
                <a:gd name="T71" fmla="*/ 90 h 93"/>
                <a:gd name="T72" fmla="*/ 20 w 34"/>
                <a:gd name="T7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93">
                  <a:moveTo>
                    <a:pt x="20" y="93"/>
                  </a:moveTo>
                  <a:cubicBezTo>
                    <a:pt x="20" y="93"/>
                    <a:pt x="21" y="91"/>
                    <a:pt x="23" y="89"/>
                  </a:cubicBezTo>
                  <a:cubicBezTo>
                    <a:pt x="24" y="88"/>
                    <a:pt x="25" y="87"/>
                    <a:pt x="26" y="85"/>
                  </a:cubicBezTo>
                  <a:cubicBezTo>
                    <a:pt x="26" y="83"/>
                    <a:pt x="27" y="81"/>
                    <a:pt x="28" y="79"/>
                  </a:cubicBezTo>
                  <a:cubicBezTo>
                    <a:pt x="29" y="78"/>
                    <a:pt x="29" y="77"/>
                    <a:pt x="29" y="76"/>
                  </a:cubicBezTo>
                  <a:cubicBezTo>
                    <a:pt x="29" y="74"/>
                    <a:pt x="30" y="73"/>
                    <a:pt x="30" y="72"/>
                  </a:cubicBezTo>
                  <a:cubicBezTo>
                    <a:pt x="30" y="69"/>
                    <a:pt x="30" y="66"/>
                    <a:pt x="29" y="63"/>
                  </a:cubicBezTo>
                  <a:cubicBezTo>
                    <a:pt x="29" y="61"/>
                    <a:pt x="28" y="58"/>
                    <a:pt x="26" y="55"/>
                  </a:cubicBezTo>
                  <a:cubicBezTo>
                    <a:pt x="26" y="54"/>
                    <a:pt x="25" y="52"/>
                    <a:pt x="24" y="51"/>
                  </a:cubicBezTo>
                  <a:cubicBezTo>
                    <a:pt x="23" y="49"/>
                    <a:pt x="23" y="49"/>
                    <a:pt x="23" y="49"/>
                  </a:cubicBezTo>
                  <a:cubicBezTo>
                    <a:pt x="22" y="47"/>
                    <a:pt x="22" y="47"/>
                    <a:pt x="22" y="47"/>
                  </a:cubicBezTo>
                  <a:cubicBezTo>
                    <a:pt x="20" y="44"/>
                    <a:pt x="18" y="41"/>
                    <a:pt x="16" y="39"/>
                  </a:cubicBezTo>
                  <a:cubicBezTo>
                    <a:pt x="14" y="36"/>
                    <a:pt x="12" y="34"/>
                    <a:pt x="11" y="31"/>
                  </a:cubicBezTo>
                  <a:cubicBezTo>
                    <a:pt x="9" y="29"/>
                    <a:pt x="7" y="26"/>
                    <a:pt x="6" y="24"/>
                  </a:cubicBezTo>
                  <a:cubicBezTo>
                    <a:pt x="5" y="22"/>
                    <a:pt x="4" y="21"/>
                    <a:pt x="4" y="20"/>
                  </a:cubicBezTo>
                  <a:cubicBezTo>
                    <a:pt x="3" y="19"/>
                    <a:pt x="2" y="18"/>
                    <a:pt x="2" y="16"/>
                  </a:cubicBezTo>
                  <a:cubicBezTo>
                    <a:pt x="2" y="15"/>
                    <a:pt x="1" y="14"/>
                    <a:pt x="1" y="13"/>
                  </a:cubicBezTo>
                  <a:cubicBezTo>
                    <a:pt x="1" y="12"/>
                    <a:pt x="1" y="11"/>
                    <a:pt x="1" y="9"/>
                  </a:cubicBezTo>
                  <a:cubicBezTo>
                    <a:pt x="0" y="7"/>
                    <a:pt x="0" y="6"/>
                    <a:pt x="1" y="4"/>
                  </a:cubicBezTo>
                  <a:cubicBezTo>
                    <a:pt x="1" y="1"/>
                    <a:pt x="1" y="0"/>
                    <a:pt x="1" y="0"/>
                  </a:cubicBezTo>
                  <a:cubicBezTo>
                    <a:pt x="1" y="0"/>
                    <a:pt x="1" y="1"/>
                    <a:pt x="1" y="4"/>
                  </a:cubicBezTo>
                  <a:cubicBezTo>
                    <a:pt x="2" y="6"/>
                    <a:pt x="2" y="7"/>
                    <a:pt x="2" y="9"/>
                  </a:cubicBezTo>
                  <a:cubicBezTo>
                    <a:pt x="3" y="10"/>
                    <a:pt x="3" y="11"/>
                    <a:pt x="3" y="12"/>
                  </a:cubicBezTo>
                  <a:cubicBezTo>
                    <a:pt x="4" y="13"/>
                    <a:pt x="4" y="14"/>
                    <a:pt x="5" y="15"/>
                  </a:cubicBezTo>
                  <a:cubicBezTo>
                    <a:pt x="5" y="16"/>
                    <a:pt x="6" y="17"/>
                    <a:pt x="6" y="18"/>
                  </a:cubicBezTo>
                  <a:cubicBezTo>
                    <a:pt x="7" y="20"/>
                    <a:pt x="8" y="21"/>
                    <a:pt x="9" y="22"/>
                  </a:cubicBezTo>
                  <a:cubicBezTo>
                    <a:pt x="10" y="24"/>
                    <a:pt x="12" y="26"/>
                    <a:pt x="14" y="29"/>
                  </a:cubicBezTo>
                  <a:cubicBezTo>
                    <a:pt x="18" y="33"/>
                    <a:pt x="22" y="39"/>
                    <a:pt x="25" y="44"/>
                  </a:cubicBezTo>
                  <a:cubicBezTo>
                    <a:pt x="27" y="46"/>
                    <a:pt x="27" y="46"/>
                    <a:pt x="27" y="46"/>
                  </a:cubicBezTo>
                  <a:cubicBezTo>
                    <a:pt x="28" y="49"/>
                    <a:pt x="28" y="49"/>
                    <a:pt x="28" y="49"/>
                  </a:cubicBezTo>
                  <a:cubicBezTo>
                    <a:pt x="29" y="50"/>
                    <a:pt x="30" y="52"/>
                    <a:pt x="30" y="53"/>
                  </a:cubicBezTo>
                  <a:cubicBezTo>
                    <a:pt x="32" y="56"/>
                    <a:pt x="33" y="60"/>
                    <a:pt x="33" y="63"/>
                  </a:cubicBezTo>
                  <a:cubicBezTo>
                    <a:pt x="34" y="66"/>
                    <a:pt x="34" y="69"/>
                    <a:pt x="33" y="72"/>
                  </a:cubicBezTo>
                  <a:cubicBezTo>
                    <a:pt x="33" y="74"/>
                    <a:pt x="33" y="75"/>
                    <a:pt x="32" y="76"/>
                  </a:cubicBezTo>
                  <a:cubicBezTo>
                    <a:pt x="32" y="78"/>
                    <a:pt x="31" y="79"/>
                    <a:pt x="31" y="80"/>
                  </a:cubicBezTo>
                  <a:cubicBezTo>
                    <a:pt x="28" y="85"/>
                    <a:pt x="25" y="88"/>
                    <a:pt x="23" y="90"/>
                  </a:cubicBezTo>
                  <a:cubicBezTo>
                    <a:pt x="21" y="92"/>
                    <a:pt x="20" y="93"/>
                    <a:pt x="20" y="93"/>
                  </a:cubicBezTo>
                </a:path>
              </a:pathLst>
            </a:custGeom>
            <a:solidFill>
              <a:srgbClr val="E8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6" name="矩形 6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flipH="1">
            <a:off x="1169885" y="4631661"/>
            <a:ext cx="3781866" cy="830997"/>
          </a:xfrm>
          <a:prstGeom prst="rect">
            <a:avLst/>
          </a:prstGeom>
          <a:ln>
            <a:noFill/>
          </a:ln>
        </p:spPr>
        <p:txBody>
          <a:bodyPr wrap="square">
            <a:spAutoFit/>
          </a:bodyPr>
          <a:lstStyle/>
          <a:p>
            <a:pPr algn="ctr"/>
            <a:r>
              <a:rPr lang="en-US" altLang="zh-CN" sz="4800" b="1" dirty="0" smtClean="0">
                <a:solidFill>
                  <a:srgbClr val="FFFFFF"/>
                </a:solidFill>
                <a:latin typeface="Calibri" panose="020F0502020204030204" pitchFamily="34" charset="0"/>
                <a:ea typeface="Microsoft YaHei" panose="020B0503020204020204" pitchFamily="34" charset="-122"/>
                <a:cs typeface="BrowalliaUPC" panose="020B0604020202020204" pitchFamily="34" charset="-34"/>
              </a:rPr>
              <a:t>CONTENTS</a:t>
            </a:r>
            <a:endParaRPr lang="en-US" altLang="zh-CN" sz="4800" b="1" dirty="0">
              <a:solidFill>
                <a:srgbClr val="FFFFFF"/>
              </a:solidFill>
              <a:latin typeface="Calibri" panose="020F0502020204030204" pitchFamily="34" charset="0"/>
              <a:ea typeface="Microsoft YaHei" panose="020B0503020204020204" pitchFamily="34" charset="-122"/>
              <a:cs typeface="BrowalliaUPC" panose="020B0604020202020204" pitchFamily="34" charset="-34"/>
            </a:endParaRPr>
          </a:p>
        </p:txBody>
      </p:sp>
      <p:grpSp>
        <p:nvGrpSpPr>
          <p:cNvPr id="36" name="组合 35"/>
          <p:cNvGrpSpPr/>
          <p:nvPr/>
        </p:nvGrpSpPr>
        <p:grpSpPr>
          <a:xfrm>
            <a:off x="1486256" y="2214069"/>
            <a:ext cx="3015838" cy="1839718"/>
            <a:chOff x="1483716" y="2218514"/>
            <a:chExt cx="3015838" cy="1839718"/>
          </a:xfrm>
        </p:grpSpPr>
        <p:sp>
          <p:nvSpPr>
            <p:cNvPr id="2051" name="Rectangle 37"/>
            <p:cNvSpPr>
              <a:spLocks noChangeArrowheads="1"/>
            </p:cNvSpPr>
            <p:nvPr/>
          </p:nvSpPr>
          <p:spPr bwMode="auto">
            <a:xfrm>
              <a:off x="2573710" y="3812559"/>
              <a:ext cx="835850" cy="184961"/>
            </a:xfrm>
            <a:prstGeom prst="rect">
              <a:avLst/>
            </a:prstGeom>
            <a:solidFill>
              <a:srgbClr val="414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2" name="Freeform 38"/>
            <p:cNvSpPr/>
            <p:nvPr/>
          </p:nvSpPr>
          <p:spPr bwMode="auto">
            <a:xfrm>
              <a:off x="1483716" y="3805500"/>
              <a:ext cx="3015838" cy="252732"/>
            </a:xfrm>
            <a:custGeom>
              <a:avLst/>
              <a:gdLst>
                <a:gd name="T0" fmla="*/ 763 w 800"/>
                <a:gd name="T1" fmla="*/ 0 h 67"/>
                <a:gd name="T2" fmla="*/ 500 w 800"/>
                <a:gd name="T3" fmla="*/ 0 h 67"/>
                <a:gd name="T4" fmla="*/ 475 w 800"/>
                <a:gd name="T5" fmla="*/ 22 h 67"/>
                <a:gd name="T6" fmla="*/ 325 w 800"/>
                <a:gd name="T7" fmla="*/ 22 h 67"/>
                <a:gd name="T8" fmla="*/ 300 w 800"/>
                <a:gd name="T9" fmla="*/ 0 h 67"/>
                <a:gd name="T10" fmla="*/ 38 w 800"/>
                <a:gd name="T11" fmla="*/ 0 h 67"/>
                <a:gd name="T12" fmla="*/ 0 w 800"/>
                <a:gd name="T13" fmla="*/ 33 h 67"/>
                <a:gd name="T14" fmla="*/ 38 w 800"/>
                <a:gd name="T15" fmla="*/ 67 h 67"/>
                <a:gd name="T16" fmla="*/ 763 w 800"/>
                <a:gd name="T17" fmla="*/ 67 h 67"/>
                <a:gd name="T18" fmla="*/ 800 w 800"/>
                <a:gd name="T19" fmla="*/ 33 h 67"/>
                <a:gd name="T20" fmla="*/ 763 w 800"/>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0" h="67">
                  <a:moveTo>
                    <a:pt x="763" y="0"/>
                  </a:moveTo>
                  <a:cubicBezTo>
                    <a:pt x="500" y="0"/>
                    <a:pt x="500" y="0"/>
                    <a:pt x="500" y="0"/>
                  </a:cubicBezTo>
                  <a:cubicBezTo>
                    <a:pt x="500" y="12"/>
                    <a:pt x="489" y="22"/>
                    <a:pt x="475" y="22"/>
                  </a:cubicBezTo>
                  <a:cubicBezTo>
                    <a:pt x="325" y="22"/>
                    <a:pt x="325" y="22"/>
                    <a:pt x="325" y="22"/>
                  </a:cubicBezTo>
                  <a:cubicBezTo>
                    <a:pt x="311" y="22"/>
                    <a:pt x="300" y="12"/>
                    <a:pt x="300" y="0"/>
                  </a:cubicBezTo>
                  <a:cubicBezTo>
                    <a:pt x="38" y="0"/>
                    <a:pt x="38" y="0"/>
                    <a:pt x="38" y="0"/>
                  </a:cubicBezTo>
                  <a:cubicBezTo>
                    <a:pt x="17" y="0"/>
                    <a:pt x="0" y="15"/>
                    <a:pt x="0" y="33"/>
                  </a:cubicBezTo>
                  <a:cubicBezTo>
                    <a:pt x="0" y="52"/>
                    <a:pt x="17" y="67"/>
                    <a:pt x="38" y="67"/>
                  </a:cubicBezTo>
                  <a:cubicBezTo>
                    <a:pt x="763" y="67"/>
                    <a:pt x="763" y="67"/>
                    <a:pt x="763" y="67"/>
                  </a:cubicBezTo>
                  <a:cubicBezTo>
                    <a:pt x="783" y="67"/>
                    <a:pt x="800" y="52"/>
                    <a:pt x="800" y="33"/>
                  </a:cubicBezTo>
                  <a:cubicBezTo>
                    <a:pt x="800" y="15"/>
                    <a:pt x="783" y="0"/>
                    <a:pt x="763" y="0"/>
                  </a:cubicBezTo>
                </a:path>
              </a:pathLst>
            </a:custGeom>
            <a:solidFill>
              <a:srgbClr val="E8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Rectangle 39"/>
            <p:cNvSpPr>
              <a:spLocks noChangeArrowheads="1"/>
            </p:cNvSpPr>
            <p:nvPr/>
          </p:nvSpPr>
          <p:spPr bwMode="auto">
            <a:xfrm>
              <a:off x="1808455" y="2358293"/>
              <a:ext cx="2381892" cy="1341314"/>
            </a:xfrm>
            <a:prstGeom prst="rect">
              <a:avLst/>
            </a:prstGeom>
            <a:solidFill>
              <a:srgbClr val="6F9B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6" name="Rectangle 40"/>
            <p:cNvSpPr>
              <a:spLocks noChangeArrowheads="1"/>
            </p:cNvSpPr>
            <p:nvPr/>
          </p:nvSpPr>
          <p:spPr bwMode="auto">
            <a:xfrm>
              <a:off x="1808455" y="2358293"/>
              <a:ext cx="2381892" cy="134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直角三角形 68"/>
            <p:cNvSpPr/>
            <p:nvPr/>
          </p:nvSpPr>
          <p:spPr>
            <a:xfrm flipH="1" flipV="1">
              <a:off x="1766761" y="2306053"/>
              <a:ext cx="2444100" cy="1363905"/>
            </a:xfrm>
            <a:prstGeom prst="rtTriangle">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3" name="Freeform 47"/>
            <p:cNvSpPr>
              <a:spLocks noEditPoints="1"/>
            </p:cNvSpPr>
            <p:nvPr/>
          </p:nvSpPr>
          <p:spPr bwMode="auto">
            <a:xfrm>
              <a:off x="1648909" y="2218514"/>
              <a:ext cx="2684040" cy="1594046"/>
            </a:xfrm>
            <a:custGeom>
              <a:avLst/>
              <a:gdLst>
                <a:gd name="T0" fmla="*/ 646 w 712"/>
                <a:gd name="T1" fmla="*/ 0 h 423"/>
                <a:gd name="T2" fmla="*/ 67 w 712"/>
                <a:gd name="T3" fmla="*/ 0 h 423"/>
                <a:gd name="T4" fmla="*/ 0 w 712"/>
                <a:gd name="T5" fmla="*/ 67 h 423"/>
                <a:gd name="T6" fmla="*/ 0 w 712"/>
                <a:gd name="T7" fmla="*/ 356 h 423"/>
                <a:gd name="T8" fmla="*/ 67 w 712"/>
                <a:gd name="T9" fmla="*/ 423 h 423"/>
                <a:gd name="T10" fmla="*/ 646 w 712"/>
                <a:gd name="T11" fmla="*/ 423 h 423"/>
                <a:gd name="T12" fmla="*/ 712 w 712"/>
                <a:gd name="T13" fmla="*/ 356 h 423"/>
                <a:gd name="T14" fmla="*/ 712 w 712"/>
                <a:gd name="T15" fmla="*/ 67 h 423"/>
                <a:gd name="T16" fmla="*/ 646 w 712"/>
                <a:gd name="T17" fmla="*/ 0 h 423"/>
                <a:gd name="T18" fmla="*/ 668 w 712"/>
                <a:gd name="T19" fmla="*/ 356 h 423"/>
                <a:gd name="T20" fmla="*/ 646 w 712"/>
                <a:gd name="T21" fmla="*/ 378 h 423"/>
                <a:gd name="T22" fmla="*/ 67 w 712"/>
                <a:gd name="T23" fmla="*/ 378 h 423"/>
                <a:gd name="T24" fmla="*/ 44 w 712"/>
                <a:gd name="T25" fmla="*/ 356 h 423"/>
                <a:gd name="T26" fmla="*/ 44 w 712"/>
                <a:gd name="T27" fmla="*/ 67 h 423"/>
                <a:gd name="T28" fmla="*/ 67 w 712"/>
                <a:gd name="T29" fmla="*/ 44 h 423"/>
                <a:gd name="T30" fmla="*/ 646 w 712"/>
                <a:gd name="T31" fmla="*/ 44 h 423"/>
                <a:gd name="T32" fmla="*/ 668 w 712"/>
                <a:gd name="T33" fmla="*/ 67 h 423"/>
                <a:gd name="T34" fmla="*/ 668 w 712"/>
                <a:gd name="T35" fmla="*/ 35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2" h="423">
                  <a:moveTo>
                    <a:pt x="646" y="0"/>
                  </a:moveTo>
                  <a:cubicBezTo>
                    <a:pt x="67" y="0"/>
                    <a:pt x="67" y="0"/>
                    <a:pt x="67" y="0"/>
                  </a:cubicBezTo>
                  <a:cubicBezTo>
                    <a:pt x="30" y="0"/>
                    <a:pt x="0" y="30"/>
                    <a:pt x="0" y="67"/>
                  </a:cubicBezTo>
                  <a:cubicBezTo>
                    <a:pt x="0" y="356"/>
                    <a:pt x="0" y="356"/>
                    <a:pt x="0" y="356"/>
                  </a:cubicBezTo>
                  <a:cubicBezTo>
                    <a:pt x="0" y="393"/>
                    <a:pt x="30" y="423"/>
                    <a:pt x="67" y="423"/>
                  </a:cubicBezTo>
                  <a:cubicBezTo>
                    <a:pt x="646" y="423"/>
                    <a:pt x="646" y="423"/>
                    <a:pt x="646" y="423"/>
                  </a:cubicBezTo>
                  <a:cubicBezTo>
                    <a:pt x="682" y="423"/>
                    <a:pt x="712" y="393"/>
                    <a:pt x="712" y="356"/>
                  </a:cubicBezTo>
                  <a:cubicBezTo>
                    <a:pt x="712" y="67"/>
                    <a:pt x="712" y="67"/>
                    <a:pt x="712" y="67"/>
                  </a:cubicBezTo>
                  <a:cubicBezTo>
                    <a:pt x="712" y="30"/>
                    <a:pt x="682" y="0"/>
                    <a:pt x="646" y="0"/>
                  </a:cubicBezTo>
                  <a:moveTo>
                    <a:pt x="668" y="356"/>
                  </a:moveTo>
                  <a:cubicBezTo>
                    <a:pt x="668" y="368"/>
                    <a:pt x="658" y="378"/>
                    <a:pt x="646" y="378"/>
                  </a:cubicBezTo>
                  <a:cubicBezTo>
                    <a:pt x="67" y="378"/>
                    <a:pt x="67" y="378"/>
                    <a:pt x="67" y="378"/>
                  </a:cubicBezTo>
                  <a:cubicBezTo>
                    <a:pt x="54" y="378"/>
                    <a:pt x="44" y="368"/>
                    <a:pt x="44" y="356"/>
                  </a:cubicBezTo>
                  <a:cubicBezTo>
                    <a:pt x="44" y="67"/>
                    <a:pt x="44" y="67"/>
                    <a:pt x="44" y="67"/>
                  </a:cubicBezTo>
                  <a:cubicBezTo>
                    <a:pt x="44" y="54"/>
                    <a:pt x="54" y="44"/>
                    <a:pt x="67" y="44"/>
                  </a:cubicBezTo>
                  <a:cubicBezTo>
                    <a:pt x="646" y="44"/>
                    <a:pt x="646" y="44"/>
                    <a:pt x="646" y="44"/>
                  </a:cubicBezTo>
                  <a:cubicBezTo>
                    <a:pt x="658" y="44"/>
                    <a:pt x="668" y="54"/>
                    <a:pt x="668" y="67"/>
                  </a:cubicBezTo>
                  <a:lnTo>
                    <a:pt x="668" y="356"/>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9" name="文本框 88"/>
          <p:cNvSpPr txBox="1"/>
          <p:nvPr/>
        </p:nvSpPr>
        <p:spPr>
          <a:xfrm>
            <a:off x="8081473" y="926731"/>
            <a:ext cx="2934970" cy="429895"/>
          </a:xfrm>
          <a:prstGeom prst="rect">
            <a:avLst/>
          </a:prstGeom>
          <a:noFill/>
        </p:spPr>
        <p:txBody>
          <a:bodyPr wrap="none" rtlCol="0">
            <a:spAutoFit/>
          </a:bodyPr>
          <a:lstStyle/>
          <a:p>
            <a:pPr algn="ctr"/>
            <a:r>
              <a:rPr lang="en-US" altLang="zh-CN" sz="2200" b="1" dirty="0">
                <a:solidFill>
                  <a:schemeClr val="tx1">
                    <a:lumMod val="65000"/>
                    <a:lumOff val="35000"/>
                  </a:schemeClr>
                </a:solidFill>
                <a:latin typeface="Calibri" panose="020F0502020204030204" pitchFamily="34" charset="0"/>
                <a:ea typeface="幼圆" panose="02010509060101010101" pitchFamily="49" charset="-122"/>
              </a:rPr>
              <a:t>Cement &amp; Its History</a:t>
            </a:r>
            <a:endParaRPr lang="zh-CN" altLang="en-US" sz="2200" b="1" dirty="0">
              <a:solidFill>
                <a:schemeClr val="tx1">
                  <a:lumMod val="65000"/>
                  <a:lumOff val="35000"/>
                </a:schemeClr>
              </a:solidFill>
              <a:latin typeface="Calibri" panose="020F0502020204030204" pitchFamily="34" charset="0"/>
              <a:ea typeface="幼圆" panose="02010509060101010101" pitchFamily="49" charset="-122"/>
            </a:endParaRPr>
          </a:p>
        </p:txBody>
      </p:sp>
      <p:sp>
        <p:nvSpPr>
          <p:cNvPr id="91" name="文本框 90"/>
          <p:cNvSpPr txBox="1"/>
          <p:nvPr/>
        </p:nvSpPr>
        <p:spPr>
          <a:xfrm>
            <a:off x="8081790" y="2602154"/>
            <a:ext cx="3288665" cy="429895"/>
          </a:xfrm>
          <a:prstGeom prst="rect">
            <a:avLst/>
          </a:prstGeom>
          <a:noFill/>
        </p:spPr>
        <p:txBody>
          <a:bodyPr wrap="none" rtlCol="0">
            <a:spAutoFit/>
          </a:bodyPr>
          <a:lstStyle/>
          <a:p>
            <a:pPr algn="ctr"/>
            <a:r>
              <a:rPr lang="en-US" altLang="zh-CN" sz="2200" b="1" dirty="0">
                <a:solidFill>
                  <a:schemeClr val="tx1">
                    <a:lumMod val="65000"/>
                    <a:lumOff val="35000"/>
                  </a:schemeClr>
                </a:solidFill>
                <a:latin typeface="Calibri" panose="020F0502020204030204" pitchFamily="34" charset="0"/>
                <a:ea typeface="幼圆" panose="02010509060101010101" pitchFamily="49" charset="-122"/>
              </a:rPr>
              <a:t>Manufacturing Process</a:t>
            </a:r>
            <a:endParaRPr lang="en-US" altLang="zh-CN" sz="2200" b="1" dirty="0">
              <a:solidFill>
                <a:schemeClr val="tx1">
                  <a:lumMod val="65000"/>
                  <a:lumOff val="35000"/>
                </a:schemeClr>
              </a:solidFill>
              <a:latin typeface="Calibri" panose="020F0502020204030204" pitchFamily="34" charset="0"/>
              <a:ea typeface="幼圆" panose="02010509060101010101" pitchFamily="49" charset="-122"/>
            </a:endParaRPr>
          </a:p>
        </p:txBody>
      </p:sp>
      <p:sp>
        <p:nvSpPr>
          <p:cNvPr id="92" name="文本框 91"/>
          <p:cNvSpPr txBox="1"/>
          <p:nvPr/>
        </p:nvSpPr>
        <p:spPr>
          <a:xfrm>
            <a:off x="7970348" y="5147490"/>
            <a:ext cx="4276090" cy="429895"/>
          </a:xfrm>
          <a:prstGeom prst="rect">
            <a:avLst/>
          </a:prstGeom>
          <a:noFill/>
        </p:spPr>
        <p:txBody>
          <a:bodyPr wrap="none" rtlCol="0">
            <a:spAutoFit/>
          </a:bodyPr>
          <a:lstStyle/>
          <a:p>
            <a:pPr algn="ctr"/>
            <a:r>
              <a:rPr lang="en-US" altLang="zh-CN" sz="2200" b="1" dirty="0">
                <a:solidFill>
                  <a:schemeClr val="tx1">
                    <a:lumMod val="65000"/>
                    <a:lumOff val="35000"/>
                  </a:schemeClr>
                </a:solidFill>
                <a:latin typeface="Calibri" panose="020F0502020204030204" pitchFamily="34" charset="0"/>
                <a:ea typeface="幼圆" panose="02010509060101010101" pitchFamily="49" charset="-122"/>
              </a:rPr>
              <a:t>Ways to Cope With Challenges</a:t>
            </a:r>
            <a:endParaRPr lang="zh-CN" altLang="en-US" sz="2200" b="1" dirty="0">
              <a:solidFill>
                <a:schemeClr val="tx1">
                  <a:lumMod val="65000"/>
                  <a:lumOff val="35000"/>
                </a:schemeClr>
              </a:solidFill>
              <a:latin typeface="Calibri" panose="020F0502020204030204" pitchFamily="34" charset="0"/>
              <a:ea typeface="幼圆" panose="02010509060101010101" pitchFamily="49" charset="-122"/>
            </a:endParaRPr>
          </a:p>
        </p:txBody>
      </p:sp>
      <p:sp>
        <p:nvSpPr>
          <p:cNvPr id="3" name="文本框 90"/>
          <p:cNvSpPr txBox="1"/>
          <p:nvPr/>
        </p:nvSpPr>
        <p:spPr>
          <a:xfrm>
            <a:off x="8081645" y="1753870"/>
            <a:ext cx="3492500" cy="429895"/>
          </a:xfrm>
          <a:prstGeom prst="rect">
            <a:avLst/>
          </a:prstGeom>
          <a:noFill/>
        </p:spPr>
        <p:txBody>
          <a:bodyPr wrap="square" rtlCol="0">
            <a:spAutoFit/>
          </a:bodyPr>
          <a:p>
            <a:pPr algn="ctr"/>
            <a:r>
              <a:rPr lang="en-US" altLang="zh-CN" sz="2200" b="1" dirty="0">
                <a:solidFill>
                  <a:schemeClr val="tx1">
                    <a:lumMod val="65000"/>
                    <a:lumOff val="35000"/>
                  </a:schemeClr>
                </a:solidFill>
                <a:latin typeface="Calibri" panose="020F0502020204030204" pitchFamily="34" charset="0"/>
                <a:ea typeface="幼圆" panose="02010509060101010101" pitchFamily="49" charset="-122"/>
              </a:rPr>
              <a:t>Manufacturing Overview </a:t>
            </a:r>
            <a:endParaRPr lang="zh-CN" altLang="en-US" sz="2200" b="1" dirty="0">
              <a:solidFill>
                <a:schemeClr val="tx1">
                  <a:lumMod val="65000"/>
                  <a:lumOff val="35000"/>
                </a:schemeClr>
              </a:solidFill>
              <a:latin typeface="Calibri" panose="020F0502020204030204" pitchFamily="34" charset="0"/>
              <a:ea typeface="幼圆" panose="02010509060101010101" pitchFamily="49" charset="-122"/>
            </a:endParaRPr>
          </a:p>
        </p:txBody>
      </p:sp>
      <p:sp>
        <p:nvSpPr>
          <p:cNvPr id="4" name="文本框 90"/>
          <p:cNvSpPr txBox="1"/>
          <p:nvPr/>
        </p:nvSpPr>
        <p:spPr>
          <a:xfrm>
            <a:off x="8081791" y="4296969"/>
            <a:ext cx="3966845" cy="429895"/>
          </a:xfrm>
          <a:prstGeom prst="rect">
            <a:avLst/>
          </a:prstGeom>
          <a:noFill/>
        </p:spPr>
        <p:txBody>
          <a:bodyPr wrap="none" rtlCol="0">
            <a:spAutoFit/>
          </a:bodyPr>
          <a:p>
            <a:pPr algn="ctr"/>
            <a:r>
              <a:rPr lang="en-US" altLang="zh-CN" sz="2200" b="1" dirty="0">
                <a:solidFill>
                  <a:schemeClr val="tx1">
                    <a:lumMod val="65000"/>
                    <a:lumOff val="35000"/>
                  </a:schemeClr>
                </a:solidFill>
                <a:latin typeface="Calibri" panose="020F0502020204030204" pitchFamily="34" charset="0"/>
                <a:ea typeface="幼圆" panose="02010509060101010101" pitchFamily="49" charset="-122"/>
                <a:sym typeface="+mn-ea"/>
              </a:rPr>
              <a:t>Manufacturers &amp; Challenges</a:t>
            </a:r>
            <a:endParaRPr lang="en-US" altLang="zh-CN" sz="2200" b="1" dirty="0">
              <a:solidFill>
                <a:schemeClr val="tx1">
                  <a:lumMod val="65000"/>
                  <a:lumOff val="35000"/>
                </a:schemeClr>
              </a:solidFill>
              <a:latin typeface="Calibri" panose="020F0502020204030204" pitchFamily="34" charset="0"/>
              <a:ea typeface="幼圆" panose="02010509060101010101" pitchFamily="49" charset="-122"/>
            </a:endParaRPr>
          </a:p>
        </p:txBody>
      </p:sp>
      <p:sp>
        <p:nvSpPr>
          <p:cNvPr id="14" name="文本框 90"/>
          <p:cNvSpPr txBox="1"/>
          <p:nvPr/>
        </p:nvSpPr>
        <p:spPr>
          <a:xfrm>
            <a:off x="8081790" y="3446704"/>
            <a:ext cx="2549525" cy="429895"/>
          </a:xfrm>
          <a:prstGeom prst="rect">
            <a:avLst/>
          </a:prstGeom>
          <a:noFill/>
        </p:spPr>
        <p:txBody>
          <a:bodyPr wrap="none" rtlCol="0">
            <a:spAutoFit/>
          </a:bodyPr>
          <a:lstStyle/>
          <a:p>
            <a:pPr algn="ctr"/>
            <a:r>
              <a:rPr lang="en-US" altLang="zh-CN" sz="2200" b="1" dirty="0">
                <a:solidFill>
                  <a:schemeClr val="tx1">
                    <a:lumMod val="65000"/>
                    <a:lumOff val="35000"/>
                  </a:schemeClr>
                </a:solidFill>
                <a:latin typeface="Calibri" panose="020F0502020204030204" pitchFamily="34" charset="0"/>
                <a:ea typeface="幼圆" panose="02010509060101010101" pitchFamily="49" charset="-122"/>
                <a:sym typeface="+mn-ea"/>
              </a:rPr>
              <a:t>National Scenario</a:t>
            </a:r>
            <a:endParaRPr lang="en-US" altLang="zh-CN" sz="2200" b="1" dirty="0">
              <a:solidFill>
                <a:schemeClr val="tx1">
                  <a:lumMod val="65000"/>
                  <a:lumOff val="35000"/>
                </a:schemeClr>
              </a:solidFill>
              <a:latin typeface="Calibri" panose="020F0502020204030204" pitchFamily="34" charset="0"/>
              <a:ea typeface="幼圆" panose="02010509060101010101" pitchFamily="49" charset="-122"/>
            </a:endParaRPr>
          </a:p>
        </p:txBody>
      </p:sp>
      <p:grpSp>
        <p:nvGrpSpPr>
          <p:cNvPr id="2" name="Group 1"/>
          <p:cNvGrpSpPr/>
          <p:nvPr/>
        </p:nvGrpSpPr>
        <p:grpSpPr>
          <a:xfrm>
            <a:off x="7346315" y="802005"/>
            <a:ext cx="680720" cy="679450"/>
            <a:chOff x="11569" y="1263"/>
            <a:chExt cx="1072" cy="1070"/>
          </a:xfrm>
        </p:grpSpPr>
        <p:sp>
          <p:nvSpPr>
            <p:cNvPr id="75" name="Sev01"/>
            <p:cNvSpPr/>
            <p:nvPr/>
          </p:nvSpPr>
          <p:spPr>
            <a:xfrm>
              <a:off x="11569" y="1263"/>
              <a:ext cx="1073" cy="1071"/>
            </a:xfrm>
            <a:prstGeom prst="ellipse">
              <a:avLst/>
            </a:prstGeom>
            <a:solidFill>
              <a:srgbClr val="288DB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rgbClr val="237DB9">
                    <a:lumMod val="50000"/>
                  </a:srgbClr>
                </a:solidFill>
                <a:latin typeface="Calibri" panose="020F0502020204030204" pitchFamily="34" charset="0"/>
              </a:endParaRPr>
            </a:p>
          </p:txBody>
        </p:sp>
        <p:pic>
          <p:nvPicPr>
            <p:cNvPr id="59" name="Picture 58" descr="icons8-time-machine-100"/>
            <p:cNvPicPr>
              <a:picLocks noChangeAspect="1"/>
            </p:cNvPicPr>
            <p:nvPr/>
          </p:nvPicPr>
          <p:blipFill>
            <a:blip r:embed="rId1"/>
            <a:stretch>
              <a:fillRect/>
            </a:stretch>
          </p:blipFill>
          <p:spPr>
            <a:xfrm>
              <a:off x="11643" y="1335"/>
              <a:ext cx="924" cy="924"/>
            </a:xfrm>
            <a:prstGeom prst="rect">
              <a:avLst/>
            </a:prstGeom>
          </p:spPr>
        </p:pic>
      </p:grpSp>
      <p:grpSp>
        <p:nvGrpSpPr>
          <p:cNvPr id="32" name="Group 31"/>
          <p:cNvGrpSpPr/>
          <p:nvPr/>
        </p:nvGrpSpPr>
        <p:grpSpPr>
          <a:xfrm>
            <a:off x="7346315" y="2477135"/>
            <a:ext cx="680720" cy="679450"/>
            <a:chOff x="11569" y="3901"/>
            <a:chExt cx="1072" cy="1070"/>
          </a:xfrm>
        </p:grpSpPr>
        <p:sp>
          <p:nvSpPr>
            <p:cNvPr id="47" name="Sev01"/>
            <p:cNvSpPr/>
            <p:nvPr/>
          </p:nvSpPr>
          <p:spPr>
            <a:xfrm>
              <a:off x="11569" y="3901"/>
              <a:ext cx="1073" cy="1071"/>
            </a:xfrm>
            <a:prstGeom prst="ellipse">
              <a:avLst/>
            </a:prstGeom>
          </p:spPr>
          <p:style>
            <a:lnRef idx="3">
              <a:schemeClr val="lt1"/>
            </a:lnRef>
            <a:fillRef idx="1">
              <a:schemeClr val="accent6"/>
            </a:fillRef>
            <a:effectRef idx="1">
              <a:schemeClr val="accent6"/>
            </a:effectRef>
            <a:fontRef idx="minor">
              <a:schemeClr val="lt1"/>
            </a:fontRef>
          </p:style>
          <p:txBody>
            <a:bodyPr rtlCol="0" anchor="ctr"/>
            <a:p>
              <a:pPr algn="ctr" defTabSz="1375410"/>
              <a:endParaRPr lang="en-US" sz="5335" dirty="0">
                <a:solidFill>
                  <a:srgbClr val="237DB9">
                    <a:lumMod val="50000"/>
                  </a:srgbClr>
                </a:solidFill>
                <a:latin typeface="Calibri" panose="020F0502020204030204" pitchFamily="34" charset="0"/>
              </a:endParaRPr>
            </a:p>
          </p:txBody>
        </p:sp>
        <p:pic>
          <p:nvPicPr>
            <p:cNvPr id="61" name="Picture 60" descr="icons8-factory-100"/>
            <p:cNvPicPr>
              <a:picLocks noChangeAspect="1"/>
            </p:cNvPicPr>
            <p:nvPr/>
          </p:nvPicPr>
          <p:blipFill>
            <a:blip r:embed="rId2"/>
            <a:stretch>
              <a:fillRect/>
            </a:stretch>
          </p:blipFill>
          <p:spPr>
            <a:xfrm>
              <a:off x="11605" y="3931"/>
              <a:ext cx="1009" cy="1009"/>
            </a:xfrm>
            <a:prstGeom prst="rect">
              <a:avLst/>
            </a:prstGeom>
          </p:spPr>
        </p:pic>
      </p:grpSp>
      <p:grpSp>
        <p:nvGrpSpPr>
          <p:cNvPr id="25" name="Group 24"/>
          <p:cNvGrpSpPr/>
          <p:nvPr/>
        </p:nvGrpSpPr>
        <p:grpSpPr>
          <a:xfrm>
            <a:off x="7346315" y="1628775"/>
            <a:ext cx="680720" cy="679450"/>
            <a:chOff x="11569" y="2565"/>
            <a:chExt cx="1072" cy="1070"/>
          </a:xfrm>
        </p:grpSpPr>
        <p:sp>
          <p:nvSpPr>
            <p:cNvPr id="44" name="Sev01"/>
            <p:cNvSpPr/>
            <p:nvPr/>
          </p:nvSpPr>
          <p:spPr>
            <a:xfrm>
              <a:off x="11569" y="2565"/>
              <a:ext cx="1073" cy="1071"/>
            </a:xfrm>
            <a:prstGeom prst="ellipse">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defTabSz="1375410"/>
              <a:endParaRPr lang="en-US" sz="5335" dirty="0">
                <a:solidFill>
                  <a:srgbClr val="237DB9">
                    <a:lumMod val="50000"/>
                  </a:srgbClr>
                </a:solidFill>
                <a:latin typeface="Calibri" panose="020F0502020204030204" pitchFamily="34" charset="0"/>
              </a:endParaRPr>
            </a:p>
          </p:txBody>
        </p:sp>
        <p:pic>
          <p:nvPicPr>
            <p:cNvPr id="62" name="Picture 61" descr="icons8-raw-materials-64"/>
            <p:cNvPicPr>
              <a:picLocks noChangeAspect="1"/>
            </p:cNvPicPr>
            <p:nvPr/>
          </p:nvPicPr>
          <p:blipFill>
            <a:blip r:embed="rId3"/>
            <a:stretch>
              <a:fillRect/>
            </a:stretch>
          </p:blipFill>
          <p:spPr>
            <a:xfrm>
              <a:off x="11804" y="2776"/>
              <a:ext cx="622" cy="622"/>
            </a:xfrm>
            <a:prstGeom prst="rect">
              <a:avLst/>
            </a:prstGeom>
          </p:spPr>
        </p:pic>
      </p:grpSp>
      <p:grpSp>
        <p:nvGrpSpPr>
          <p:cNvPr id="33" name="Group 32"/>
          <p:cNvGrpSpPr/>
          <p:nvPr/>
        </p:nvGrpSpPr>
        <p:grpSpPr>
          <a:xfrm>
            <a:off x="7346315" y="3321685"/>
            <a:ext cx="680720" cy="679450"/>
            <a:chOff x="11569" y="5231"/>
            <a:chExt cx="1072" cy="1070"/>
          </a:xfrm>
        </p:grpSpPr>
        <p:sp>
          <p:nvSpPr>
            <p:cNvPr id="50" name="Sev01"/>
            <p:cNvSpPr/>
            <p:nvPr/>
          </p:nvSpPr>
          <p:spPr>
            <a:xfrm>
              <a:off x="11569" y="5231"/>
              <a:ext cx="1073" cy="1071"/>
            </a:xfrm>
            <a:prstGeom prst="ellipse">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375410"/>
              <a:endParaRPr lang="en-US" sz="5335" dirty="0">
                <a:solidFill>
                  <a:srgbClr val="237DB9">
                    <a:lumMod val="50000"/>
                  </a:srgbClr>
                </a:solidFill>
                <a:latin typeface="Calibri" panose="020F0502020204030204" pitchFamily="34" charset="0"/>
              </a:endParaRPr>
            </a:p>
          </p:txBody>
        </p:sp>
        <p:pic>
          <p:nvPicPr>
            <p:cNvPr id="63" name="Picture 62" descr="icons8-nepal-96"/>
            <p:cNvPicPr>
              <a:picLocks noChangeAspect="1"/>
            </p:cNvPicPr>
            <p:nvPr/>
          </p:nvPicPr>
          <p:blipFill>
            <a:blip r:embed="rId4"/>
            <a:stretch>
              <a:fillRect/>
            </a:stretch>
          </p:blipFill>
          <p:spPr>
            <a:xfrm>
              <a:off x="11789" y="5314"/>
              <a:ext cx="796" cy="796"/>
            </a:xfrm>
            <a:prstGeom prst="rect">
              <a:avLst/>
            </a:prstGeom>
          </p:spPr>
        </p:pic>
      </p:grpSp>
      <p:grpSp>
        <p:nvGrpSpPr>
          <p:cNvPr id="34" name="Group 33"/>
          <p:cNvGrpSpPr/>
          <p:nvPr/>
        </p:nvGrpSpPr>
        <p:grpSpPr>
          <a:xfrm>
            <a:off x="7346315" y="4171950"/>
            <a:ext cx="680720" cy="679450"/>
            <a:chOff x="11569" y="6570"/>
            <a:chExt cx="1072" cy="1070"/>
          </a:xfrm>
        </p:grpSpPr>
        <p:sp>
          <p:nvSpPr>
            <p:cNvPr id="53" name="Sev01"/>
            <p:cNvSpPr/>
            <p:nvPr/>
          </p:nvSpPr>
          <p:spPr>
            <a:xfrm>
              <a:off x="11569" y="6570"/>
              <a:ext cx="1073" cy="107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375410"/>
              <a:endParaRPr lang="en-US" sz="5335" dirty="0">
                <a:solidFill>
                  <a:srgbClr val="237DB9">
                    <a:lumMod val="50000"/>
                  </a:srgbClr>
                </a:solidFill>
                <a:latin typeface="Calibri" panose="020F0502020204030204" pitchFamily="34" charset="0"/>
              </a:endParaRPr>
            </a:p>
          </p:txBody>
        </p:sp>
        <p:pic>
          <p:nvPicPr>
            <p:cNvPr id="64" name="Picture 63" descr="icons8-struggle-64"/>
            <p:cNvPicPr>
              <a:picLocks noChangeAspect="1"/>
            </p:cNvPicPr>
            <p:nvPr/>
          </p:nvPicPr>
          <p:blipFill>
            <a:blip r:embed="rId5"/>
            <a:stretch>
              <a:fillRect/>
            </a:stretch>
          </p:blipFill>
          <p:spPr>
            <a:xfrm>
              <a:off x="11707" y="6708"/>
              <a:ext cx="795" cy="795"/>
            </a:xfrm>
            <a:prstGeom prst="rect">
              <a:avLst/>
            </a:prstGeom>
          </p:spPr>
        </p:pic>
      </p:grpSp>
      <p:grpSp>
        <p:nvGrpSpPr>
          <p:cNvPr id="35" name="Group 34"/>
          <p:cNvGrpSpPr/>
          <p:nvPr/>
        </p:nvGrpSpPr>
        <p:grpSpPr>
          <a:xfrm>
            <a:off x="7346315" y="5022215"/>
            <a:ext cx="680720" cy="679450"/>
            <a:chOff x="11569" y="7909"/>
            <a:chExt cx="1072" cy="1070"/>
          </a:xfrm>
        </p:grpSpPr>
        <p:sp>
          <p:nvSpPr>
            <p:cNvPr id="57" name="Sev01"/>
            <p:cNvSpPr/>
            <p:nvPr/>
          </p:nvSpPr>
          <p:spPr>
            <a:xfrm>
              <a:off x="11569" y="7909"/>
              <a:ext cx="1073" cy="1071"/>
            </a:xfrm>
            <a:prstGeom prst="ellipse">
              <a:avLst/>
            </a:prstGeom>
            <a:solidFill>
              <a:schemeClr val="accent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defTabSz="1375410"/>
              <a:endParaRPr lang="en-US" sz="5335" dirty="0">
                <a:solidFill>
                  <a:srgbClr val="237DB9">
                    <a:lumMod val="50000"/>
                  </a:srgbClr>
                </a:solidFill>
                <a:latin typeface="Calibri" panose="020F0502020204030204" pitchFamily="34" charset="0"/>
              </a:endParaRPr>
            </a:p>
          </p:txBody>
        </p:sp>
        <p:pic>
          <p:nvPicPr>
            <p:cNvPr id="68" name="Picture 67" descr="icons8-hurdles-race-64"/>
            <p:cNvPicPr>
              <a:picLocks noChangeAspect="1"/>
            </p:cNvPicPr>
            <p:nvPr/>
          </p:nvPicPr>
          <p:blipFill>
            <a:blip r:embed="rId6"/>
            <a:stretch>
              <a:fillRect/>
            </a:stretch>
          </p:blipFill>
          <p:spPr>
            <a:xfrm>
              <a:off x="11718" y="8047"/>
              <a:ext cx="795" cy="795"/>
            </a:xfrm>
            <a:prstGeom prst="rect">
              <a:avLst/>
            </a:prstGeom>
          </p:spPr>
        </p:pic>
      </p:grpSp>
      <p:sp>
        <p:nvSpPr>
          <p:cNvPr id="71" name="Rectangles 70"/>
          <p:cNvSpPr/>
          <p:nvPr/>
        </p:nvSpPr>
        <p:spPr>
          <a:xfrm>
            <a:off x="1706245" y="2592070"/>
            <a:ext cx="2592070" cy="783590"/>
          </a:xfrm>
          <a:prstGeom prst="rect">
            <a:avLst/>
          </a:prstGeom>
          <a:noFill/>
          <a:ln>
            <a:noFill/>
          </a:ln>
        </p:spPr>
        <p:txBody>
          <a:bodyPr wrap="square" rtlCol="0" anchor="t">
            <a:spAutoFit/>
          </a:bodyPr>
          <a:p>
            <a:pPr algn="ctr"/>
            <a:r>
              <a:rPr lang="en-US" sz="4500" b="1">
                <a:ln w="9525" cmpd="sng">
                  <a:solidFill>
                    <a:schemeClr val="accent1"/>
                  </a:solidFill>
                  <a:prstDash val="solid"/>
                </a:ln>
                <a:solidFill>
                  <a:srgbClr val="70AD47">
                    <a:tint val="1000"/>
                    <a:tint val="1000"/>
                  </a:srgbClr>
                </a:solidFill>
                <a:effectLst>
                  <a:glow rad="38100">
                    <a:schemeClr val="accent1">
                      <a:alpha val="40000"/>
                      <a:alpha val="40000"/>
                    </a:schemeClr>
                  </a:glow>
                </a:effectLst>
                <a:latin typeface="PingFang HK Semibold" panose="020B0400000000000000" charset="-122"/>
                <a:ea typeface="PingFang HK Semibold" panose="020B0400000000000000" charset="-122"/>
                <a:cs typeface="Academy Engraved LET" panose="02000000000000000000" charset="0"/>
              </a:rPr>
              <a:t>Cement</a:t>
            </a:r>
            <a:endParaRPr lang="en-US" sz="4500" b="1">
              <a:ln w="9525" cmpd="sng">
                <a:solidFill>
                  <a:schemeClr val="accent1"/>
                </a:solidFill>
                <a:prstDash val="solid"/>
              </a:ln>
              <a:solidFill>
                <a:srgbClr val="70AD47">
                  <a:tint val="1000"/>
                  <a:tint val="1000"/>
                </a:srgbClr>
              </a:solidFill>
              <a:effectLst>
                <a:glow rad="38100">
                  <a:schemeClr val="accent1">
                    <a:alpha val="40000"/>
                    <a:alpha val="40000"/>
                  </a:schemeClr>
                </a:glow>
              </a:effectLst>
              <a:latin typeface="PingFang HK Semibold" panose="020B0400000000000000" charset="-122"/>
              <a:ea typeface="PingFang HK Semibold" panose="020B0400000000000000" charset="-122"/>
              <a:cs typeface="Academy Engraved LET" panose="02000000000000000000"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sndAc>
          <p:stSnd>
            <p:snd r:embed="rId7" name="wind.wav"/>
          </p:stSnd>
        </p:sndAc>
      </p:transition>
    </mc:Choice>
    <mc:Fallback>
      <p:transition spd="slow">
        <p:fade/>
        <p:sndAc>
          <p:stSnd>
            <p:snd r:embed="rId7"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900" decel="100000" fill="hold"/>
                                        <p:tgtEl>
                                          <p:spTgt spid="3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par>
                          <p:cTn id="15" fill="hold">
                            <p:stCondLst>
                              <p:cond delay="1500"/>
                            </p:stCondLst>
                            <p:childTnLst>
                              <p:par>
                                <p:cTn id="16" presetID="58" presetClass="entr" presetSubtype="0" accel="100000" fill="hold" grpId="0" nodeType="after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strVal val="#ppt_w*2.5"/>
                                          </p:val>
                                        </p:tav>
                                        <p:tav tm="100000">
                                          <p:val>
                                            <p:strVal val="#ppt_w"/>
                                          </p:val>
                                        </p:tav>
                                      </p:tavLst>
                                    </p:anim>
                                    <p:anim calcmode="lin" valueType="num">
                                      <p:cBhvr>
                                        <p:cTn id="19" dur="500" fill="hold"/>
                                        <p:tgtEl>
                                          <p:spTgt spid="71"/>
                                        </p:tgtEl>
                                        <p:attrNameLst>
                                          <p:attrName>ppt_h</p:attrName>
                                        </p:attrNameLst>
                                      </p:cBhvr>
                                      <p:tavLst>
                                        <p:tav tm="0">
                                          <p:val>
                                            <p:strVal val="#ppt_h*0.01"/>
                                          </p:val>
                                        </p:tav>
                                        <p:tav tm="100000">
                                          <p:val>
                                            <p:strVal val="#ppt_h"/>
                                          </p:val>
                                        </p:tav>
                                      </p:tavLst>
                                    </p:anim>
                                    <p:anim calcmode="lin" valueType="num">
                                      <p:cBhvr>
                                        <p:cTn id="20" dur="500" fill="hold"/>
                                        <p:tgtEl>
                                          <p:spTgt spid="71"/>
                                        </p:tgtEl>
                                        <p:attrNameLst>
                                          <p:attrName>ppt_x</p:attrName>
                                        </p:attrNameLst>
                                      </p:cBhvr>
                                      <p:tavLst>
                                        <p:tav tm="0">
                                          <p:val>
                                            <p:strVal val="#ppt_x"/>
                                          </p:val>
                                        </p:tav>
                                        <p:tav tm="100000">
                                          <p:val>
                                            <p:strVal val="#ppt_x"/>
                                          </p:val>
                                        </p:tav>
                                      </p:tavLst>
                                    </p:anim>
                                    <p:anim calcmode="lin" valueType="num">
                                      <p:cBhvr>
                                        <p:cTn id="21" dur="500" fill="hold"/>
                                        <p:tgtEl>
                                          <p:spTgt spid="71"/>
                                        </p:tgtEl>
                                        <p:attrNameLst>
                                          <p:attrName>ppt_y</p:attrName>
                                        </p:attrNameLst>
                                      </p:cBhvr>
                                      <p:tavLst>
                                        <p:tav tm="0">
                                          <p:val>
                                            <p:strVal val="#ppt_h+1"/>
                                          </p:val>
                                        </p:tav>
                                        <p:tav tm="100000">
                                          <p:val>
                                            <p:strVal val="#ppt_y"/>
                                          </p:val>
                                        </p:tav>
                                      </p:tavLst>
                                    </p:anim>
                                    <p:animEffect transition="in" filter="fade">
                                      <p:cBhvr>
                                        <p:cTn id="22" dur="500"/>
                                        <p:tgtEl>
                                          <p:spTgt spid="71"/>
                                        </p:tgtEl>
                                      </p:cBhvr>
                                    </p:animEffect>
                                  </p:childTnLst>
                                </p:cTn>
                              </p:par>
                              <p:par>
                                <p:cTn id="23" presetID="22" presetClass="entr" presetSubtype="4" fill="hold" nodeType="withEffect">
                                  <p:stCondLst>
                                    <p:cond delay="0"/>
                                  </p:stCondLst>
                                  <p:childTnLst>
                                    <p:set>
                                      <p:cBhvr>
                                        <p:cTn id="24" dur="1" fill="hold">
                                          <p:stCondLst>
                                            <p:cond delay="0"/>
                                          </p:stCondLst>
                                        </p:cTn>
                                        <p:tgtEl>
                                          <p:spTgt spid="2076"/>
                                        </p:tgtEl>
                                        <p:attrNameLst>
                                          <p:attrName>style.visibility</p:attrName>
                                        </p:attrNameLst>
                                      </p:cBhvr>
                                      <p:to>
                                        <p:strVal val="visible"/>
                                      </p:to>
                                    </p:set>
                                    <p:animEffect transition="in" filter="wipe(down)">
                                      <p:cBhvr>
                                        <p:cTn id="25" dur="500"/>
                                        <p:tgtEl>
                                          <p:spTgt spid="2076"/>
                                        </p:tgtEl>
                                      </p:cBhvr>
                                    </p:animEffect>
                                  </p:childTnLst>
                                </p:cTn>
                              </p:par>
                              <p:par>
                                <p:cTn id="26" presetID="22" presetClass="entr" presetSubtype="4" fill="hold" nodeType="withEffect">
                                  <p:stCondLst>
                                    <p:cond delay="0"/>
                                  </p:stCondLst>
                                  <p:childTnLst>
                                    <p:set>
                                      <p:cBhvr>
                                        <p:cTn id="27" dur="1" fill="hold">
                                          <p:stCondLst>
                                            <p:cond delay="0"/>
                                          </p:stCondLst>
                                        </p:cTn>
                                        <p:tgtEl>
                                          <p:spTgt spid="2075"/>
                                        </p:tgtEl>
                                        <p:attrNameLst>
                                          <p:attrName>style.visibility</p:attrName>
                                        </p:attrNameLst>
                                      </p:cBhvr>
                                      <p:to>
                                        <p:strVal val="visible"/>
                                      </p:to>
                                    </p:set>
                                    <p:animEffect transition="in" filter="wipe(down)">
                                      <p:cBhvr>
                                        <p:cTn id="28" dur="500"/>
                                        <p:tgtEl>
                                          <p:spTgt spid="2075"/>
                                        </p:tgtEl>
                                      </p:cBhvr>
                                    </p:animEffect>
                                  </p:childTnLst>
                                </p:cTn>
                              </p:par>
                              <p:par>
                                <p:cTn id="29" presetID="25" presetClass="entr" presetSubtype="0" fill="hold" nodeType="withEffect">
                                  <p:stCondLst>
                                    <p:cond delay="0"/>
                                  </p:stCondLst>
                                  <p:childTnLst>
                                    <p:set>
                                      <p:cBhvr>
                                        <p:cTn id="30" dur="1" fill="hold">
                                          <p:stCondLst>
                                            <p:cond delay="0"/>
                                          </p:stCondLst>
                                        </p:cTn>
                                        <p:tgtEl>
                                          <p:spTgt spid="2070"/>
                                        </p:tgtEl>
                                        <p:attrNameLst>
                                          <p:attrName>style.visibility</p:attrName>
                                        </p:attrNameLst>
                                      </p:cBhvr>
                                      <p:to>
                                        <p:strVal val="visible"/>
                                      </p:to>
                                    </p:set>
                                    <p:anim calcmode="lin" valueType="num">
                                      <p:cBhvr>
                                        <p:cTn id="31" dur="500" decel="50000" fill="hold">
                                          <p:stCondLst>
                                            <p:cond delay="0"/>
                                          </p:stCondLst>
                                        </p:cTn>
                                        <p:tgtEl>
                                          <p:spTgt spid="2070"/>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070"/>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070"/>
                                        </p:tgtEl>
                                        <p:attrNameLst>
                                          <p:attrName>ppt_w</p:attrName>
                                        </p:attrNameLst>
                                      </p:cBhvr>
                                      <p:tavLst>
                                        <p:tav tm="0">
                                          <p:val>
                                            <p:strVal val="#ppt_w*.05"/>
                                          </p:val>
                                        </p:tav>
                                        <p:tav tm="100000">
                                          <p:val>
                                            <p:strVal val="#ppt_w"/>
                                          </p:val>
                                        </p:tav>
                                      </p:tavLst>
                                    </p:anim>
                                    <p:anim calcmode="lin" valueType="num">
                                      <p:cBhvr>
                                        <p:cTn id="34" dur="1000" fill="hold"/>
                                        <p:tgtEl>
                                          <p:spTgt spid="2070"/>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070"/>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070"/>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070"/>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070"/>
                                        </p:tgtEl>
                                      </p:cBhvr>
                                    </p:animEffect>
                                  </p:childTnLst>
                                </p:cTn>
                              </p:par>
                              <p:par>
                                <p:cTn id="39" presetID="16" presetClass="entr" presetSubtype="37"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barn(outVertical)">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p:cTn id="48" dur="750" fill="hold"/>
                                        <p:tgtEl>
                                          <p:spTgt spid="66"/>
                                        </p:tgtEl>
                                        <p:attrNameLst>
                                          <p:attrName>ppt_w</p:attrName>
                                        </p:attrNameLst>
                                      </p:cBhvr>
                                      <p:tavLst>
                                        <p:tav tm="0">
                                          <p:val>
                                            <p:fltVal val="0"/>
                                          </p:val>
                                        </p:tav>
                                        <p:tav tm="100000">
                                          <p:val>
                                            <p:strVal val="#ppt_w"/>
                                          </p:val>
                                        </p:tav>
                                      </p:tavLst>
                                    </p:anim>
                                    <p:anim calcmode="lin" valueType="num">
                                      <p:cBhvr>
                                        <p:cTn id="49" dur="750" fill="hold"/>
                                        <p:tgtEl>
                                          <p:spTgt spid="66"/>
                                        </p:tgtEl>
                                        <p:attrNameLst>
                                          <p:attrName>ppt_h</p:attrName>
                                        </p:attrNameLst>
                                      </p:cBhvr>
                                      <p:tavLst>
                                        <p:tav tm="0">
                                          <p:val>
                                            <p:fltVal val="0"/>
                                          </p:val>
                                        </p:tav>
                                        <p:tav tm="100000">
                                          <p:val>
                                            <p:strVal val="#ppt_h"/>
                                          </p:val>
                                        </p:tav>
                                      </p:tavLst>
                                    </p:anim>
                                    <p:animEffect transition="in" filter="fade">
                                      <p:cBhvr>
                                        <p:cTn id="50" dur="750"/>
                                        <p:tgtEl>
                                          <p:spTgt spid="66"/>
                                        </p:tgtEl>
                                      </p:cBhvr>
                                    </p:animEffect>
                                  </p:childTnLst>
                                </p:cTn>
                              </p:par>
                            </p:childTnLst>
                          </p:cTn>
                        </p:par>
                        <p:par>
                          <p:cTn id="51" fill="hold">
                            <p:stCondLst>
                              <p:cond delay="3000"/>
                            </p:stCondLst>
                            <p:childTnLst>
                              <p:par>
                                <p:cTn id="52" presetID="37" presetClass="entr" presetSubtype="0" fill="hold" grpId="0"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fade">
                                      <p:cBhvr>
                                        <p:cTn id="54" dur="1000"/>
                                        <p:tgtEl>
                                          <p:spTgt spid="89"/>
                                        </p:tgtEl>
                                      </p:cBhvr>
                                    </p:animEffect>
                                    <p:anim calcmode="lin" valueType="num">
                                      <p:cBhvr>
                                        <p:cTn id="55" dur="1000" fill="hold"/>
                                        <p:tgtEl>
                                          <p:spTgt spid="89"/>
                                        </p:tgtEl>
                                        <p:attrNameLst>
                                          <p:attrName>ppt_x</p:attrName>
                                        </p:attrNameLst>
                                      </p:cBhvr>
                                      <p:tavLst>
                                        <p:tav tm="0">
                                          <p:val>
                                            <p:strVal val="#ppt_x"/>
                                          </p:val>
                                        </p:tav>
                                        <p:tav tm="100000">
                                          <p:val>
                                            <p:strVal val="#ppt_x"/>
                                          </p:val>
                                        </p:tav>
                                      </p:tavLst>
                                    </p:anim>
                                    <p:anim calcmode="lin" valueType="num">
                                      <p:cBhvr>
                                        <p:cTn id="56" dur="900" decel="100000" fill="hold"/>
                                        <p:tgtEl>
                                          <p:spTgt spid="89"/>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89"/>
                                        </p:tgtEl>
                                        <p:attrNameLst>
                                          <p:attrName>ppt_y</p:attrName>
                                        </p:attrNameLst>
                                      </p:cBhvr>
                                      <p:tavLst>
                                        <p:tav tm="0">
                                          <p:val>
                                            <p:strVal val="#ppt_y-.03"/>
                                          </p:val>
                                        </p:tav>
                                        <p:tav tm="100000">
                                          <p:val>
                                            <p:strVal val="#ppt_y"/>
                                          </p:val>
                                        </p:tav>
                                      </p:tavLst>
                                    </p:anim>
                                  </p:childTnLst>
                                </p:cTn>
                              </p:par>
                              <p:par>
                                <p:cTn id="58" presetID="23" presetClass="entr" presetSubtype="16" fill="hold"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500" fill="hold"/>
                                        <p:tgtEl>
                                          <p:spTgt spid="2"/>
                                        </p:tgtEl>
                                        <p:attrNameLst>
                                          <p:attrName>ppt_w</p:attrName>
                                        </p:attrNameLst>
                                      </p:cBhvr>
                                      <p:tavLst>
                                        <p:tav tm="0">
                                          <p:val>
                                            <p:fltVal val="0"/>
                                          </p:val>
                                        </p:tav>
                                        <p:tav tm="100000">
                                          <p:val>
                                            <p:strVal val="#ppt_w"/>
                                          </p:val>
                                        </p:tav>
                                      </p:tavLst>
                                    </p:anim>
                                    <p:anim calcmode="lin" valueType="num">
                                      <p:cBhvr>
                                        <p:cTn id="61" dur="500" fill="hold"/>
                                        <p:tgtEl>
                                          <p:spTgt spid="2"/>
                                        </p:tgtEl>
                                        <p:attrNameLst>
                                          <p:attrName>ppt_h</p:attrName>
                                        </p:attrNameLst>
                                      </p:cBhvr>
                                      <p:tavLst>
                                        <p:tav tm="0">
                                          <p:val>
                                            <p:fltVal val="0"/>
                                          </p:val>
                                        </p:tav>
                                        <p:tav tm="100000">
                                          <p:val>
                                            <p:strVal val="#ppt_h"/>
                                          </p:val>
                                        </p:tav>
                                      </p:tavLst>
                                    </p:anim>
                                  </p:childTnLst>
                                </p:cTn>
                              </p:par>
                            </p:childTnLst>
                          </p:cTn>
                        </p:par>
                        <p:par>
                          <p:cTn id="62" fill="hold">
                            <p:stCondLst>
                              <p:cond delay="4000"/>
                            </p:stCondLst>
                            <p:childTnLst>
                              <p:par>
                                <p:cTn id="63" presetID="37" presetClass="entr" presetSubtype="0" fill="hold" grpId="0" nodeType="afterEffect">
                                  <p:stCondLst>
                                    <p:cond delay="50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1000"/>
                                        <p:tgtEl>
                                          <p:spTgt spid="3"/>
                                        </p:tgtEl>
                                      </p:cBhvr>
                                    </p:animEffect>
                                    <p:anim calcmode="lin" valueType="num">
                                      <p:cBhvr>
                                        <p:cTn id="66" dur="1000" fill="hold"/>
                                        <p:tgtEl>
                                          <p:spTgt spid="3"/>
                                        </p:tgtEl>
                                        <p:attrNameLst>
                                          <p:attrName>ppt_x</p:attrName>
                                        </p:attrNameLst>
                                      </p:cBhvr>
                                      <p:tavLst>
                                        <p:tav tm="0">
                                          <p:val>
                                            <p:strVal val="#ppt_x"/>
                                          </p:val>
                                        </p:tav>
                                        <p:tav tm="100000">
                                          <p:val>
                                            <p:strVal val="#ppt_x"/>
                                          </p:val>
                                        </p:tav>
                                      </p:tavLst>
                                    </p:anim>
                                    <p:anim calcmode="lin" valueType="num">
                                      <p:cBhvr>
                                        <p:cTn id="67" dur="900" decel="100000" fill="hold"/>
                                        <p:tgtEl>
                                          <p:spTgt spid="3"/>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69" presetID="23" presetClass="entr" presetSubtype="16"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childTnLst>
                                </p:cTn>
                              </p:par>
                            </p:childTnLst>
                          </p:cTn>
                        </p:par>
                        <p:par>
                          <p:cTn id="73" fill="hold">
                            <p:stCondLst>
                              <p:cond delay="5500"/>
                            </p:stCondLst>
                            <p:childTnLst>
                              <p:par>
                                <p:cTn id="74" presetID="37" presetClass="entr" presetSubtype="0" fill="hold" grpId="0" nodeType="afterEffect">
                                  <p:stCondLst>
                                    <p:cond delay="50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1000"/>
                                        <p:tgtEl>
                                          <p:spTgt spid="91"/>
                                        </p:tgtEl>
                                      </p:cBhvr>
                                    </p:animEffect>
                                    <p:anim calcmode="lin" valueType="num">
                                      <p:cBhvr>
                                        <p:cTn id="77" dur="1000" fill="hold"/>
                                        <p:tgtEl>
                                          <p:spTgt spid="91"/>
                                        </p:tgtEl>
                                        <p:attrNameLst>
                                          <p:attrName>ppt_x</p:attrName>
                                        </p:attrNameLst>
                                      </p:cBhvr>
                                      <p:tavLst>
                                        <p:tav tm="0">
                                          <p:val>
                                            <p:strVal val="#ppt_x"/>
                                          </p:val>
                                        </p:tav>
                                        <p:tav tm="100000">
                                          <p:val>
                                            <p:strVal val="#ppt_x"/>
                                          </p:val>
                                        </p:tav>
                                      </p:tavLst>
                                    </p:anim>
                                    <p:anim calcmode="lin" valueType="num">
                                      <p:cBhvr>
                                        <p:cTn id="78" dur="900" decel="100000" fill="hold"/>
                                        <p:tgtEl>
                                          <p:spTgt spid="91"/>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80" presetID="23" presetClass="entr" presetSubtype="16"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p:cTn id="82" dur="500" fill="hold"/>
                                        <p:tgtEl>
                                          <p:spTgt spid="32"/>
                                        </p:tgtEl>
                                        <p:attrNameLst>
                                          <p:attrName>ppt_w</p:attrName>
                                        </p:attrNameLst>
                                      </p:cBhvr>
                                      <p:tavLst>
                                        <p:tav tm="0">
                                          <p:val>
                                            <p:fltVal val="0"/>
                                          </p:val>
                                        </p:tav>
                                        <p:tav tm="100000">
                                          <p:val>
                                            <p:strVal val="#ppt_w"/>
                                          </p:val>
                                        </p:tav>
                                      </p:tavLst>
                                    </p:anim>
                                    <p:anim calcmode="lin" valueType="num">
                                      <p:cBhvr>
                                        <p:cTn id="83" dur="500" fill="hold"/>
                                        <p:tgtEl>
                                          <p:spTgt spid="32"/>
                                        </p:tgtEl>
                                        <p:attrNameLst>
                                          <p:attrName>ppt_h</p:attrName>
                                        </p:attrNameLst>
                                      </p:cBhvr>
                                      <p:tavLst>
                                        <p:tav tm="0">
                                          <p:val>
                                            <p:fltVal val="0"/>
                                          </p:val>
                                        </p:tav>
                                        <p:tav tm="100000">
                                          <p:val>
                                            <p:strVal val="#ppt_h"/>
                                          </p:val>
                                        </p:tav>
                                      </p:tavLst>
                                    </p:anim>
                                  </p:childTnLst>
                                </p:cTn>
                              </p:par>
                            </p:childTnLst>
                          </p:cTn>
                        </p:par>
                        <p:par>
                          <p:cTn id="84" fill="hold">
                            <p:stCondLst>
                              <p:cond delay="7000"/>
                            </p:stCondLst>
                            <p:childTnLst>
                              <p:par>
                                <p:cTn id="85" presetID="37" presetClass="entr" presetSubtype="0" fill="hold" grpId="0" nodeType="afterEffect">
                                  <p:stCondLst>
                                    <p:cond delay="50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900" decel="100000" fill="hold"/>
                                        <p:tgtEl>
                                          <p:spTgt spid="14"/>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91" presetID="23" presetClass="entr" presetSubtype="16"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p:cTn id="93" dur="500" fill="hold"/>
                                        <p:tgtEl>
                                          <p:spTgt spid="33"/>
                                        </p:tgtEl>
                                        <p:attrNameLst>
                                          <p:attrName>ppt_w</p:attrName>
                                        </p:attrNameLst>
                                      </p:cBhvr>
                                      <p:tavLst>
                                        <p:tav tm="0">
                                          <p:val>
                                            <p:fltVal val="0"/>
                                          </p:val>
                                        </p:tav>
                                        <p:tav tm="100000">
                                          <p:val>
                                            <p:strVal val="#ppt_w"/>
                                          </p:val>
                                        </p:tav>
                                      </p:tavLst>
                                    </p:anim>
                                    <p:anim calcmode="lin" valueType="num">
                                      <p:cBhvr>
                                        <p:cTn id="94" dur="500" fill="hold"/>
                                        <p:tgtEl>
                                          <p:spTgt spid="33"/>
                                        </p:tgtEl>
                                        <p:attrNameLst>
                                          <p:attrName>ppt_h</p:attrName>
                                        </p:attrNameLst>
                                      </p:cBhvr>
                                      <p:tavLst>
                                        <p:tav tm="0">
                                          <p:val>
                                            <p:fltVal val="0"/>
                                          </p:val>
                                        </p:tav>
                                        <p:tav tm="100000">
                                          <p:val>
                                            <p:strVal val="#ppt_h"/>
                                          </p:val>
                                        </p:tav>
                                      </p:tavLst>
                                    </p:anim>
                                  </p:childTnLst>
                                </p:cTn>
                              </p:par>
                            </p:childTnLst>
                          </p:cTn>
                        </p:par>
                        <p:par>
                          <p:cTn id="95" fill="hold">
                            <p:stCondLst>
                              <p:cond delay="8500"/>
                            </p:stCondLst>
                            <p:childTnLst>
                              <p:par>
                                <p:cTn id="96" presetID="37" presetClass="entr" presetSubtype="0" fill="hold" grpId="0" nodeType="afterEffect">
                                  <p:stCondLst>
                                    <p:cond delay="50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1000"/>
                                        <p:tgtEl>
                                          <p:spTgt spid="4"/>
                                        </p:tgtEl>
                                      </p:cBhvr>
                                    </p:animEffect>
                                    <p:anim calcmode="lin" valueType="num">
                                      <p:cBhvr>
                                        <p:cTn id="99" dur="1000" fill="hold"/>
                                        <p:tgtEl>
                                          <p:spTgt spid="4"/>
                                        </p:tgtEl>
                                        <p:attrNameLst>
                                          <p:attrName>ppt_x</p:attrName>
                                        </p:attrNameLst>
                                      </p:cBhvr>
                                      <p:tavLst>
                                        <p:tav tm="0">
                                          <p:val>
                                            <p:strVal val="#ppt_x"/>
                                          </p:val>
                                        </p:tav>
                                        <p:tav tm="100000">
                                          <p:val>
                                            <p:strVal val="#ppt_x"/>
                                          </p:val>
                                        </p:tav>
                                      </p:tavLst>
                                    </p:anim>
                                    <p:anim calcmode="lin" valueType="num">
                                      <p:cBhvr>
                                        <p:cTn id="100" dur="900" decel="100000" fill="hold"/>
                                        <p:tgtEl>
                                          <p:spTgt spid="4"/>
                                        </p:tgtEl>
                                        <p:attrNameLst>
                                          <p:attrName>ppt_y</p:attrName>
                                        </p:attrNameLst>
                                      </p:cBhvr>
                                      <p:tavLst>
                                        <p:tav tm="0">
                                          <p:val>
                                            <p:strVal val="#ppt_y+1"/>
                                          </p:val>
                                        </p:tav>
                                        <p:tav tm="100000">
                                          <p:val>
                                            <p:strVal val="#ppt_y-.03"/>
                                          </p:val>
                                        </p:tav>
                                      </p:tavLst>
                                    </p:anim>
                                    <p:anim calcmode="lin" valueType="num">
                                      <p:cBhvr>
                                        <p:cTn id="10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02" presetID="23" presetClass="entr" presetSubtype="16"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p:cTn id="104" dur="500" fill="hold"/>
                                        <p:tgtEl>
                                          <p:spTgt spid="34"/>
                                        </p:tgtEl>
                                        <p:attrNameLst>
                                          <p:attrName>ppt_w</p:attrName>
                                        </p:attrNameLst>
                                      </p:cBhvr>
                                      <p:tavLst>
                                        <p:tav tm="0">
                                          <p:val>
                                            <p:fltVal val="0"/>
                                          </p:val>
                                        </p:tav>
                                        <p:tav tm="100000">
                                          <p:val>
                                            <p:strVal val="#ppt_w"/>
                                          </p:val>
                                        </p:tav>
                                      </p:tavLst>
                                    </p:anim>
                                    <p:anim calcmode="lin" valueType="num">
                                      <p:cBhvr>
                                        <p:cTn id="105" dur="500" fill="hold"/>
                                        <p:tgtEl>
                                          <p:spTgt spid="34"/>
                                        </p:tgtEl>
                                        <p:attrNameLst>
                                          <p:attrName>ppt_h</p:attrName>
                                        </p:attrNameLst>
                                      </p:cBhvr>
                                      <p:tavLst>
                                        <p:tav tm="0">
                                          <p:val>
                                            <p:fltVal val="0"/>
                                          </p:val>
                                        </p:tav>
                                        <p:tav tm="100000">
                                          <p:val>
                                            <p:strVal val="#ppt_h"/>
                                          </p:val>
                                        </p:tav>
                                      </p:tavLst>
                                    </p:anim>
                                  </p:childTnLst>
                                </p:cTn>
                              </p:par>
                            </p:childTnLst>
                          </p:cTn>
                        </p:par>
                        <p:par>
                          <p:cTn id="106" fill="hold">
                            <p:stCondLst>
                              <p:cond delay="10000"/>
                            </p:stCondLst>
                            <p:childTnLst>
                              <p:par>
                                <p:cTn id="107" presetID="37" presetClass="entr" presetSubtype="0" fill="hold" grpId="0" nodeType="afterEffect">
                                  <p:stCondLst>
                                    <p:cond delay="750"/>
                                  </p:stCondLst>
                                  <p:childTnLst>
                                    <p:set>
                                      <p:cBhvr>
                                        <p:cTn id="108" dur="1" fill="hold">
                                          <p:stCondLst>
                                            <p:cond delay="0"/>
                                          </p:stCondLst>
                                        </p:cTn>
                                        <p:tgtEl>
                                          <p:spTgt spid="92"/>
                                        </p:tgtEl>
                                        <p:attrNameLst>
                                          <p:attrName>style.visibility</p:attrName>
                                        </p:attrNameLst>
                                      </p:cBhvr>
                                      <p:to>
                                        <p:strVal val="visible"/>
                                      </p:to>
                                    </p:set>
                                    <p:animEffect transition="in" filter="fade">
                                      <p:cBhvr>
                                        <p:cTn id="109" dur="1000"/>
                                        <p:tgtEl>
                                          <p:spTgt spid="92"/>
                                        </p:tgtEl>
                                      </p:cBhvr>
                                    </p:animEffect>
                                    <p:anim calcmode="lin" valueType="num">
                                      <p:cBhvr>
                                        <p:cTn id="110" dur="1000" fill="hold"/>
                                        <p:tgtEl>
                                          <p:spTgt spid="92"/>
                                        </p:tgtEl>
                                        <p:attrNameLst>
                                          <p:attrName>ppt_x</p:attrName>
                                        </p:attrNameLst>
                                      </p:cBhvr>
                                      <p:tavLst>
                                        <p:tav tm="0">
                                          <p:val>
                                            <p:strVal val="#ppt_x"/>
                                          </p:val>
                                        </p:tav>
                                        <p:tav tm="100000">
                                          <p:val>
                                            <p:strVal val="#ppt_x"/>
                                          </p:val>
                                        </p:tav>
                                      </p:tavLst>
                                    </p:anim>
                                    <p:anim calcmode="lin" valueType="num">
                                      <p:cBhvr>
                                        <p:cTn id="111" dur="900" decel="100000" fill="hold"/>
                                        <p:tgtEl>
                                          <p:spTgt spid="92"/>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3" presetID="23" presetClass="entr" presetSubtype="16"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500" fill="hold"/>
                                        <p:tgtEl>
                                          <p:spTgt spid="35"/>
                                        </p:tgtEl>
                                        <p:attrNameLst>
                                          <p:attrName>ppt_w</p:attrName>
                                        </p:attrNameLst>
                                      </p:cBhvr>
                                      <p:tavLst>
                                        <p:tav tm="0">
                                          <p:val>
                                            <p:fltVal val="0"/>
                                          </p:val>
                                        </p:tav>
                                        <p:tav tm="100000">
                                          <p:val>
                                            <p:strVal val="#ppt_w"/>
                                          </p:val>
                                        </p:tav>
                                      </p:tavLst>
                                    </p:anim>
                                    <p:anim calcmode="lin" valueType="num">
                                      <p:cBhvr>
                                        <p:cTn id="116" dur="5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60" grpId="0" bldLvl="0" animBg="1"/>
      <p:bldP spid="66" grpId="0"/>
      <p:bldP spid="89" grpId="0"/>
      <p:bldP spid="91" grpId="0"/>
      <p:bldP spid="92" grpId="0"/>
      <p:bldP spid="3" grpId="0"/>
      <p:bldP spid="4" grpId="0"/>
      <p:bldP spid="14" grpId="0"/>
      <p:bldP spid="7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322580" y="1009015"/>
            <a:ext cx="2209800" cy="875030"/>
            <a:chOff x="508" y="1589"/>
            <a:chExt cx="3480" cy="1378"/>
          </a:xfrm>
        </p:grpSpPr>
        <p:sp>
          <p:nvSpPr>
            <p:cNvPr id="2" name="AutoShape 8"/>
            <p:cNvSpPr>
              <a:spLocks noChangeArrowheads="1"/>
            </p:cNvSpPr>
            <p:nvPr/>
          </p:nvSpPr>
          <p:spPr bwMode="gray">
            <a:xfrm>
              <a:off x="508" y="1589"/>
              <a:ext cx="3481" cy="1379"/>
            </a:xfrm>
            <a:prstGeom prst="chevron">
              <a:avLst>
                <a:gd name="adj" fmla="val 38600"/>
              </a:avLst>
            </a:prstGeom>
            <a:solidFill>
              <a:srgbClr val="12B19F"/>
            </a:solidFill>
          </p:spPr>
          <p:style>
            <a:lnRef idx="3">
              <a:schemeClr val="lt1"/>
            </a:lnRef>
            <a:fillRef idx="1">
              <a:schemeClr val="accent4"/>
            </a:fillRef>
            <a:effectRef idx="1">
              <a:schemeClr val="accent4"/>
            </a:effectRef>
            <a:fontRef idx="minor">
              <a:schemeClr val="lt1"/>
            </a:fontRef>
          </p:style>
          <p:txBody>
            <a:bodyPr wrap="none" anchor="ctr"/>
            <a:p>
              <a:pPr algn="ctr">
                <a:defRPr/>
              </a:pPr>
              <a:endParaRPr lang="zh-CN" altLang="en-US" sz="3200" kern="0" dirty="0">
                <a:solidFill>
                  <a:schemeClr val="accent4"/>
                </a:solidFill>
                <a:latin typeface="Microsoft YaHei" panose="020B0503020204020204" pitchFamily="34" charset="-122"/>
                <a:ea typeface="Microsoft YaHei" panose="020B0503020204020204" pitchFamily="34" charset="-122"/>
              </a:endParaRPr>
            </a:p>
          </p:txBody>
        </p:sp>
        <p:sp>
          <p:nvSpPr>
            <p:cNvPr id="3" name="Text Box 2"/>
            <p:cNvSpPr txBox="1"/>
            <p:nvPr/>
          </p:nvSpPr>
          <p:spPr>
            <a:xfrm>
              <a:off x="1113" y="2057"/>
              <a:ext cx="2762" cy="483"/>
            </a:xfrm>
            <a:prstGeom prst="rect">
              <a:avLst/>
            </a:prstGeom>
            <a:noFill/>
          </p:spPr>
          <p:txBody>
            <a:bodyPr wrap="square" rtlCol="0">
              <a:spAutoFit/>
            </a:bodyPr>
            <a:p>
              <a:pPr algn="ctr"/>
              <a:r>
                <a:rPr lang="en-US" altLang="zh-CN" sz="1400" b="1" dirty="0">
                  <a:solidFill>
                    <a:srgbClr val="FDFDFD"/>
                  </a:solidFill>
                  <a:latin typeface="Andale Mono" panose="020B0509000000000004" charset="0"/>
                  <a:cs typeface="Andale Mono" panose="020B0509000000000004" charset="0"/>
                  <a:sym typeface="+mn-ea"/>
                </a:rPr>
                <a:t>Kiln Operation</a:t>
              </a:r>
              <a:endParaRPr lang="en-US" sz="1400" b="1">
                <a:solidFill>
                  <a:schemeClr val="bg1"/>
                </a:solidFill>
                <a:latin typeface="Chalkboard Bold" panose="03050602040202020205" charset="0"/>
                <a:cs typeface="Chalkboard Bold" panose="03050602040202020205" charset="0"/>
              </a:endParaRPr>
            </a:p>
          </p:txBody>
        </p:sp>
      </p:grpSp>
      <p:sp>
        <p:nvSpPr>
          <p:cNvPr id="6" name="Text Box 5"/>
          <p:cNvSpPr txBox="1"/>
          <p:nvPr/>
        </p:nvSpPr>
        <p:spPr>
          <a:xfrm>
            <a:off x="2654935" y="429260"/>
            <a:ext cx="6982460" cy="2061210"/>
          </a:xfrm>
          <a:prstGeom prst="rect">
            <a:avLst/>
          </a:prstGeom>
          <a:noFill/>
        </p:spPr>
        <p:txBody>
          <a:bodyPr wrap="square" rtlCol="0">
            <a:spAutoFit/>
          </a:bodyPr>
          <a:p>
            <a:r>
              <a:rPr lang="en-US" sz="1600">
                <a:latin typeface="Andale Mono" panose="020B0509000000000004" charset="0"/>
                <a:cs typeface="Andale Mono" panose="020B0509000000000004" charset="0"/>
              </a:rPr>
              <a:t>The wet mixture is then fed into a rotary kiln, which is a long, horizontal tube lined with firebrick. The kiln is heated to a high temperature, typically around 1450°C, which causes the raw materials to react and</a:t>
            </a:r>
            <a:endParaRPr lang="en-US" sz="1600">
              <a:latin typeface="Andale Mono" panose="020B0509000000000004" charset="0"/>
              <a:cs typeface="Andale Mono" panose="020B0509000000000004" charset="0"/>
            </a:endParaRPr>
          </a:p>
          <a:p>
            <a:r>
              <a:rPr lang="en-US" sz="1600">
                <a:latin typeface="Andale Mono" panose="020B0509000000000004" charset="0"/>
                <a:cs typeface="Andale Mono" panose="020B0509000000000004" charset="0"/>
              </a:rPr>
              <a:t>form a hard, nodular material called clinker. The kiln operation is a critical step in the cement manufacturing process because it determines the final characteristics of the cement.</a:t>
            </a:r>
            <a:endParaRPr lang="en-US" sz="1600">
              <a:latin typeface="Andale Mono" panose="020B0509000000000004" charset="0"/>
              <a:cs typeface="Andale Mono" panose="020B0509000000000004" charset="0"/>
            </a:endParaRPr>
          </a:p>
        </p:txBody>
      </p:sp>
      <p:sp>
        <p:nvSpPr>
          <p:cNvPr id="12" name="Text Box 11"/>
          <p:cNvSpPr txBox="1"/>
          <p:nvPr/>
        </p:nvSpPr>
        <p:spPr>
          <a:xfrm>
            <a:off x="2654935" y="4394835"/>
            <a:ext cx="6667500" cy="1322070"/>
          </a:xfrm>
          <a:prstGeom prst="rect">
            <a:avLst/>
          </a:prstGeom>
          <a:noFill/>
        </p:spPr>
        <p:txBody>
          <a:bodyPr wrap="square" rtlCol="0">
            <a:spAutoFit/>
          </a:bodyPr>
          <a:p>
            <a:r>
              <a:rPr lang="en-US" sz="1600">
                <a:latin typeface="Andale Mono" panose="020B0509000000000004" charset="0"/>
                <a:cs typeface="Andale Mono" panose="020B0509000000000004" charset="0"/>
              </a:rPr>
              <a:t>After being heated in the kiln, the clinker is cooled and transported to a storage area, where it is allowed to cool further. Cooling the clinker helps to prevent it from breaking down or becoming too brittle when it is ground into cement.</a:t>
            </a:r>
            <a:endParaRPr lang="en-US" sz="1600">
              <a:latin typeface="Andale Mono" panose="020B0509000000000004" charset="0"/>
              <a:cs typeface="Andale Mono" panose="020B0509000000000004" charset="0"/>
            </a:endParaRPr>
          </a:p>
        </p:txBody>
      </p:sp>
      <p:grpSp>
        <p:nvGrpSpPr>
          <p:cNvPr id="5" name="Group 4"/>
          <p:cNvGrpSpPr/>
          <p:nvPr/>
        </p:nvGrpSpPr>
        <p:grpSpPr>
          <a:xfrm>
            <a:off x="322580" y="4629785"/>
            <a:ext cx="2209800" cy="875030"/>
            <a:chOff x="508" y="7291"/>
            <a:chExt cx="3480" cy="1378"/>
          </a:xfrm>
        </p:grpSpPr>
        <p:sp>
          <p:nvSpPr>
            <p:cNvPr id="11" name="AutoShape 8"/>
            <p:cNvSpPr>
              <a:spLocks noChangeArrowheads="1"/>
            </p:cNvSpPr>
            <p:nvPr/>
          </p:nvSpPr>
          <p:spPr bwMode="gray">
            <a:xfrm>
              <a:off x="508" y="7291"/>
              <a:ext cx="3481" cy="1379"/>
            </a:xfrm>
            <a:prstGeom prst="chevron">
              <a:avLst>
                <a:gd name="adj" fmla="val 38600"/>
              </a:avLst>
            </a:prstGeom>
            <a:solidFill>
              <a:srgbClr val="288DBB"/>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3" name="Text Box 12"/>
            <p:cNvSpPr txBox="1"/>
            <p:nvPr/>
          </p:nvSpPr>
          <p:spPr>
            <a:xfrm>
              <a:off x="913" y="7721"/>
              <a:ext cx="2962" cy="483"/>
            </a:xfrm>
            <a:prstGeom prst="rect">
              <a:avLst/>
            </a:prstGeom>
            <a:noFill/>
          </p:spPr>
          <p:txBody>
            <a:bodyPr wrap="square" rtlCol="0">
              <a:spAutoFit/>
            </a:bodyPr>
            <a:p>
              <a:pPr algn="ctr"/>
              <a:r>
                <a:rPr lang="en-US" sz="1400">
                  <a:solidFill>
                    <a:schemeClr val="bg1"/>
                  </a:solidFill>
                  <a:latin typeface="Chalkboard Regular" panose="03050602040202020205" charset="0"/>
                  <a:cs typeface="Chalkboard Regular" panose="03050602040202020205" charset="0"/>
                </a:rPr>
                <a:t>Clinker Cooling</a:t>
              </a:r>
              <a:endParaRPr lang="en-US" sz="1400">
                <a:solidFill>
                  <a:schemeClr val="bg1"/>
                </a:solidFill>
                <a:latin typeface="Chalkboard Regular" panose="03050602040202020205" charset="0"/>
                <a:cs typeface="Chalkboard Regular" panose="03050602040202020205" charset="0"/>
              </a:endParaRPr>
            </a:p>
          </p:txBody>
        </p:sp>
      </p:grpSp>
      <p:pic>
        <p:nvPicPr>
          <p:cNvPr id="14" name="Picture 13" descr="/Users/arpanbhandari/Downloads/diag-rotarykiln02.jpgdiag-rotarykiln02"/>
          <p:cNvPicPr>
            <a:picLocks noChangeAspect="1"/>
          </p:cNvPicPr>
          <p:nvPr/>
        </p:nvPicPr>
        <p:blipFill>
          <a:blip r:embed="rId1"/>
          <a:srcRect/>
          <a:stretch>
            <a:fillRect/>
          </a:stretch>
        </p:blipFill>
        <p:spPr>
          <a:xfrm>
            <a:off x="9444355" y="694690"/>
            <a:ext cx="2687955" cy="1504950"/>
          </a:xfrm>
          <a:prstGeom prst="round1Rect">
            <a:avLst>
              <a:gd name="adj" fmla="val 0"/>
            </a:avLst>
          </a:prstGeom>
        </p:spPr>
      </p:pic>
      <p:pic>
        <p:nvPicPr>
          <p:cNvPr id="27" name="Picture 26" descr="/Users/arpanbhandari/Downloads/grate-clinker-cooler.jpggrate-clinker-cooler"/>
          <p:cNvPicPr>
            <a:picLocks noChangeAspect="1"/>
          </p:cNvPicPr>
          <p:nvPr/>
        </p:nvPicPr>
        <p:blipFill>
          <a:blip r:embed="rId2"/>
          <a:srcRect/>
          <a:stretch>
            <a:fillRect/>
          </a:stretch>
        </p:blipFill>
        <p:spPr>
          <a:xfrm>
            <a:off x="9786620" y="4315143"/>
            <a:ext cx="2003425" cy="1504950"/>
          </a:xfrm>
          <a:prstGeom prst="round1Rect">
            <a:avLst/>
          </a:prstGeom>
        </p:spPr>
      </p:pic>
      <p:pic>
        <p:nvPicPr>
          <p:cNvPr id="29" name="Picture 28" descr="arrow-up"/>
          <p:cNvPicPr>
            <a:picLocks noChangeAspect="1"/>
          </p:cNvPicPr>
          <p:nvPr/>
        </p:nvPicPr>
        <p:blipFill>
          <a:blip r:embed="rId3"/>
          <a:stretch>
            <a:fillRect/>
          </a:stretch>
        </p:blipFill>
        <p:spPr>
          <a:xfrm rot="10800000">
            <a:off x="643255" y="2585085"/>
            <a:ext cx="1345565" cy="1345565"/>
          </a:xfrm>
          <a:prstGeom prst="rect">
            <a:avLst/>
          </a:prstGeom>
        </p:spPr>
      </p:pic>
      <p:sp>
        <p:nvSpPr>
          <p:cNvPr id="31" name="Rectangles 30"/>
          <p:cNvSpPr/>
          <p:nvPr/>
        </p:nvSpPr>
        <p:spPr>
          <a:xfrm>
            <a:off x="71755" y="1097915"/>
            <a:ext cx="546100" cy="706755"/>
          </a:xfrm>
          <a:prstGeom prst="rect">
            <a:avLst/>
          </a:prstGeom>
          <a:noFill/>
          <a:ln>
            <a:noFill/>
          </a:ln>
        </p:spPr>
        <p:txBody>
          <a:bodyPr wrap="square" rtlCol="0" anchor="t">
            <a:spAutoFit/>
          </a:bodyPr>
          <a:p>
            <a:pPr algn="ctr"/>
            <a:r>
              <a:rPr lang="en-US" altLang="zh-CN" sz="4000" b="1">
                <a:solidFill>
                  <a:srgbClr val="288DBB"/>
                </a:solidFill>
                <a:effectLst>
                  <a:outerShdw blurRad="38100" dist="25400" dir="5400000" algn="ctr" rotWithShape="0">
                    <a:srgbClr val="6E747A">
                      <a:alpha val="43000"/>
                      <a:alpha val="43000"/>
                    </a:srgbClr>
                  </a:outerShdw>
                </a:effectLst>
              </a:rPr>
              <a:t>5</a:t>
            </a:r>
            <a:endParaRPr lang="en-US" altLang="zh-CN" sz="4000" b="1">
              <a:solidFill>
                <a:srgbClr val="288DBB"/>
              </a:solidFill>
              <a:effectLst>
                <a:outerShdw blurRad="38100" dist="25400" dir="5400000" algn="ctr" rotWithShape="0">
                  <a:srgbClr val="6E747A">
                    <a:alpha val="43000"/>
                    <a:alpha val="43000"/>
                  </a:srgbClr>
                </a:outerShdw>
              </a:effectLst>
            </a:endParaRPr>
          </a:p>
        </p:txBody>
      </p:sp>
      <p:sp>
        <p:nvSpPr>
          <p:cNvPr id="32" name="Rectangles 31"/>
          <p:cNvSpPr/>
          <p:nvPr/>
        </p:nvSpPr>
        <p:spPr>
          <a:xfrm>
            <a:off x="71755" y="4730750"/>
            <a:ext cx="546100" cy="706755"/>
          </a:xfrm>
          <a:prstGeom prst="rect">
            <a:avLst/>
          </a:prstGeom>
          <a:noFill/>
          <a:ln>
            <a:noFill/>
          </a:ln>
        </p:spPr>
        <p:txBody>
          <a:bodyPr wrap="square" rtlCol="0" anchor="t">
            <a:spAutoFit/>
          </a:bodyPr>
          <a:p>
            <a:pPr algn="ctr"/>
            <a:r>
              <a:rPr lang="en-US" altLang="zh-CN" sz="4000" b="1">
                <a:solidFill>
                  <a:srgbClr val="12B19F"/>
                </a:solidFill>
                <a:effectLst>
                  <a:outerShdw blurRad="38100" dist="25400" dir="5400000" algn="ctr" rotWithShape="0">
                    <a:srgbClr val="6E747A">
                      <a:alpha val="43000"/>
                      <a:alpha val="43000"/>
                    </a:srgbClr>
                  </a:outerShdw>
                </a:effectLst>
              </a:rPr>
              <a:t>6</a:t>
            </a:r>
            <a:endParaRPr lang="en-US" altLang="zh-CN" sz="4000" b="1">
              <a:solidFill>
                <a:srgbClr val="12B19F"/>
              </a:solidFill>
              <a:effectLst>
                <a:outerShdw blurRad="38100" dist="25400" dir="5400000" algn="ctr" rotWithShape="0">
                  <a:srgbClr val="6E747A">
                    <a:alpha val="43000"/>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dissolve/>
        <p:sndAc>
          <p:stSnd>
            <p:snd r:embed="rId4" name="click.wav"/>
          </p:stSnd>
        </p:sndAc>
      </p:transition>
    </mc:Choice>
    <mc:Fallback>
      <p:transition spd="slow">
        <p:dissolv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p:tgtEl>
                                          <p:spTgt spid="31"/>
                                        </p:tgtEl>
                                        <p:attrNameLst>
                                          <p:attrName>ppt_x</p:attrName>
                                        </p:attrNameLst>
                                      </p:cBhvr>
                                      <p:tavLst>
                                        <p:tav tm="0">
                                          <p:val>
                                            <p:strVal val="#ppt_x-#ppt_w*1.125000"/>
                                          </p:val>
                                        </p:tav>
                                        <p:tav tm="100000">
                                          <p:val>
                                            <p:strVal val="#ppt_x"/>
                                          </p:val>
                                        </p:tav>
                                      </p:tavLst>
                                    </p:anim>
                                    <p:animEffect transition="in" filter="wipe(right)">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000" fill="hold">
                                          <p:stCondLst>
                                            <p:cond delay="0"/>
                                          </p:stCondLst>
                                        </p:cTn>
                                        <p:tgtEl>
                                          <p:spTgt spid="6"/>
                                        </p:tgtEl>
                                        <p:attrNameLst>
                                          <p:attrName>style.visibility</p:attrName>
                                        </p:attrNameLst>
                                      </p:cBhvr>
                                      <p:to>
                                        <p:strVal val="visible"/>
                                      </p:to>
                                    </p:set>
                                    <p:anim calcmode="lin" valueType="num">
                                      <p:cBhvr additive="base">
                                        <p:cTn id="18" dur="1000"/>
                                        <p:tgtEl>
                                          <p:spTgt spid="6"/>
                                        </p:tgtEl>
                                        <p:attrNameLst>
                                          <p:attrName>ppt_x</p:attrName>
                                        </p:attrNameLst>
                                      </p:cBhvr>
                                      <p:tavLst>
                                        <p:tav tm="0">
                                          <p:val>
                                            <p:strVal val="#ppt_x+#ppt_w*1.125000"/>
                                          </p:val>
                                        </p:tav>
                                        <p:tav tm="100000">
                                          <p:val>
                                            <p:strVal val="#ppt_x"/>
                                          </p:val>
                                        </p:tav>
                                      </p:tavLst>
                                    </p:anim>
                                    <p:animEffect transition="in" filter="wipe(left)">
                                      <p:cBhvr>
                                        <p:cTn id="19" dur="1000"/>
                                        <p:tgtEl>
                                          <p:spTgt spid="6"/>
                                        </p:tgtEl>
                                      </p:cBhvr>
                                    </p:animEffect>
                                  </p:childTnLst>
                                </p:cTn>
                              </p:par>
                            </p:childTnLst>
                          </p:cTn>
                        </p:par>
                        <p:par>
                          <p:cTn id="20" fill="hold">
                            <p:stCondLst>
                              <p:cond delay="1000"/>
                            </p:stCondLst>
                            <p:childTnLst>
                              <p:par>
                                <p:cTn id="21" presetID="1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72" fill="hold" nodeType="clickEffect">
                                  <p:stCondLst>
                                    <p:cond delay="0"/>
                                  </p:stCondLst>
                                  <p:childTnLst>
                                    <p:set>
                                      <p:cBhvr>
                                        <p:cTn id="28" dur="1000" fill="hold">
                                          <p:stCondLst>
                                            <p:cond delay="0"/>
                                          </p:stCondLst>
                                        </p:cTn>
                                        <p:tgtEl>
                                          <p:spTgt spid="29"/>
                                        </p:tgtEl>
                                        <p:attrNameLst>
                                          <p:attrName>style.visibility</p:attrName>
                                        </p:attrNameLst>
                                      </p:cBhvr>
                                      <p:to>
                                        <p:strVal val="visible"/>
                                      </p:to>
                                    </p:set>
                                    <p:anim calcmode="lin" valueType="num">
                                      <p:cBhvr>
                                        <p:cTn id="29" dur="1000" fill="hold"/>
                                        <p:tgtEl>
                                          <p:spTgt spid="29"/>
                                        </p:tgtEl>
                                        <p:attrNameLst>
                                          <p:attrName>ppt_w</p:attrName>
                                        </p:attrNameLst>
                                      </p:cBhvr>
                                      <p:tavLst>
                                        <p:tav tm="0">
                                          <p:val>
                                            <p:strVal val="2/3*#ppt_w"/>
                                          </p:val>
                                        </p:tav>
                                        <p:tav tm="100000">
                                          <p:val>
                                            <p:strVal val="#ppt_w"/>
                                          </p:val>
                                        </p:tav>
                                      </p:tavLst>
                                    </p:anim>
                                    <p:anim calcmode="lin" valueType="num">
                                      <p:cBhvr>
                                        <p:cTn id="30" dur="1000" fill="hold"/>
                                        <p:tgtEl>
                                          <p:spTgt spid="29"/>
                                        </p:tgtEl>
                                        <p:attrNameLst>
                                          <p:attrName>ppt_h</p:attrName>
                                        </p:attrNameLst>
                                      </p:cBhvr>
                                      <p:tavLst>
                                        <p:tav tm="0">
                                          <p:val>
                                            <p:strVal val="2/3*#ppt_h"/>
                                          </p:val>
                                        </p:tav>
                                        <p:tav tm="100000">
                                          <p:val>
                                            <p:strVal val="#ppt_h"/>
                                          </p:val>
                                        </p:tav>
                                      </p:tavLst>
                                    </p:anim>
                                  </p:childTnLst>
                                </p:cTn>
                              </p:par>
                            </p:childTnLst>
                          </p:cTn>
                        </p:par>
                        <p:par>
                          <p:cTn id="31" fill="hold">
                            <p:stCondLst>
                              <p:cond delay="1000"/>
                            </p:stCondLst>
                            <p:childTnLst>
                              <p:par>
                                <p:cTn id="32" presetID="1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right)">
                                      <p:cBhvr>
                                        <p:cTn id="35" dur="500"/>
                                        <p:tgtEl>
                                          <p:spTgt spid="5"/>
                                        </p:tgtEl>
                                      </p:cBhvr>
                                    </p:animEffect>
                                  </p:childTnLst>
                                </p:cTn>
                              </p:par>
                            </p:childTnLst>
                          </p:cTn>
                        </p:par>
                        <p:par>
                          <p:cTn id="36" fill="hold">
                            <p:stCondLst>
                              <p:cond delay="1500"/>
                            </p:stCondLst>
                            <p:childTnLst>
                              <p:par>
                                <p:cTn id="37" presetID="1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p:tgtEl>
                                          <p:spTgt spid="32"/>
                                        </p:tgtEl>
                                        <p:attrNameLst>
                                          <p:attrName>ppt_x</p:attrName>
                                        </p:attrNameLst>
                                      </p:cBhvr>
                                      <p:tavLst>
                                        <p:tav tm="0">
                                          <p:val>
                                            <p:strVal val="#ppt_x-#ppt_w*1.125000"/>
                                          </p:val>
                                        </p:tav>
                                        <p:tav tm="100000">
                                          <p:val>
                                            <p:strVal val="#ppt_x"/>
                                          </p:val>
                                        </p:tav>
                                      </p:tavLst>
                                    </p:anim>
                                    <p:animEffect transition="in" filter="wipe(righ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000" fill="hold">
                                          <p:stCondLst>
                                            <p:cond delay="0"/>
                                          </p:stCondLst>
                                        </p:cTn>
                                        <p:tgtEl>
                                          <p:spTgt spid="12"/>
                                        </p:tgtEl>
                                        <p:attrNameLst>
                                          <p:attrName>style.visibility</p:attrName>
                                        </p:attrNameLst>
                                      </p:cBhvr>
                                      <p:to>
                                        <p:strVal val="visible"/>
                                      </p:to>
                                    </p:set>
                                    <p:anim calcmode="lin" valueType="num">
                                      <p:cBhvr additive="base">
                                        <p:cTn id="45" dur="1000"/>
                                        <p:tgtEl>
                                          <p:spTgt spid="12"/>
                                        </p:tgtEl>
                                        <p:attrNameLst>
                                          <p:attrName>ppt_x</p:attrName>
                                        </p:attrNameLst>
                                      </p:cBhvr>
                                      <p:tavLst>
                                        <p:tav tm="0">
                                          <p:val>
                                            <p:strVal val="#ppt_x+#ppt_w*1.125000"/>
                                          </p:val>
                                        </p:tav>
                                        <p:tav tm="100000">
                                          <p:val>
                                            <p:strVal val="#ppt_x"/>
                                          </p:val>
                                        </p:tav>
                                      </p:tavLst>
                                    </p:anim>
                                    <p:animEffect transition="in" filter="wipe(left)">
                                      <p:cBhvr>
                                        <p:cTn id="46" dur="1000"/>
                                        <p:tgtEl>
                                          <p:spTgt spid="12"/>
                                        </p:tgtEl>
                                      </p:cBhvr>
                                    </p:animEffect>
                                  </p:childTnLst>
                                </p:cTn>
                              </p:par>
                            </p:childTnLst>
                          </p:cTn>
                        </p:par>
                        <p:par>
                          <p:cTn id="47" fill="hold">
                            <p:stCondLst>
                              <p:cond delay="1000"/>
                            </p:stCondLst>
                            <p:childTnLst>
                              <p:par>
                                <p:cTn id="48" presetID="12" presetClass="entr" presetSubtype="2"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ppt_x</p:attrName>
                                        </p:attrNameLst>
                                      </p:cBhvr>
                                      <p:tavLst>
                                        <p:tav tm="0">
                                          <p:val>
                                            <p:strVal val="#ppt_x+#ppt_w*1.125000"/>
                                          </p:val>
                                        </p:tav>
                                        <p:tav tm="100000">
                                          <p:val>
                                            <p:strVal val="#ppt_x"/>
                                          </p:val>
                                        </p:tav>
                                      </p:tavLst>
                                    </p:anim>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p:bldP spid="32"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uck"/>
          <p:cNvPicPr>
            <a:picLocks noChangeAspect="1"/>
          </p:cNvPicPr>
          <p:nvPr/>
        </p:nvPicPr>
        <p:blipFill>
          <a:blip r:embed="rId1"/>
          <a:stretch>
            <a:fillRect/>
          </a:stretch>
        </p:blipFill>
        <p:spPr>
          <a:xfrm>
            <a:off x="-1806575" y="5429885"/>
            <a:ext cx="1878330" cy="1877695"/>
          </a:xfrm>
          <a:prstGeom prst="rect">
            <a:avLst/>
          </a:prstGeom>
        </p:spPr>
      </p:pic>
      <p:grpSp>
        <p:nvGrpSpPr>
          <p:cNvPr id="5" name="Group 4"/>
          <p:cNvGrpSpPr/>
          <p:nvPr/>
        </p:nvGrpSpPr>
        <p:grpSpPr>
          <a:xfrm>
            <a:off x="322580" y="1009015"/>
            <a:ext cx="2209800" cy="875030"/>
            <a:chOff x="508" y="1589"/>
            <a:chExt cx="3480" cy="1378"/>
          </a:xfrm>
        </p:grpSpPr>
        <p:sp>
          <p:nvSpPr>
            <p:cNvPr id="2" name="AutoShape 8"/>
            <p:cNvSpPr>
              <a:spLocks noChangeArrowheads="1"/>
            </p:cNvSpPr>
            <p:nvPr/>
          </p:nvSpPr>
          <p:spPr bwMode="gray">
            <a:xfrm>
              <a:off x="508" y="1589"/>
              <a:ext cx="3481" cy="1379"/>
            </a:xfrm>
            <a:prstGeom prst="chevron">
              <a:avLst>
                <a:gd name="adj" fmla="val 38600"/>
              </a:avLst>
            </a:prstGeom>
            <a:solidFill>
              <a:schemeClr val="accent5">
                <a:lumMod val="75000"/>
              </a:schemeClr>
            </a:solidFill>
          </p:spPr>
          <p:style>
            <a:lnRef idx="3">
              <a:schemeClr val="lt1"/>
            </a:lnRef>
            <a:fillRef idx="1">
              <a:schemeClr val="accent4"/>
            </a:fillRef>
            <a:effectRef idx="1">
              <a:schemeClr val="accent4"/>
            </a:effectRef>
            <a:fontRef idx="minor">
              <a:schemeClr val="lt1"/>
            </a:fontRef>
          </p:style>
          <p:txBody>
            <a:bodyPr wrap="none" anchor="ctr"/>
            <a:p>
              <a:pPr algn="ctr">
                <a:defRPr/>
              </a:pPr>
              <a:endParaRPr lang="zh-CN" altLang="en-US" sz="3200" kern="0" dirty="0">
                <a:solidFill>
                  <a:schemeClr val="accent4"/>
                </a:solidFill>
                <a:latin typeface="Microsoft YaHei" panose="020B0503020204020204" pitchFamily="34" charset="-122"/>
                <a:ea typeface="Microsoft YaHei" panose="020B0503020204020204" pitchFamily="34" charset="-122"/>
              </a:endParaRPr>
            </a:p>
          </p:txBody>
        </p:sp>
        <p:sp>
          <p:nvSpPr>
            <p:cNvPr id="3" name="Text Box 2"/>
            <p:cNvSpPr txBox="1"/>
            <p:nvPr/>
          </p:nvSpPr>
          <p:spPr>
            <a:xfrm>
              <a:off x="867" y="1868"/>
              <a:ext cx="2762" cy="822"/>
            </a:xfrm>
            <a:prstGeom prst="rect">
              <a:avLst/>
            </a:prstGeom>
            <a:noFill/>
          </p:spPr>
          <p:txBody>
            <a:bodyPr wrap="square" rtlCol="0">
              <a:spAutoFit/>
            </a:bodyPr>
            <a:p>
              <a:pPr algn="ctr"/>
              <a:r>
                <a:rPr lang="en-US" altLang="zh-CN" sz="1400" b="1" dirty="0">
                  <a:solidFill>
                    <a:srgbClr val="FDFDFD"/>
                  </a:solidFill>
                  <a:latin typeface="Andale Mono" panose="020B0509000000000004" charset="0"/>
                  <a:cs typeface="Andale Mono" panose="020B0509000000000004" charset="0"/>
                  <a:sym typeface="+mn-ea"/>
                </a:rPr>
                <a:t>Clinker Grinding</a:t>
              </a:r>
              <a:endParaRPr lang="en-US" altLang="zh-CN" sz="1400" b="1" dirty="0">
                <a:solidFill>
                  <a:srgbClr val="FDFDFD"/>
                </a:solidFill>
                <a:latin typeface="Andale Mono" panose="020B0509000000000004" charset="0"/>
                <a:cs typeface="Andale Mono" panose="020B0509000000000004" charset="0"/>
                <a:sym typeface="+mn-ea"/>
              </a:endParaRPr>
            </a:p>
          </p:txBody>
        </p:sp>
      </p:grpSp>
      <p:sp>
        <p:nvSpPr>
          <p:cNvPr id="6" name="Text Box 5"/>
          <p:cNvSpPr txBox="1"/>
          <p:nvPr/>
        </p:nvSpPr>
        <p:spPr>
          <a:xfrm>
            <a:off x="2654935" y="667385"/>
            <a:ext cx="6982460" cy="1568450"/>
          </a:xfrm>
          <a:prstGeom prst="rect">
            <a:avLst/>
          </a:prstGeom>
          <a:noFill/>
        </p:spPr>
        <p:txBody>
          <a:bodyPr wrap="square" rtlCol="0">
            <a:spAutoFit/>
          </a:bodyPr>
          <a:p>
            <a:r>
              <a:rPr lang="en-US" sz="1600">
                <a:latin typeface="Andale Mono" panose="020B0509000000000004" charset="0"/>
                <a:cs typeface="Andale Mono" panose="020B0509000000000004" charset="0"/>
              </a:rPr>
              <a:t>The cooled clinker is then ground in a ball mill or roller mill to produce fine powder. This powder is called Portland cement, and it is the final product of the cement manufacturing process. The grinding process reduces the size of the clinker even further, making it easier to handle and transport.</a:t>
            </a:r>
            <a:endParaRPr lang="en-US" sz="1600">
              <a:latin typeface="Andale Mono" panose="020B0509000000000004" charset="0"/>
              <a:cs typeface="Andale Mono" panose="020B0509000000000004" charset="0"/>
            </a:endParaRPr>
          </a:p>
        </p:txBody>
      </p:sp>
      <p:sp>
        <p:nvSpPr>
          <p:cNvPr id="12" name="Text Box 11"/>
          <p:cNvSpPr txBox="1"/>
          <p:nvPr/>
        </p:nvSpPr>
        <p:spPr>
          <a:xfrm>
            <a:off x="2667635" y="4300220"/>
            <a:ext cx="6667500" cy="1568450"/>
          </a:xfrm>
          <a:prstGeom prst="rect">
            <a:avLst/>
          </a:prstGeom>
          <a:noFill/>
        </p:spPr>
        <p:txBody>
          <a:bodyPr wrap="square" rtlCol="0">
            <a:spAutoFit/>
          </a:bodyPr>
          <a:p>
            <a:r>
              <a:rPr lang="en-US" sz="1600">
                <a:latin typeface="Andale Mono" panose="020B0509000000000004" charset="0"/>
                <a:cs typeface="Andale Mono" panose="020B0509000000000004" charset="0"/>
              </a:rPr>
              <a:t>The cement is then packaged in bags or bulk containers and shipped to construction sites or cement plants for use in the production of concrete. The packaging and shipping process is important because it ensures that the cement is delivered to the right location in a safe and timely manner.</a:t>
            </a:r>
            <a:endParaRPr lang="en-US" sz="1600">
              <a:latin typeface="Andale Mono" panose="020B0509000000000004" charset="0"/>
              <a:cs typeface="Andale Mono" panose="020B0509000000000004" charset="0"/>
            </a:endParaRPr>
          </a:p>
        </p:txBody>
      </p:sp>
      <p:grpSp>
        <p:nvGrpSpPr>
          <p:cNvPr id="7" name="Group 6"/>
          <p:cNvGrpSpPr/>
          <p:nvPr/>
        </p:nvGrpSpPr>
        <p:grpSpPr>
          <a:xfrm>
            <a:off x="322580" y="4630420"/>
            <a:ext cx="2209800" cy="875030"/>
            <a:chOff x="508" y="7292"/>
            <a:chExt cx="3480" cy="1378"/>
          </a:xfrm>
        </p:grpSpPr>
        <p:sp>
          <p:nvSpPr>
            <p:cNvPr id="11" name="AutoShape 8"/>
            <p:cNvSpPr>
              <a:spLocks noChangeArrowheads="1"/>
            </p:cNvSpPr>
            <p:nvPr/>
          </p:nvSpPr>
          <p:spPr bwMode="gray">
            <a:xfrm>
              <a:off x="508" y="7292"/>
              <a:ext cx="3481" cy="1379"/>
            </a:xfrm>
            <a:prstGeom prst="chevron">
              <a:avLst>
                <a:gd name="adj" fmla="val 38600"/>
              </a:avLst>
            </a:prstGeom>
            <a:solidFill>
              <a:schemeClr val="tx2"/>
            </a:solidFill>
            <a:ln>
              <a:noFill/>
            </a:ln>
            <a:effectLst/>
          </p:spPr>
          <p:txBody>
            <a:bodyPr wrap="none" anchor="ctr"/>
            <a:p>
              <a:pPr algn="ctr">
                <a:defRPr/>
              </a:pPr>
              <a:endParaRPr lang="zh-CN" altLang="en-US" sz="3200" kern="0" dirty="0">
                <a:solidFill>
                  <a:srgbClr val="FFFFFF"/>
                </a:solidFill>
                <a:latin typeface="Microsoft YaHei" panose="020B0503020204020204" pitchFamily="34" charset="-122"/>
                <a:ea typeface="Microsoft YaHei" panose="020B0503020204020204" pitchFamily="34" charset="-122"/>
              </a:endParaRPr>
            </a:p>
          </p:txBody>
        </p:sp>
        <p:sp>
          <p:nvSpPr>
            <p:cNvPr id="13" name="Text Box 12"/>
            <p:cNvSpPr txBox="1"/>
            <p:nvPr/>
          </p:nvSpPr>
          <p:spPr>
            <a:xfrm>
              <a:off x="1267" y="7390"/>
              <a:ext cx="1963" cy="1161"/>
            </a:xfrm>
            <a:prstGeom prst="rect">
              <a:avLst/>
            </a:prstGeom>
            <a:noFill/>
          </p:spPr>
          <p:txBody>
            <a:bodyPr wrap="square" rtlCol="0">
              <a:spAutoFit/>
            </a:bodyPr>
            <a:p>
              <a:pPr algn="l"/>
              <a:r>
                <a:rPr lang="en-US" sz="1400">
                  <a:solidFill>
                    <a:schemeClr val="bg1"/>
                  </a:solidFill>
                  <a:latin typeface="Chalkboard Regular" panose="03050602040202020205" charset="0"/>
                  <a:cs typeface="Chalkboard Regular" panose="03050602040202020205" charset="0"/>
                </a:rPr>
                <a:t>Cement </a:t>
              </a:r>
              <a:endParaRPr lang="en-US" sz="1400">
                <a:solidFill>
                  <a:schemeClr val="bg1"/>
                </a:solidFill>
                <a:latin typeface="Chalkboard Regular" panose="03050602040202020205" charset="0"/>
                <a:cs typeface="Chalkboard Regular" panose="03050602040202020205" charset="0"/>
              </a:endParaRPr>
            </a:p>
            <a:p>
              <a:pPr algn="l"/>
              <a:r>
                <a:rPr lang="en-US" sz="1400">
                  <a:solidFill>
                    <a:schemeClr val="bg1"/>
                  </a:solidFill>
                  <a:latin typeface="Chalkboard Regular" panose="03050602040202020205" charset="0"/>
                  <a:cs typeface="Chalkboard Regular" panose="03050602040202020205" charset="0"/>
                </a:rPr>
                <a:t>Packaging</a:t>
              </a:r>
              <a:endParaRPr lang="en-US" sz="1400">
                <a:solidFill>
                  <a:schemeClr val="bg1"/>
                </a:solidFill>
                <a:latin typeface="Chalkboard Regular" panose="03050602040202020205" charset="0"/>
                <a:cs typeface="Chalkboard Regular" panose="03050602040202020205" charset="0"/>
              </a:endParaRPr>
            </a:p>
            <a:p>
              <a:pPr algn="l"/>
              <a:r>
                <a:rPr lang="en-US" sz="1400">
                  <a:solidFill>
                    <a:schemeClr val="bg1"/>
                  </a:solidFill>
                  <a:latin typeface="Chalkboard Regular" panose="03050602040202020205" charset="0"/>
                  <a:cs typeface="Chalkboard Regular" panose="03050602040202020205" charset="0"/>
                </a:rPr>
                <a:t>and Shipping</a:t>
              </a:r>
              <a:endParaRPr lang="en-US" sz="1400">
                <a:solidFill>
                  <a:schemeClr val="bg1"/>
                </a:solidFill>
                <a:latin typeface="Chalkboard Regular" panose="03050602040202020205" charset="0"/>
                <a:cs typeface="Chalkboard Regular" panose="03050602040202020205" charset="0"/>
              </a:endParaRPr>
            </a:p>
          </p:txBody>
        </p:sp>
      </p:grpSp>
      <p:pic>
        <p:nvPicPr>
          <p:cNvPr id="14" name="Picture 13" descr="/Users/arpanbhandari/Downloads/grinding-process.jpggrinding-process"/>
          <p:cNvPicPr>
            <a:picLocks noChangeAspect="1"/>
          </p:cNvPicPr>
          <p:nvPr/>
        </p:nvPicPr>
        <p:blipFill>
          <a:blip r:embed="rId2"/>
          <a:srcRect/>
          <a:stretch>
            <a:fillRect/>
          </a:stretch>
        </p:blipFill>
        <p:spPr>
          <a:xfrm>
            <a:off x="9444355" y="712470"/>
            <a:ext cx="2687955" cy="1469390"/>
          </a:xfrm>
          <a:prstGeom prst="round1Rect">
            <a:avLst>
              <a:gd name="adj" fmla="val 3716"/>
            </a:avLst>
          </a:prstGeom>
        </p:spPr>
      </p:pic>
      <p:pic>
        <p:nvPicPr>
          <p:cNvPr id="29" name="Picture 28" descr="arrow-up"/>
          <p:cNvPicPr>
            <a:picLocks noChangeAspect="1"/>
          </p:cNvPicPr>
          <p:nvPr/>
        </p:nvPicPr>
        <p:blipFill>
          <a:blip r:embed="rId3"/>
          <a:stretch>
            <a:fillRect/>
          </a:stretch>
        </p:blipFill>
        <p:spPr>
          <a:xfrm rot="10800000">
            <a:off x="643255" y="2585085"/>
            <a:ext cx="1345565" cy="1345565"/>
          </a:xfrm>
          <a:prstGeom prst="rect">
            <a:avLst/>
          </a:prstGeom>
        </p:spPr>
      </p:pic>
      <p:sp>
        <p:nvSpPr>
          <p:cNvPr id="31" name="Rectangles 30"/>
          <p:cNvSpPr/>
          <p:nvPr/>
        </p:nvSpPr>
        <p:spPr>
          <a:xfrm>
            <a:off x="71755" y="1097915"/>
            <a:ext cx="546100" cy="706755"/>
          </a:xfrm>
          <a:prstGeom prst="rect">
            <a:avLst/>
          </a:prstGeom>
          <a:noFill/>
          <a:ln>
            <a:noFill/>
          </a:ln>
        </p:spPr>
        <p:txBody>
          <a:bodyPr wrap="square" rtlCol="0" anchor="t">
            <a:spAutoFit/>
          </a:bodyPr>
          <a:p>
            <a:pPr algn="ctr"/>
            <a:r>
              <a:rPr lang="en-US" altLang="zh-CN" sz="4000" b="1">
                <a:solidFill>
                  <a:schemeClr val="tx2"/>
                </a:solidFill>
                <a:effectLst>
                  <a:outerShdw blurRad="38100" dist="25400" dir="5400000" algn="ctr" rotWithShape="0">
                    <a:srgbClr val="6E747A">
                      <a:alpha val="43000"/>
                      <a:alpha val="43000"/>
                    </a:srgbClr>
                  </a:outerShdw>
                </a:effectLst>
              </a:rPr>
              <a:t>7</a:t>
            </a:r>
            <a:endParaRPr lang="en-US" altLang="zh-CN" sz="4000" b="1">
              <a:solidFill>
                <a:schemeClr val="tx2"/>
              </a:solidFill>
              <a:effectLst>
                <a:outerShdw blurRad="38100" dist="25400" dir="5400000" algn="ctr" rotWithShape="0">
                  <a:srgbClr val="6E747A">
                    <a:alpha val="43000"/>
                    <a:alpha val="43000"/>
                  </a:srgbClr>
                </a:outerShdw>
              </a:effectLst>
            </a:endParaRPr>
          </a:p>
        </p:txBody>
      </p:sp>
      <p:sp>
        <p:nvSpPr>
          <p:cNvPr id="32" name="Rectangles 31"/>
          <p:cNvSpPr/>
          <p:nvPr/>
        </p:nvSpPr>
        <p:spPr>
          <a:xfrm>
            <a:off x="71755" y="4730750"/>
            <a:ext cx="546100" cy="706755"/>
          </a:xfrm>
          <a:prstGeom prst="rect">
            <a:avLst/>
          </a:prstGeom>
          <a:noFill/>
          <a:ln>
            <a:noFill/>
          </a:ln>
        </p:spPr>
        <p:txBody>
          <a:bodyPr wrap="square" rtlCol="0" anchor="t">
            <a:spAutoFit/>
          </a:bodyPr>
          <a:p>
            <a:pPr algn="ctr"/>
            <a:r>
              <a:rPr lang="en-US" altLang="zh-CN" sz="4000" b="1">
                <a:solidFill>
                  <a:schemeClr val="accent5">
                    <a:lumMod val="75000"/>
                  </a:schemeClr>
                </a:solidFill>
                <a:effectLst>
                  <a:outerShdw blurRad="38100" dist="25400" dir="5400000" algn="ctr" rotWithShape="0">
                    <a:srgbClr val="6E747A">
                      <a:alpha val="43000"/>
                      <a:alpha val="43000"/>
                    </a:srgbClr>
                  </a:outerShdw>
                </a:effectLst>
              </a:rPr>
              <a:t>8</a:t>
            </a:r>
            <a:endParaRPr lang="en-US" altLang="zh-CN" sz="4000" b="1">
              <a:solidFill>
                <a:schemeClr val="accent5">
                  <a:lumMod val="75000"/>
                </a:schemeClr>
              </a:solidFill>
              <a:effectLst>
                <a:outerShdw blurRad="38100" dist="25400" dir="5400000" algn="ctr" rotWithShape="0">
                  <a:srgbClr val="6E747A">
                    <a:alpha val="43000"/>
                    <a:alpha val="43000"/>
                  </a:srgbClr>
                </a:outerShdw>
              </a:effectLst>
            </a:endParaRPr>
          </a:p>
        </p:txBody>
      </p:sp>
      <p:pic>
        <p:nvPicPr>
          <p:cNvPr id="27" name="Picture 26" descr="/Users/arpanbhandari/Downloads/warehouse-industry-with-storage-buildings/17876756.jpg17876756"/>
          <p:cNvPicPr>
            <a:picLocks noChangeAspect="1"/>
          </p:cNvPicPr>
          <p:nvPr/>
        </p:nvPicPr>
        <p:blipFill>
          <a:blip r:embed="rId4"/>
          <a:srcRect/>
          <a:stretch>
            <a:fillRect/>
          </a:stretch>
        </p:blipFill>
        <p:spPr>
          <a:xfrm>
            <a:off x="9469755" y="4149090"/>
            <a:ext cx="2424430" cy="1469390"/>
          </a:xfrm>
          <a:prstGeom prst="round1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sndAc>
          <p:stSnd>
            <p:snd r:embed="rId5" name="click.wav"/>
          </p:stSnd>
        </p:sndAc>
      </p:transition>
    </mc:Choice>
    <mc:Fallback>
      <p:transition spd="slow">
        <p:fade/>
        <p:sndAc>
          <p:stSnd>
            <p:snd r:embed="rId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p:tgtEl>
                                          <p:spTgt spid="31"/>
                                        </p:tgtEl>
                                        <p:attrNameLst>
                                          <p:attrName>ppt_x</p:attrName>
                                        </p:attrNameLst>
                                      </p:cBhvr>
                                      <p:tavLst>
                                        <p:tav tm="0">
                                          <p:val>
                                            <p:strVal val="#ppt_x-#ppt_w*1.125000"/>
                                          </p:val>
                                        </p:tav>
                                        <p:tav tm="100000">
                                          <p:val>
                                            <p:strVal val="#ppt_x"/>
                                          </p:val>
                                        </p:tav>
                                      </p:tavLst>
                                    </p:anim>
                                    <p:animEffect transition="in" filter="wipe(right)">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000" fill="hold">
                                          <p:stCondLst>
                                            <p:cond delay="0"/>
                                          </p:stCondLst>
                                        </p:cTn>
                                        <p:tgtEl>
                                          <p:spTgt spid="6"/>
                                        </p:tgtEl>
                                        <p:attrNameLst>
                                          <p:attrName>style.visibility</p:attrName>
                                        </p:attrNameLst>
                                      </p:cBhvr>
                                      <p:to>
                                        <p:strVal val="visible"/>
                                      </p:to>
                                    </p:set>
                                    <p:anim calcmode="lin" valueType="num">
                                      <p:cBhvr additive="base">
                                        <p:cTn id="18" dur="1000"/>
                                        <p:tgtEl>
                                          <p:spTgt spid="6"/>
                                        </p:tgtEl>
                                        <p:attrNameLst>
                                          <p:attrName>ppt_x</p:attrName>
                                        </p:attrNameLst>
                                      </p:cBhvr>
                                      <p:tavLst>
                                        <p:tav tm="0">
                                          <p:val>
                                            <p:strVal val="#ppt_x+#ppt_w*1.125000"/>
                                          </p:val>
                                        </p:tav>
                                        <p:tav tm="100000">
                                          <p:val>
                                            <p:strVal val="#ppt_x"/>
                                          </p:val>
                                        </p:tav>
                                      </p:tavLst>
                                    </p:anim>
                                    <p:animEffect transition="in" filter="wipe(left)">
                                      <p:cBhvr>
                                        <p:cTn id="19" dur="1000"/>
                                        <p:tgtEl>
                                          <p:spTgt spid="6"/>
                                        </p:tgtEl>
                                      </p:cBhvr>
                                    </p:animEffect>
                                  </p:childTnLst>
                                </p:cTn>
                              </p:par>
                            </p:childTnLst>
                          </p:cTn>
                        </p:par>
                        <p:par>
                          <p:cTn id="20" fill="hold">
                            <p:stCondLst>
                              <p:cond delay="1000"/>
                            </p:stCondLst>
                            <p:childTnLst>
                              <p:par>
                                <p:cTn id="21" presetID="12" presetClass="entr" presetSubtype="4"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72" fill="hold" nodeType="clickEffect">
                                  <p:stCondLst>
                                    <p:cond delay="0"/>
                                  </p:stCondLst>
                                  <p:childTnLst>
                                    <p:set>
                                      <p:cBhvr>
                                        <p:cTn id="28" dur="1000" fill="hold">
                                          <p:stCondLst>
                                            <p:cond delay="0"/>
                                          </p:stCondLst>
                                        </p:cTn>
                                        <p:tgtEl>
                                          <p:spTgt spid="29"/>
                                        </p:tgtEl>
                                        <p:attrNameLst>
                                          <p:attrName>style.visibility</p:attrName>
                                        </p:attrNameLst>
                                      </p:cBhvr>
                                      <p:to>
                                        <p:strVal val="visible"/>
                                      </p:to>
                                    </p:set>
                                    <p:anim calcmode="lin" valueType="num">
                                      <p:cBhvr>
                                        <p:cTn id="29" dur="1000" fill="hold"/>
                                        <p:tgtEl>
                                          <p:spTgt spid="29"/>
                                        </p:tgtEl>
                                        <p:attrNameLst>
                                          <p:attrName>ppt_w</p:attrName>
                                        </p:attrNameLst>
                                      </p:cBhvr>
                                      <p:tavLst>
                                        <p:tav tm="0">
                                          <p:val>
                                            <p:strVal val="2/3*#ppt_w"/>
                                          </p:val>
                                        </p:tav>
                                        <p:tav tm="100000">
                                          <p:val>
                                            <p:strVal val="#ppt_w"/>
                                          </p:val>
                                        </p:tav>
                                      </p:tavLst>
                                    </p:anim>
                                    <p:anim calcmode="lin" valueType="num">
                                      <p:cBhvr>
                                        <p:cTn id="30" dur="1000" fill="hold"/>
                                        <p:tgtEl>
                                          <p:spTgt spid="29"/>
                                        </p:tgtEl>
                                        <p:attrNameLst>
                                          <p:attrName>ppt_h</p:attrName>
                                        </p:attrNameLst>
                                      </p:cBhvr>
                                      <p:tavLst>
                                        <p:tav tm="0">
                                          <p:val>
                                            <p:strVal val="2/3*#ppt_h"/>
                                          </p:val>
                                        </p:tav>
                                        <p:tav tm="100000">
                                          <p:val>
                                            <p:strVal val="#ppt_h"/>
                                          </p:val>
                                        </p:tav>
                                      </p:tavLst>
                                    </p:anim>
                                  </p:childTnLst>
                                </p:cTn>
                              </p:par>
                            </p:childTnLst>
                          </p:cTn>
                        </p:par>
                        <p:par>
                          <p:cTn id="31" fill="hold">
                            <p:stCondLst>
                              <p:cond delay="100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par>
                          <p:cTn id="36" fill="hold">
                            <p:stCondLst>
                              <p:cond delay="1500"/>
                            </p:stCondLst>
                            <p:childTnLst>
                              <p:par>
                                <p:cTn id="37" presetID="1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p:tgtEl>
                                          <p:spTgt spid="32"/>
                                        </p:tgtEl>
                                        <p:attrNameLst>
                                          <p:attrName>ppt_x</p:attrName>
                                        </p:attrNameLst>
                                      </p:cBhvr>
                                      <p:tavLst>
                                        <p:tav tm="0">
                                          <p:val>
                                            <p:strVal val="#ppt_x-#ppt_w*1.125000"/>
                                          </p:val>
                                        </p:tav>
                                        <p:tav tm="100000">
                                          <p:val>
                                            <p:strVal val="#ppt_x"/>
                                          </p:val>
                                        </p:tav>
                                      </p:tavLst>
                                    </p:anim>
                                    <p:animEffect transition="in" filter="wipe(righ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000" fill="hold">
                                          <p:stCondLst>
                                            <p:cond delay="0"/>
                                          </p:stCondLst>
                                        </p:cTn>
                                        <p:tgtEl>
                                          <p:spTgt spid="12"/>
                                        </p:tgtEl>
                                        <p:attrNameLst>
                                          <p:attrName>style.visibility</p:attrName>
                                        </p:attrNameLst>
                                      </p:cBhvr>
                                      <p:to>
                                        <p:strVal val="visible"/>
                                      </p:to>
                                    </p:set>
                                    <p:anim calcmode="lin" valueType="num">
                                      <p:cBhvr additive="base">
                                        <p:cTn id="45" dur="1000"/>
                                        <p:tgtEl>
                                          <p:spTgt spid="12"/>
                                        </p:tgtEl>
                                        <p:attrNameLst>
                                          <p:attrName>ppt_x</p:attrName>
                                        </p:attrNameLst>
                                      </p:cBhvr>
                                      <p:tavLst>
                                        <p:tav tm="0">
                                          <p:val>
                                            <p:strVal val="#ppt_x+#ppt_w*1.125000"/>
                                          </p:val>
                                        </p:tav>
                                        <p:tav tm="100000">
                                          <p:val>
                                            <p:strVal val="#ppt_x"/>
                                          </p:val>
                                        </p:tav>
                                      </p:tavLst>
                                    </p:anim>
                                    <p:animEffect transition="in" filter="wipe(left)">
                                      <p:cBhvr>
                                        <p:cTn id="46" dur="1000"/>
                                        <p:tgtEl>
                                          <p:spTgt spid="12"/>
                                        </p:tgtEl>
                                      </p:cBhvr>
                                    </p:animEffect>
                                  </p:childTnLst>
                                </p:cTn>
                              </p:par>
                            </p:childTnLst>
                          </p:cTn>
                        </p:par>
                        <p:par>
                          <p:cTn id="47" fill="hold">
                            <p:stCondLst>
                              <p:cond delay="1000"/>
                            </p:stCondLst>
                            <p:childTnLst>
                              <p:par>
                                <p:cTn id="48" presetID="12" presetClass="entr" presetSubtype="2"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p:tgtEl>
                                          <p:spTgt spid="27"/>
                                        </p:tgtEl>
                                        <p:attrNameLst>
                                          <p:attrName>ppt_x</p:attrName>
                                        </p:attrNameLst>
                                      </p:cBhvr>
                                      <p:tavLst>
                                        <p:tav tm="0">
                                          <p:val>
                                            <p:strVal val="#ppt_x+#ppt_w*1.125000"/>
                                          </p:val>
                                        </p:tav>
                                        <p:tav tm="100000">
                                          <p:val>
                                            <p:strVal val="#ppt_x"/>
                                          </p:val>
                                        </p:tav>
                                      </p:tavLst>
                                    </p:anim>
                                    <p:animEffect transition="in" filter="wipe(left)">
                                      <p:cBhvr>
                                        <p:cTn id="51" dur="500"/>
                                        <p:tgtEl>
                                          <p:spTgt spid="27"/>
                                        </p:tgtEl>
                                      </p:cBhvr>
                                    </p:animEffect>
                                  </p:childTnLst>
                                </p:cTn>
                              </p:par>
                            </p:childTnLst>
                          </p:cTn>
                        </p:par>
                        <p:par>
                          <p:cTn id="52" fill="hold">
                            <p:stCondLst>
                              <p:cond delay="1500"/>
                            </p:stCondLst>
                            <p:childTnLst>
                              <p:par>
                                <p:cTn id="53" presetID="12" presetClass="entr" presetSubtype="8"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ppt_x</p:attrName>
                                        </p:attrNameLst>
                                      </p:cBhvr>
                                      <p:tavLst>
                                        <p:tav tm="0">
                                          <p:val>
                                            <p:strVal val="#ppt_x-#ppt_w*1.125000"/>
                                          </p:val>
                                        </p:tav>
                                        <p:tav tm="100000">
                                          <p:val>
                                            <p:strVal val="#ppt_x"/>
                                          </p:val>
                                        </p:tav>
                                      </p:tavLst>
                                    </p:anim>
                                    <p:animEffect transition="in" filter="wipe(righ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0.0928646 0.00101852 L 1.13677 -0.00564815 " pathEditMode="relative" rAng="0" ptsTypes="">
                                      <p:cBhvr>
                                        <p:cTn id="60" dur="5000" fill="hold"/>
                                        <p:tgtEl>
                                          <p:spTgt spid="4"/>
                                        </p:tgtEl>
                                        <p:attrNameLst>
                                          <p:attrName>ppt_x</p:attrName>
                                          <p:attrName>ppt_y</p:attrName>
                                        </p:attrNameLst>
                                      </p:cBhvr>
                                      <p:rCtr x="545"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p:bldP spid="32"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矩形 114"/>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p:nvPr/>
        </p:nvSpPr>
        <p:spPr>
          <a:xfrm>
            <a:off x="2427605" y="76835"/>
            <a:ext cx="7337425" cy="1168400"/>
          </a:xfrm>
          <a:prstGeom prst="rect">
            <a:avLst/>
          </a:prstGeom>
          <a:noFill/>
        </p:spPr>
        <p:txBody>
          <a:bodyPr wrap="square" rtlCol="0">
            <a:spAutoFit/>
          </a:bodyPr>
          <a:p>
            <a:r>
              <a:rPr lang="en-US" sz="7000" b="1">
                <a:solidFill>
                  <a:schemeClr val="bg1"/>
                </a:solidFill>
                <a:latin typeface="Chalkboard Bold" panose="03050602040202020205" charset="0"/>
                <a:cs typeface="Chalkboard Bold" panose="03050602040202020205" charset="0"/>
              </a:rPr>
              <a:t>Overall Reactions</a:t>
            </a:r>
            <a:endParaRPr lang="en-US" sz="7000" b="1">
              <a:solidFill>
                <a:schemeClr val="bg1"/>
              </a:solidFill>
              <a:latin typeface="Chalkboard Bold" panose="03050602040202020205" charset="0"/>
              <a:cs typeface="Chalkboard Bold" panose="03050602040202020205" charset="0"/>
            </a:endParaRPr>
          </a:p>
        </p:txBody>
      </p:sp>
      <p:sp>
        <p:nvSpPr>
          <p:cNvPr id="7" name="Text Box 6"/>
          <p:cNvSpPr txBox="1"/>
          <p:nvPr/>
        </p:nvSpPr>
        <p:spPr>
          <a:xfrm>
            <a:off x="502285" y="1595120"/>
            <a:ext cx="8950960" cy="702945"/>
          </a:xfrm>
          <a:prstGeom prst="rect">
            <a:avLst/>
          </a:prstGeom>
          <a:noFill/>
        </p:spPr>
        <p:txBody>
          <a:bodyPr wrap="square" rtlCol="0">
            <a:spAutoFit/>
          </a:bodyPr>
          <a:p>
            <a:r>
              <a:rPr lang="en-US" sz="1500" b="1"/>
              <a:t>1. Limestone decomposes to give lime and CO</a:t>
            </a:r>
            <a:r>
              <a:rPr lang="en-US" sz="1500" b="1" baseline="-25000"/>
              <a:t>2</a:t>
            </a:r>
            <a:endParaRPr lang="en-US" sz="1500" b="1" baseline="-25000"/>
          </a:p>
          <a:p>
            <a:r>
              <a:rPr lang="en-US" sz="1500" b="1"/>
              <a:t>	CaCO</a:t>
            </a:r>
            <a:r>
              <a:rPr lang="en-US" sz="1500" b="1" baseline="-25000"/>
              <a:t>3                                  	</a:t>
            </a:r>
            <a:r>
              <a:rPr lang="en-US" sz="1500" b="1"/>
              <a:t>CaO + CO</a:t>
            </a:r>
            <a:r>
              <a:rPr lang="en-US" sz="1500" b="1" baseline="-25000"/>
              <a:t>2</a:t>
            </a:r>
            <a:endParaRPr lang="en-US" sz="1500" b="1" baseline="-25000"/>
          </a:p>
          <a:p>
            <a:r>
              <a:rPr lang="en-US" sz="1500" b="1" baseline="-25000"/>
              <a:t>			              	 (lime)</a:t>
            </a:r>
            <a:endParaRPr lang="en-US" sz="1500" b="1" baseline="-25000"/>
          </a:p>
        </p:txBody>
      </p:sp>
      <p:cxnSp>
        <p:nvCxnSpPr>
          <p:cNvPr id="10" name="Straight Arrow Connector 9"/>
          <p:cNvCxnSpPr/>
          <p:nvPr/>
        </p:nvCxnSpPr>
        <p:spPr>
          <a:xfrm>
            <a:off x="2357120" y="2065020"/>
            <a:ext cx="1452880"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a:off x="2904490" y="2132965"/>
            <a:ext cx="213360" cy="100330"/>
          </a:xfrm>
          <a:prstGeom prst="triangle">
            <a:avLst>
              <a:gd name="adj" fmla="val 50000"/>
            </a:avLst>
          </a:prstGeom>
          <a:solidFill>
            <a:schemeClr val="accent1"/>
          </a:solidFill>
        </p:spPr>
        <p:style>
          <a:lnRef idx="1">
            <a:schemeClr val="accent2"/>
          </a:lnRef>
          <a:fillRef idx="3">
            <a:schemeClr val="accent2"/>
          </a:fillRef>
          <a:effectRef idx="2">
            <a:schemeClr val="accent2"/>
          </a:effectRef>
          <a:fontRef idx="minor">
            <a:schemeClr val="lt1"/>
          </a:fontRef>
        </p:style>
        <p:txBody>
          <a:bodyPr rtlCol="0" anchor="ctr"/>
          <a:p>
            <a:pPr algn="ctr"/>
            <a:endParaRPr lang="en-US"/>
          </a:p>
        </p:txBody>
      </p:sp>
      <p:sp>
        <p:nvSpPr>
          <p:cNvPr id="12" name="Text Box 11"/>
          <p:cNvSpPr txBox="1"/>
          <p:nvPr/>
        </p:nvSpPr>
        <p:spPr>
          <a:xfrm>
            <a:off x="580390" y="2556510"/>
            <a:ext cx="10683875" cy="3161030"/>
          </a:xfrm>
          <a:prstGeom prst="rect">
            <a:avLst/>
          </a:prstGeom>
          <a:noFill/>
        </p:spPr>
        <p:txBody>
          <a:bodyPr wrap="square" rtlCol="0">
            <a:spAutoFit/>
          </a:bodyPr>
          <a:p>
            <a:r>
              <a:rPr lang="en-US" sz="1500" b="1">
                <a:cs typeface="+mn-lt"/>
              </a:rPr>
              <a:t>2. Lime obtained from limestone reacts with alumina and silica (obtained from clay and sand) to give calcium silicate and calcium aluminate.</a:t>
            </a:r>
            <a:endParaRPr lang="en-US" sz="1500" b="1">
              <a:cs typeface="+mn-lt"/>
            </a:endParaRPr>
          </a:p>
          <a:p>
            <a:endParaRPr lang="en-US" sz="1500" b="1">
              <a:cs typeface="+mn-lt"/>
            </a:endParaRPr>
          </a:p>
          <a:p>
            <a:endParaRPr lang="en-US" sz="1500" b="1">
              <a:cs typeface="+mn-lt"/>
            </a:endParaRPr>
          </a:p>
          <a:p>
            <a:r>
              <a:rPr lang="en-US" sz="1500" b="1">
                <a:cs typeface="+mn-lt"/>
              </a:rPr>
              <a:t>	2CaO + SiO</a:t>
            </a:r>
            <a:r>
              <a:rPr lang="en-US" sz="1500" b="1" baseline="-25000">
                <a:cs typeface="+mn-lt"/>
              </a:rPr>
              <a:t>2  		</a:t>
            </a:r>
            <a:r>
              <a:rPr lang="en-US" sz="1500" b="1">
                <a:cs typeface="+mn-lt"/>
              </a:rPr>
              <a:t> 2CaO.SiO</a:t>
            </a:r>
            <a:r>
              <a:rPr lang="en-US" sz="1500" b="1" baseline="-25000">
                <a:cs typeface="+mn-lt"/>
              </a:rPr>
              <a:t>2</a:t>
            </a:r>
            <a:endParaRPr lang="en-US" sz="1500" b="1" baseline="-25000">
              <a:cs typeface="+mn-lt"/>
            </a:endParaRPr>
          </a:p>
          <a:p>
            <a:r>
              <a:rPr lang="en-US" sz="1500" b="1">
                <a:cs typeface="+mn-lt"/>
              </a:rPr>
              <a:t/>
            </a:r>
            <a:r>
              <a:rPr lang="en-US" sz="1000">
                <a:cs typeface="+mn-lt"/>
              </a:rPr>
              <a:t/>
            </a:r>
            <a:r>
              <a:rPr lang="en-US" sz="1000" b="1">
                <a:solidFill>
                  <a:srgbClr val="FF0000"/>
                </a:solidFill>
                <a:cs typeface="+mn-lt"/>
              </a:rPr>
              <a:t>Dicalcium silicate (26%)</a:t>
            </a:r>
            <a:endParaRPr lang="en-US" sz="1000" b="1">
              <a:solidFill>
                <a:srgbClr val="FF0000"/>
              </a:solidFill>
              <a:cs typeface="+mn-lt"/>
            </a:endParaRPr>
          </a:p>
          <a:p>
            <a:endParaRPr lang="en-US" sz="1500" b="1" baseline="-25000">
              <a:cs typeface="+mn-lt"/>
            </a:endParaRPr>
          </a:p>
          <a:p>
            <a:r>
              <a:rPr lang="en-US" sz="1500" b="1">
                <a:cs typeface="+mn-lt"/>
              </a:rPr>
              <a:t>	3CaO + SiO</a:t>
            </a:r>
            <a:r>
              <a:rPr lang="en-US" sz="1500" b="1" baseline="-25000">
                <a:cs typeface="+mn-lt"/>
              </a:rPr>
              <a:t>2 		 </a:t>
            </a:r>
            <a:r>
              <a:rPr lang="en-US" sz="1500" b="1">
                <a:cs typeface="+mn-lt"/>
              </a:rPr>
              <a:t>3CaO.SiO</a:t>
            </a:r>
            <a:r>
              <a:rPr lang="en-US" sz="1500" b="1" baseline="-25000">
                <a:cs typeface="+mn-lt"/>
              </a:rPr>
              <a:t>2</a:t>
            </a:r>
            <a:endParaRPr lang="en-US" sz="1500" b="1" baseline="-25000">
              <a:cs typeface="+mn-lt"/>
            </a:endParaRPr>
          </a:p>
          <a:p>
            <a:r>
              <a:rPr lang="en-US" sz="1500" b="1" baseline="-25000">
                <a:cs typeface="+mn-lt"/>
              </a:rPr>
              <a:t/>
            </a:r>
            <a:r>
              <a:rPr lang="en-US" sz="1000" b="1">
                <a:solidFill>
                  <a:srgbClr val="FF0000"/>
                </a:solidFill>
                <a:cs typeface="+mn-lt"/>
              </a:rPr>
              <a:t>Tricalcium silicate (51%)</a:t>
            </a:r>
            <a:endParaRPr lang="en-US" sz="1000" b="1">
              <a:solidFill>
                <a:srgbClr val="FF0000"/>
              </a:solidFill>
              <a:cs typeface="+mn-lt"/>
            </a:endParaRPr>
          </a:p>
          <a:p>
            <a:r>
              <a:rPr lang="en-US" sz="1500" b="1">
                <a:cs typeface="+mn-lt"/>
              </a:rPr>
              <a:t/>
            </a:r>
            <a:endParaRPr lang="en-US" sz="1500" b="1">
              <a:cs typeface="+mn-lt"/>
            </a:endParaRPr>
          </a:p>
          <a:p>
            <a:r>
              <a:rPr lang="en-US" sz="1500" b="1">
                <a:cs typeface="+mn-lt"/>
              </a:rPr>
              <a:t>	3CaO + Al</a:t>
            </a:r>
            <a:r>
              <a:rPr lang="en-US" sz="1500" b="1" baseline="-25000">
                <a:cs typeface="+mn-lt"/>
              </a:rPr>
              <a:t>2</a:t>
            </a:r>
            <a:r>
              <a:rPr lang="en-US" sz="1500" b="1">
                <a:cs typeface="+mn-lt"/>
              </a:rPr>
              <a:t>O</a:t>
            </a:r>
            <a:r>
              <a:rPr lang="en-US" sz="1500" b="1" baseline="-25000">
                <a:cs typeface="+mn-lt"/>
              </a:rPr>
              <a:t>3		</a:t>
            </a:r>
            <a:r>
              <a:rPr lang="en-US" sz="1500" b="1">
                <a:cs typeface="+mn-lt"/>
              </a:rPr>
              <a:t> 3CaO.Al</a:t>
            </a:r>
            <a:r>
              <a:rPr lang="en-US" sz="1500" b="1" baseline="-25000">
                <a:cs typeface="+mn-lt"/>
              </a:rPr>
              <a:t>2</a:t>
            </a:r>
            <a:r>
              <a:rPr lang="en-US" sz="1500" b="1">
                <a:cs typeface="+mn-lt"/>
              </a:rPr>
              <a:t>O</a:t>
            </a:r>
            <a:r>
              <a:rPr lang="en-US" sz="1500" b="1" baseline="-25000">
                <a:cs typeface="+mn-lt"/>
              </a:rPr>
              <a:t>3</a:t>
            </a:r>
            <a:endParaRPr lang="en-US" sz="1500" b="1" baseline="-25000">
              <a:cs typeface="+mn-lt"/>
            </a:endParaRPr>
          </a:p>
          <a:p>
            <a:r>
              <a:rPr lang="en-US" sz="1500" b="1" baseline="-25000">
                <a:cs typeface="+mn-lt"/>
              </a:rPr>
              <a:t/>
            </a:r>
            <a:r>
              <a:rPr lang="en-US" sz="1000" b="1">
                <a:solidFill>
                  <a:srgbClr val="FF0000"/>
                </a:solidFill>
                <a:cs typeface="+mn-lt"/>
              </a:rPr>
              <a:t>Tricalcium aliuminate (11%)</a:t>
            </a:r>
            <a:endParaRPr lang="en-US" sz="1500" b="1" baseline="-25000">
              <a:solidFill>
                <a:srgbClr val="FF0000"/>
              </a:solidFill>
              <a:cs typeface="+mn-lt"/>
            </a:endParaRPr>
          </a:p>
          <a:p>
            <a:endParaRPr lang="en-US" sz="1500" b="1" baseline="-25000">
              <a:solidFill>
                <a:srgbClr val="FF0000"/>
              </a:solidFill>
              <a:cs typeface="+mn-lt"/>
            </a:endParaRPr>
          </a:p>
          <a:p>
            <a:r>
              <a:rPr lang="en-US" sz="1500" b="1">
                <a:solidFill>
                  <a:schemeClr val="tx1"/>
                </a:solidFill>
                <a:latin typeface="+mn-ea"/>
                <a:cs typeface="+mn-ea"/>
              </a:rPr>
              <a:t>	4CaO + Al</a:t>
            </a:r>
            <a:r>
              <a:rPr lang="en-US" sz="1500" b="1" baseline="-25000">
                <a:solidFill>
                  <a:schemeClr val="tx1"/>
                </a:solidFill>
                <a:latin typeface="+mn-ea"/>
                <a:cs typeface="+mn-ea"/>
              </a:rPr>
              <a:t>2</a:t>
            </a:r>
            <a:r>
              <a:rPr lang="en-US" sz="1500" b="1">
                <a:solidFill>
                  <a:schemeClr val="tx1"/>
                </a:solidFill>
                <a:latin typeface="+mn-ea"/>
                <a:cs typeface="+mn-ea"/>
              </a:rPr>
              <a:t>O</a:t>
            </a:r>
            <a:r>
              <a:rPr lang="en-US" sz="1500" b="1" baseline="-25000">
                <a:solidFill>
                  <a:schemeClr val="tx1"/>
                </a:solidFill>
                <a:latin typeface="+mn-ea"/>
                <a:cs typeface="+mn-ea"/>
              </a:rPr>
              <a:t>3 </a:t>
            </a:r>
            <a:r>
              <a:rPr lang="en-US" sz="1500" b="1">
                <a:solidFill>
                  <a:schemeClr val="tx1"/>
                </a:solidFill>
                <a:latin typeface="+mn-ea"/>
                <a:cs typeface="+mn-ea"/>
              </a:rPr>
              <a:t>+ Fe</a:t>
            </a:r>
            <a:r>
              <a:rPr lang="en-US" sz="1500" b="1" baseline="-25000">
                <a:solidFill>
                  <a:schemeClr val="tx1"/>
                </a:solidFill>
                <a:latin typeface="+mn-ea"/>
                <a:cs typeface="+mn-ea"/>
              </a:rPr>
              <a:t>2 </a:t>
            </a:r>
            <a:r>
              <a:rPr lang="en-US" sz="1500" b="1">
                <a:solidFill>
                  <a:schemeClr val="tx1"/>
                </a:solidFill>
                <a:latin typeface="+mn-ea"/>
                <a:cs typeface="+mn-ea"/>
              </a:rPr>
              <a:t>O</a:t>
            </a:r>
            <a:r>
              <a:rPr lang="en-US" sz="1500" b="1" baseline="-25000">
                <a:solidFill>
                  <a:schemeClr val="tx1"/>
                </a:solidFill>
                <a:latin typeface="+mn-ea"/>
                <a:cs typeface="+mn-ea"/>
              </a:rPr>
              <a:t>3		</a:t>
            </a:r>
            <a:r>
              <a:rPr lang="en-US" sz="1500" b="1">
                <a:solidFill>
                  <a:schemeClr val="tx1"/>
                </a:solidFill>
                <a:latin typeface="+mn-ea"/>
                <a:cs typeface="+mn-ea"/>
              </a:rPr>
              <a:t>4CaO.Al</a:t>
            </a:r>
            <a:r>
              <a:rPr lang="en-US" sz="1500" b="1" baseline="-25000">
                <a:solidFill>
                  <a:schemeClr val="tx1"/>
                </a:solidFill>
                <a:latin typeface="+mn-ea"/>
                <a:cs typeface="+mn-ea"/>
              </a:rPr>
              <a:t>2</a:t>
            </a:r>
            <a:r>
              <a:rPr lang="en-US" sz="1500" b="1">
                <a:solidFill>
                  <a:schemeClr val="tx1"/>
                </a:solidFill>
                <a:latin typeface="+mn-ea"/>
                <a:cs typeface="+mn-ea"/>
              </a:rPr>
              <a:t>O</a:t>
            </a:r>
            <a:r>
              <a:rPr lang="en-US" sz="1500" b="1" baseline="-25000">
                <a:solidFill>
                  <a:schemeClr val="tx1"/>
                </a:solidFill>
                <a:latin typeface="+mn-ea"/>
                <a:cs typeface="+mn-ea"/>
              </a:rPr>
              <a:t>3</a:t>
            </a:r>
            <a:r>
              <a:rPr lang="en-US" sz="1500" b="1">
                <a:solidFill>
                  <a:schemeClr val="tx1"/>
                </a:solidFill>
                <a:latin typeface="+mn-ea"/>
                <a:cs typeface="+mn-ea"/>
              </a:rPr>
              <a:t>.Fe</a:t>
            </a:r>
            <a:r>
              <a:rPr lang="en-US" sz="1500" b="1" baseline="-25000">
                <a:solidFill>
                  <a:schemeClr val="tx1"/>
                </a:solidFill>
                <a:latin typeface="+mn-ea"/>
                <a:cs typeface="+mn-ea"/>
              </a:rPr>
              <a:t>2</a:t>
            </a:r>
            <a:r>
              <a:rPr lang="en-US" sz="1500" b="1">
                <a:solidFill>
                  <a:schemeClr val="tx1"/>
                </a:solidFill>
                <a:latin typeface="+mn-ea"/>
                <a:cs typeface="+mn-ea"/>
              </a:rPr>
              <a:t>O</a:t>
            </a:r>
            <a:r>
              <a:rPr lang="en-US" sz="1500" b="1" baseline="-25000">
                <a:solidFill>
                  <a:schemeClr val="tx1"/>
                </a:solidFill>
                <a:latin typeface="+mn-ea"/>
                <a:cs typeface="+mn-ea"/>
              </a:rPr>
              <a:t>3</a:t>
            </a:r>
            <a:endParaRPr lang="en-US" sz="1500" b="1" baseline="-25000">
              <a:solidFill>
                <a:schemeClr val="tx1"/>
              </a:solidFill>
              <a:latin typeface="+mn-ea"/>
              <a:cs typeface="+mn-ea"/>
            </a:endParaRPr>
          </a:p>
          <a:p>
            <a:r>
              <a:rPr lang="en-US" sz="1500" b="1" baseline="-25000">
                <a:solidFill>
                  <a:schemeClr val="tx1"/>
                </a:solidFill>
                <a:latin typeface="+mn-ea"/>
                <a:cs typeface="+mn-ea"/>
              </a:rPr>
              <a:t/>
            </a:r>
            <a:r>
              <a:rPr lang="en-US" sz="1000" b="1">
                <a:solidFill>
                  <a:srgbClr val="FF0000"/>
                </a:solidFill>
                <a:cs typeface="+mn-lt"/>
              </a:rPr>
              <a:t>Tetracalcium alumino ferrite (12%)	</a:t>
            </a:r>
            <a:endParaRPr lang="en-US" sz="1000" b="1">
              <a:solidFill>
                <a:srgbClr val="FF0000"/>
              </a:solidFill>
              <a:cs typeface="+mn-lt"/>
            </a:endParaRPr>
          </a:p>
        </p:txBody>
      </p:sp>
      <p:cxnSp>
        <p:nvCxnSpPr>
          <p:cNvPr id="14" name="Straight Arrow Connector 13"/>
          <p:cNvCxnSpPr/>
          <p:nvPr/>
        </p:nvCxnSpPr>
        <p:spPr>
          <a:xfrm>
            <a:off x="2804160" y="3629025"/>
            <a:ext cx="1519555"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804160" y="4227195"/>
            <a:ext cx="1519555"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04160" y="4825365"/>
            <a:ext cx="1519555" cy="0"/>
          </a:xfrm>
          <a:prstGeom prst="straightConnector1">
            <a:avLst/>
          </a:prstGeom>
          <a:ln>
            <a:solidFill>
              <a:srgbClr val="90BCE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95370" y="5356225"/>
            <a:ext cx="1519555" cy="0"/>
          </a:xfrm>
          <a:prstGeom prst="straightConnector1">
            <a:avLst/>
          </a:prstGeom>
          <a:ln>
            <a:solidFill>
              <a:srgbClr val="90BCE2"/>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6328410" y="3148965"/>
            <a:ext cx="2914015" cy="2517775"/>
          </a:xfrm>
          <a:prstGeom prst="bentConnector3">
            <a:avLst>
              <a:gd name="adj1" fmla="val 5001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21" name="Text Box 20"/>
          <p:cNvSpPr txBox="1"/>
          <p:nvPr/>
        </p:nvSpPr>
        <p:spPr>
          <a:xfrm>
            <a:off x="9254490" y="5573395"/>
            <a:ext cx="2715895" cy="275590"/>
          </a:xfrm>
          <a:prstGeom prst="rect">
            <a:avLst/>
          </a:prstGeom>
          <a:noFill/>
        </p:spPr>
        <p:txBody>
          <a:bodyPr wrap="square" rtlCol="0">
            <a:spAutoFit/>
          </a:bodyPr>
          <a:p>
            <a:r>
              <a:rPr lang="en-US" sz="1200" b="1"/>
              <a:t>Constituents of Portland Cement</a:t>
            </a:r>
            <a:endParaRPr lang="en-US" sz="1200" b="1"/>
          </a:p>
        </p:txBody>
      </p:sp>
      <p:pic>
        <p:nvPicPr>
          <p:cNvPr id="22" name="Picture 21" descr="/Users/arpanbhandari/Downloads/reaction.pngreaction"/>
          <p:cNvPicPr>
            <a:picLocks noChangeAspect="1"/>
          </p:cNvPicPr>
          <p:nvPr/>
        </p:nvPicPr>
        <p:blipFill>
          <a:blip r:embed="rId1"/>
          <a:srcRect/>
          <a:stretch>
            <a:fillRect/>
          </a:stretch>
        </p:blipFill>
        <p:spPr>
          <a:xfrm>
            <a:off x="10681970" y="109220"/>
            <a:ext cx="1103630" cy="1103630"/>
          </a:xfrm>
          <a:prstGeom prst="rect">
            <a:avLst/>
          </a:prstGeom>
        </p:spPr>
      </p:pic>
      <p:pic>
        <p:nvPicPr>
          <p:cNvPr id="24" name="Picture 23" descr="chemical-reaction"/>
          <p:cNvPicPr>
            <a:picLocks noChangeAspect="1"/>
          </p:cNvPicPr>
          <p:nvPr/>
        </p:nvPicPr>
        <p:blipFill>
          <a:blip r:embed="rId2"/>
          <a:stretch>
            <a:fillRect/>
          </a:stretch>
        </p:blipFill>
        <p:spPr>
          <a:xfrm>
            <a:off x="253365" y="161925"/>
            <a:ext cx="1103630" cy="11036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sndAc>
          <p:stSnd>
            <p:snd r:embed="rId3" name="camera.wav"/>
          </p:stSnd>
        </p:sndAc>
      </p:transition>
    </mc:Choice>
    <mc:Fallback>
      <p:transition spd="slow">
        <p:fade/>
        <p:sndAc>
          <p:stSnd>
            <p:snd r:embed="rId3"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par>
                                <p:cTn id="13" presetID="1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1" nodeType="clickEffect">
                                  <p:stCondLst>
                                    <p:cond delay="0"/>
                                  </p:stCondLst>
                                  <p:childTnLst>
                                    <p:set>
                                      <p:cBhvr>
                                        <p:cTn id="20" dur="1000" fill="hold">
                                          <p:stCondLst>
                                            <p:cond delay="0"/>
                                          </p:stCondLst>
                                        </p:cTn>
                                        <p:tgtEl>
                                          <p:spTgt spid="7"/>
                                        </p:tgtEl>
                                        <p:attrNameLst>
                                          <p:attrName>style.visibility</p:attrName>
                                        </p:attrNameLst>
                                      </p:cBhvr>
                                      <p:to>
                                        <p:strVal val="visible"/>
                                      </p:to>
                                    </p:set>
                                    <p:anim calcmode="lin" valueType="num">
                                      <p:cBhvr additive="base">
                                        <p:cTn id="21" dur="1000"/>
                                        <p:tgtEl>
                                          <p:spTgt spid="7"/>
                                        </p:tgtEl>
                                        <p:attrNameLst>
                                          <p:attrName>ppt_y</p:attrName>
                                        </p:attrNameLst>
                                      </p:cBhvr>
                                      <p:tavLst>
                                        <p:tav tm="0">
                                          <p:val>
                                            <p:strVal val="#ppt_y+#ppt_h*1.125000"/>
                                          </p:val>
                                        </p:tav>
                                        <p:tav tm="100000">
                                          <p:val>
                                            <p:strVal val="#ppt_y"/>
                                          </p:val>
                                        </p:tav>
                                      </p:tavLst>
                                    </p:anim>
                                    <p:animEffect transition="in" filter="wipe(up)">
                                      <p:cBhvr>
                                        <p:cTn id="22" dur="1000"/>
                                        <p:tgtEl>
                                          <p:spTgt spid="7"/>
                                        </p:tgtEl>
                                      </p:cBhvr>
                                    </p:animEffect>
                                  </p:childTnLst>
                                </p:cTn>
                              </p:par>
                              <p:par>
                                <p:cTn id="23" presetID="1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p:tgtEl>
                                          <p:spTgt spid="11"/>
                                        </p:tgtEl>
                                        <p:attrNameLst>
                                          <p:attrName>ppt_y</p:attrName>
                                        </p:attrNameLst>
                                      </p:cBhvr>
                                      <p:tavLst>
                                        <p:tav tm="0">
                                          <p:val>
                                            <p:strVal val="#ppt_y+#ppt_h*1.125000"/>
                                          </p:val>
                                        </p:tav>
                                        <p:tav tm="100000">
                                          <p:val>
                                            <p:strVal val="#ppt_y"/>
                                          </p:val>
                                        </p:tav>
                                      </p:tavLst>
                                    </p:anim>
                                    <p:animEffect transition="in" filter="wipe(up)">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ppt_y</p:attrName>
                                        </p:attrNameLst>
                                      </p:cBhvr>
                                      <p:tavLst>
                                        <p:tav tm="0">
                                          <p:val>
                                            <p:strVal val="#ppt_y+#ppt_h*1.125000"/>
                                          </p:val>
                                        </p:tav>
                                        <p:tav tm="100000">
                                          <p:val>
                                            <p:strVal val="#ppt_y"/>
                                          </p:val>
                                        </p:tav>
                                      </p:tavLst>
                                    </p:anim>
                                    <p:animEffect transition="in" filter="wipe(up)">
                                      <p:cBhvr>
                                        <p:cTn id="36" dur="500"/>
                                        <p:tgtEl>
                                          <p:spTgt spid="12"/>
                                        </p:tgtEl>
                                      </p:cBhvr>
                                    </p:animEffect>
                                  </p:childTnLst>
                                </p:cTn>
                              </p:par>
                              <p:par>
                                <p:cTn id="37" presetID="1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up)">
                                      <p:cBhvr>
                                        <p:cTn id="44" dur="500"/>
                                        <p:tgtEl>
                                          <p:spTgt spid="16"/>
                                        </p:tgtEl>
                                      </p:cBhvr>
                                    </p:animEffect>
                                  </p:childTnLst>
                                </p:cTn>
                              </p:par>
                              <p:par>
                                <p:cTn id="45" presetID="1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ppt_y</p:attrName>
                                        </p:attrNameLst>
                                      </p:cBhvr>
                                      <p:tavLst>
                                        <p:tav tm="0">
                                          <p:val>
                                            <p:strVal val="#ppt_y+#ppt_h*1.125000"/>
                                          </p:val>
                                        </p:tav>
                                        <p:tav tm="100000">
                                          <p:val>
                                            <p:strVal val="#ppt_y"/>
                                          </p:val>
                                        </p:tav>
                                      </p:tavLst>
                                    </p:anim>
                                    <p:animEffect transition="in" filter="wipe(up)">
                                      <p:cBhvr>
                                        <p:cTn id="48" dur="500"/>
                                        <p:tgtEl>
                                          <p:spTgt spid="17"/>
                                        </p:tgtEl>
                                      </p:cBhvr>
                                    </p:animEffect>
                                  </p:childTnLst>
                                </p:cTn>
                              </p:par>
                              <p:par>
                                <p:cTn id="49" presetID="1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p:tgtEl>
                                          <p:spTgt spid="18"/>
                                        </p:tgtEl>
                                        <p:attrNameLst>
                                          <p:attrName>ppt_y</p:attrName>
                                        </p:attrNameLst>
                                      </p:cBhvr>
                                      <p:tavLst>
                                        <p:tav tm="0">
                                          <p:val>
                                            <p:strVal val="#ppt_y+#ppt_h*1.125000"/>
                                          </p:val>
                                        </p:tav>
                                        <p:tav tm="100000">
                                          <p:val>
                                            <p:strVal val="#ppt_y"/>
                                          </p:val>
                                        </p:tav>
                                      </p:tavLst>
                                    </p:anim>
                                    <p:animEffect transition="in" filter="wipe(up)">
                                      <p:cBhvr>
                                        <p:cTn id="52" dur="500"/>
                                        <p:tgtEl>
                                          <p:spTgt spid="18"/>
                                        </p:tgtEl>
                                      </p:cBhvr>
                                    </p:animEffect>
                                  </p:childTnLst>
                                </p:cTn>
                              </p:par>
                              <p:par>
                                <p:cTn id="53" presetID="1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ppt_y</p:attrName>
                                        </p:attrNameLst>
                                      </p:cBhvr>
                                      <p:tavLst>
                                        <p:tav tm="0">
                                          <p:val>
                                            <p:strVal val="#ppt_y+#ppt_h*1.125000"/>
                                          </p:val>
                                        </p:tav>
                                        <p:tav tm="100000">
                                          <p:val>
                                            <p:strVal val="#ppt_y"/>
                                          </p:val>
                                        </p:tav>
                                      </p:tavLst>
                                    </p:anim>
                                    <p:animEffect transition="in" filter="wipe(up)">
                                      <p:cBhvr>
                                        <p:cTn id="56" dur="500"/>
                                        <p:tgtEl>
                                          <p:spTgt spid="20"/>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p:tgtEl>
                                          <p:spTgt spid="21"/>
                                        </p:tgtEl>
                                        <p:attrNameLst>
                                          <p:attrName>ppt_y</p:attrName>
                                        </p:attrNameLst>
                                      </p:cBhvr>
                                      <p:tavLst>
                                        <p:tav tm="0">
                                          <p:val>
                                            <p:strVal val="#ppt_y+#ppt_h*1.125000"/>
                                          </p:val>
                                        </p:tav>
                                        <p:tav tm="100000">
                                          <p:val>
                                            <p:strVal val="#ppt_y"/>
                                          </p:val>
                                        </p:tav>
                                      </p:tavLst>
                                    </p:anim>
                                    <p:animEffect transition="in" filter="wipe(up)">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P spid="11" grpId="0" animBg="1"/>
      <p:bldP spid="12"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0" name="Picture 89" descr="cruise"/>
          <p:cNvPicPr>
            <a:picLocks noChangeAspect="1"/>
          </p:cNvPicPr>
          <p:nvPr/>
        </p:nvPicPr>
        <p:blipFill>
          <a:blip r:embed="rId1"/>
          <a:stretch>
            <a:fillRect/>
          </a:stretch>
        </p:blipFill>
        <p:spPr>
          <a:xfrm>
            <a:off x="-2967990" y="4208780"/>
            <a:ext cx="3193415" cy="3193415"/>
          </a:xfrm>
          <a:prstGeom prst="rect">
            <a:avLst/>
          </a:prstGeom>
        </p:spPr>
      </p:pic>
      <p:pic>
        <p:nvPicPr>
          <p:cNvPr id="57" name="Picture 56" descr="globe-earth"/>
          <p:cNvPicPr>
            <a:picLocks noChangeAspect="1"/>
          </p:cNvPicPr>
          <p:nvPr/>
        </p:nvPicPr>
        <p:blipFill>
          <a:blip r:embed="rId2"/>
          <a:stretch>
            <a:fillRect/>
          </a:stretch>
        </p:blipFill>
        <p:spPr>
          <a:xfrm>
            <a:off x="7720965" y="-254000"/>
            <a:ext cx="2856865" cy="2856865"/>
          </a:xfrm>
          <a:prstGeom prst="rect">
            <a:avLst/>
          </a:prstGeom>
        </p:spPr>
      </p:pic>
      <p:sp>
        <p:nvSpPr>
          <p:cNvPr id="58" name="Rectangles 57"/>
          <p:cNvSpPr/>
          <p:nvPr/>
        </p:nvSpPr>
        <p:spPr>
          <a:xfrm>
            <a:off x="7695565" y="2018665"/>
            <a:ext cx="224536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6" name="Freeform 30"/>
          <p:cNvSpPr/>
          <p:nvPr/>
        </p:nvSpPr>
        <p:spPr bwMode="auto">
          <a:xfrm>
            <a:off x="9788642" y="1474358"/>
            <a:ext cx="1731355" cy="2604306"/>
          </a:xfrm>
          <a:custGeom>
            <a:avLst/>
            <a:gdLst>
              <a:gd name="T0" fmla="*/ 335 w 360"/>
              <a:gd name="T1" fmla="*/ 426 h 542"/>
              <a:gd name="T2" fmla="*/ 227 w 360"/>
              <a:gd name="T3" fmla="*/ 426 h 542"/>
              <a:gd name="T4" fmla="*/ 227 w 360"/>
              <a:gd name="T5" fmla="*/ 520 h 542"/>
              <a:gd name="T6" fmla="*/ 133 w 360"/>
              <a:gd name="T7" fmla="*/ 520 h 542"/>
              <a:gd name="T8" fmla="*/ 133 w 360"/>
              <a:gd name="T9" fmla="*/ 426 h 542"/>
              <a:gd name="T10" fmla="*/ 25 w 360"/>
              <a:gd name="T11" fmla="*/ 426 h 542"/>
              <a:gd name="T12" fmla="*/ 25 w 360"/>
              <a:gd name="T13" fmla="*/ 318 h 542"/>
              <a:gd name="T14" fmla="*/ 120 w 360"/>
              <a:gd name="T15" fmla="*/ 318 h 542"/>
              <a:gd name="T16" fmla="*/ 120 w 360"/>
              <a:gd name="T17" fmla="*/ 224 h 542"/>
              <a:gd name="T18" fmla="*/ 25 w 360"/>
              <a:gd name="T19" fmla="*/ 224 h 542"/>
              <a:gd name="T20" fmla="*/ 25 w 360"/>
              <a:gd name="T21" fmla="*/ 116 h 542"/>
              <a:gd name="T22" fmla="*/ 133 w 360"/>
              <a:gd name="T23" fmla="*/ 116 h 542"/>
              <a:gd name="T24" fmla="*/ 133 w 360"/>
              <a:gd name="T25" fmla="*/ 22 h 542"/>
              <a:gd name="T26" fmla="*/ 227 w 360"/>
              <a:gd name="T27" fmla="*/ 22 h 542"/>
              <a:gd name="T28" fmla="*/ 227 w 360"/>
              <a:gd name="T29" fmla="*/ 116 h 542"/>
              <a:gd name="T30" fmla="*/ 335 w 360"/>
              <a:gd name="T31" fmla="*/ 116 h 542"/>
              <a:gd name="T32" fmla="*/ 335 w 360"/>
              <a:gd name="T33" fmla="*/ 224 h 542"/>
              <a:gd name="T34" fmla="*/ 241 w 360"/>
              <a:gd name="T35" fmla="*/ 224 h 542"/>
              <a:gd name="T36" fmla="*/ 241 w 360"/>
              <a:gd name="T37" fmla="*/ 318 h 542"/>
              <a:gd name="T38" fmla="*/ 335 w 360"/>
              <a:gd name="T39" fmla="*/ 318 h 542"/>
              <a:gd name="T40" fmla="*/ 335 w 360"/>
              <a:gd name="T41" fmla="*/ 426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542">
                <a:moveTo>
                  <a:pt x="335" y="426"/>
                </a:moveTo>
                <a:cubicBezTo>
                  <a:pt x="335" y="426"/>
                  <a:pt x="253" y="400"/>
                  <a:pt x="227" y="426"/>
                </a:cubicBezTo>
                <a:cubicBezTo>
                  <a:pt x="205" y="448"/>
                  <a:pt x="249" y="498"/>
                  <a:pt x="227" y="520"/>
                </a:cubicBezTo>
                <a:cubicBezTo>
                  <a:pt x="205" y="542"/>
                  <a:pt x="155" y="542"/>
                  <a:pt x="133" y="520"/>
                </a:cubicBezTo>
                <a:cubicBezTo>
                  <a:pt x="111" y="498"/>
                  <a:pt x="155" y="448"/>
                  <a:pt x="133" y="426"/>
                </a:cubicBezTo>
                <a:cubicBezTo>
                  <a:pt x="108" y="400"/>
                  <a:pt x="25" y="426"/>
                  <a:pt x="25" y="426"/>
                </a:cubicBezTo>
                <a:cubicBezTo>
                  <a:pt x="25" y="426"/>
                  <a:pt x="0" y="343"/>
                  <a:pt x="25" y="318"/>
                </a:cubicBezTo>
                <a:cubicBezTo>
                  <a:pt x="47" y="296"/>
                  <a:pt x="97" y="340"/>
                  <a:pt x="120" y="318"/>
                </a:cubicBezTo>
                <a:cubicBezTo>
                  <a:pt x="142" y="296"/>
                  <a:pt x="142" y="246"/>
                  <a:pt x="120" y="224"/>
                </a:cubicBezTo>
                <a:cubicBezTo>
                  <a:pt x="97" y="202"/>
                  <a:pt x="47" y="246"/>
                  <a:pt x="25" y="224"/>
                </a:cubicBezTo>
                <a:cubicBezTo>
                  <a:pt x="0" y="198"/>
                  <a:pt x="25" y="116"/>
                  <a:pt x="25" y="116"/>
                </a:cubicBezTo>
                <a:cubicBezTo>
                  <a:pt x="25" y="116"/>
                  <a:pt x="108" y="141"/>
                  <a:pt x="133" y="116"/>
                </a:cubicBezTo>
                <a:cubicBezTo>
                  <a:pt x="155" y="94"/>
                  <a:pt x="111" y="44"/>
                  <a:pt x="133" y="22"/>
                </a:cubicBezTo>
                <a:cubicBezTo>
                  <a:pt x="155" y="0"/>
                  <a:pt x="205" y="0"/>
                  <a:pt x="227" y="22"/>
                </a:cubicBezTo>
                <a:cubicBezTo>
                  <a:pt x="249" y="44"/>
                  <a:pt x="205" y="94"/>
                  <a:pt x="227" y="116"/>
                </a:cubicBezTo>
                <a:cubicBezTo>
                  <a:pt x="253" y="141"/>
                  <a:pt x="335" y="116"/>
                  <a:pt x="335" y="116"/>
                </a:cubicBezTo>
                <a:cubicBezTo>
                  <a:pt x="335" y="116"/>
                  <a:pt x="360" y="198"/>
                  <a:pt x="335" y="224"/>
                </a:cubicBezTo>
                <a:cubicBezTo>
                  <a:pt x="313" y="246"/>
                  <a:pt x="263" y="202"/>
                  <a:pt x="241" y="224"/>
                </a:cubicBezTo>
                <a:cubicBezTo>
                  <a:pt x="218" y="246"/>
                  <a:pt x="218" y="296"/>
                  <a:pt x="241" y="318"/>
                </a:cubicBezTo>
                <a:cubicBezTo>
                  <a:pt x="263" y="340"/>
                  <a:pt x="313" y="296"/>
                  <a:pt x="335" y="318"/>
                </a:cubicBezTo>
                <a:cubicBezTo>
                  <a:pt x="360" y="343"/>
                  <a:pt x="335" y="426"/>
                  <a:pt x="335" y="426"/>
                </a:cubicBezTo>
                <a:close/>
              </a:path>
            </a:pathLst>
          </a:custGeom>
          <a:solidFill>
            <a:srgbClr val="12B19F"/>
          </a:solidFill>
          <a:ln w="38100" cap="flat">
            <a:solidFill>
              <a:schemeClr val="bg1"/>
            </a:solidFill>
            <a:prstDash val="solid"/>
            <a:miter lim="800000"/>
          </a:ln>
        </p:spPr>
        <p:txBody>
          <a:bodyPr vert="horz" wrap="square" lIns="60960" tIns="30480" rIns="60960" bIns="30480" numCol="1" anchor="t" anchorCtr="0" compatLnSpc="1"/>
          <a:lstStyle/>
          <a:p>
            <a:endParaRPr lang="uk-UA" sz="1200"/>
          </a:p>
        </p:txBody>
      </p:sp>
      <p:sp>
        <p:nvSpPr>
          <p:cNvPr id="87" name="Freeform 32"/>
          <p:cNvSpPr/>
          <p:nvPr/>
        </p:nvSpPr>
        <p:spPr bwMode="auto">
          <a:xfrm>
            <a:off x="9352166" y="3397758"/>
            <a:ext cx="2604307" cy="1734264"/>
          </a:xfrm>
          <a:custGeom>
            <a:avLst/>
            <a:gdLst>
              <a:gd name="T0" fmla="*/ 116 w 542"/>
              <a:gd name="T1" fmla="*/ 335 h 361"/>
              <a:gd name="T2" fmla="*/ 116 w 542"/>
              <a:gd name="T3" fmla="*/ 228 h 361"/>
              <a:gd name="T4" fmla="*/ 22 w 542"/>
              <a:gd name="T5" fmla="*/ 228 h 361"/>
              <a:gd name="T6" fmla="*/ 22 w 542"/>
              <a:gd name="T7" fmla="*/ 133 h 361"/>
              <a:gd name="T8" fmla="*/ 116 w 542"/>
              <a:gd name="T9" fmla="*/ 133 h 361"/>
              <a:gd name="T10" fmla="*/ 116 w 542"/>
              <a:gd name="T11" fmla="*/ 26 h 361"/>
              <a:gd name="T12" fmla="*/ 224 w 542"/>
              <a:gd name="T13" fmla="*/ 26 h 361"/>
              <a:gd name="T14" fmla="*/ 224 w 542"/>
              <a:gd name="T15" fmla="*/ 120 h 361"/>
              <a:gd name="T16" fmla="*/ 318 w 542"/>
              <a:gd name="T17" fmla="*/ 120 h 361"/>
              <a:gd name="T18" fmla="*/ 318 w 542"/>
              <a:gd name="T19" fmla="*/ 26 h 361"/>
              <a:gd name="T20" fmla="*/ 426 w 542"/>
              <a:gd name="T21" fmla="*/ 26 h 361"/>
              <a:gd name="T22" fmla="*/ 426 w 542"/>
              <a:gd name="T23" fmla="*/ 133 h 361"/>
              <a:gd name="T24" fmla="*/ 520 w 542"/>
              <a:gd name="T25" fmla="*/ 133 h 361"/>
              <a:gd name="T26" fmla="*/ 520 w 542"/>
              <a:gd name="T27" fmla="*/ 228 h 361"/>
              <a:gd name="T28" fmla="*/ 426 w 542"/>
              <a:gd name="T29" fmla="*/ 228 h 361"/>
              <a:gd name="T30" fmla="*/ 426 w 542"/>
              <a:gd name="T31" fmla="*/ 335 h 361"/>
              <a:gd name="T32" fmla="*/ 318 w 542"/>
              <a:gd name="T33" fmla="*/ 335 h 361"/>
              <a:gd name="T34" fmla="*/ 318 w 542"/>
              <a:gd name="T35" fmla="*/ 241 h 361"/>
              <a:gd name="T36" fmla="*/ 224 w 542"/>
              <a:gd name="T37" fmla="*/ 241 h 361"/>
              <a:gd name="T38" fmla="*/ 224 w 542"/>
              <a:gd name="T39" fmla="*/ 335 h 361"/>
              <a:gd name="T40" fmla="*/ 116 w 542"/>
              <a:gd name="T41" fmla="*/ 33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361">
                <a:moveTo>
                  <a:pt x="116" y="335"/>
                </a:moveTo>
                <a:cubicBezTo>
                  <a:pt x="116" y="335"/>
                  <a:pt x="142" y="253"/>
                  <a:pt x="116" y="228"/>
                </a:cubicBezTo>
                <a:cubicBezTo>
                  <a:pt x="94" y="205"/>
                  <a:pt x="44" y="250"/>
                  <a:pt x="22" y="228"/>
                </a:cubicBezTo>
                <a:cubicBezTo>
                  <a:pt x="0" y="205"/>
                  <a:pt x="0" y="156"/>
                  <a:pt x="22" y="133"/>
                </a:cubicBezTo>
                <a:cubicBezTo>
                  <a:pt x="44" y="111"/>
                  <a:pt x="94" y="156"/>
                  <a:pt x="116" y="133"/>
                </a:cubicBezTo>
                <a:cubicBezTo>
                  <a:pt x="142" y="108"/>
                  <a:pt x="116" y="26"/>
                  <a:pt x="116" y="26"/>
                </a:cubicBezTo>
                <a:cubicBezTo>
                  <a:pt x="116" y="26"/>
                  <a:pt x="199" y="0"/>
                  <a:pt x="224" y="26"/>
                </a:cubicBezTo>
                <a:cubicBezTo>
                  <a:pt x="246" y="48"/>
                  <a:pt x="202" y="98"/>
                  <a:pt x="224" y="120"/>
                </a:cubicBezTo>
                <a:cubicBezTo>
                  <a:pt x="246" y="142"/>
                  <a:pt x="296" y="142"/>
                  <a:pt x="318" y="120"/>
                </a:cubicBezTo>
                <a:cubicBezTo>
                  <a:pt x="340" y="98"/>
                  <a:pt x="296" y="48"/>
                  <a:pt x="318" y="26"/>
                </a:cubicBezTo>
                <a:cubicBezTo>
                  <a:pt x="344" y="0"/>
                  <a:pt x="426" y="26"/>
                  <a:pt x="426" y="26"/>
                </a:cubicBezTo>
                <a:cubicBezTo>
                  <a:pt x="426" y="26"/>
                  <a:pt x="401" y="108"/>
                  <a:pt x="426" y="133"/>
                </a:cubicBezTo>
                <a:cubicBezTo>
                  <a:pt x="448" y="156"/>
                  <a:pt x="498" y="111"/>
                  <a:pt x="520" y="133"/>
                </a:cubicBezTo>
                <a:cubicBezTo>
                  <a:pt x="542" y="156"/>
                  <a:pt x="542" y="205"/>
                  <a:pt x="520" y="228"/>
                </a:cubicBezTo>
                <a:cubicBezTo>
                  <a:pt x="498" y="250"/>
                  <a:pt x="448" y="205"/>
                  <a:pt x="426" y="228"/>
                </a:cubicBezTo>
                <a:cubicBezTo>
                  <a:pt x="401" y="253"/>
                  <a:pt x="426" y="335"/>
                  <a:pt x="426" y="335"/>
                </a:cubicBezTo>
                <a:cubicBezTo>
                  <a:pt x="426" y="335"/>
                  <a:pt x="344" y="361"/>
                  <a:pt x="318" y="335"/>
                </a:cubicBezTo>
                <a:cubicBezTo>
                  <a:pt x="296" y="313"/>
                  <a:pt x="340" y="263"/>
                  <a:pt x="318" y="241"/>
                </a:cubicBezTo>
                <a:cubicBezTo>
                  <a:pt x="296" y="219"/>
                  <a:pt x="246" y="219"/>
                  <a:pt x="224" y="241"/>
                </a:cubicBezTo>
                <a:cubicBezTo>
                  <a:pt x="202" y="263"/>
                  <a:pt x="246" y="313"/>
                  <a:pt x="224" y="335"/>
                </a:cubicBezTo>
                <a:cubicBezTo>
                  <a:pt x="199" y="361"/>
                  <a:pt x="116" y="335"/>
                  <a:pt x="116" y="335"/>
                </a:cubicBezTo>
                <a:close/>
              </a:path>
            </a:pathLst>
          </a:custGeom>
          <a:solidFill>
            <a:srgbClr val="E04548"/>
          </a:solidFill>
          <a:ln w="38100" cap="flat">
            <a:solidFill>
              <a:schemeClr val="bg1"/>
            </a:solidFill>
            <a:prstDash val="solid"/>
            <a:miter lim="800000"/>
          </a:ln>
        </p:spPr>
        <p:txBody>
          <a:bodyPr vert="horz" wrap="square" lIns="60960" tIns="30480" rIns="60960" bIns="30480" numCol="1" anchor="t" anchorCtr="0" compatLnSpc="1"/>
          <a:lstStyle/>
          <a:p>
            <a:endParaRPr lang="uk-UA" sz="1200"/>
          </a:p>
        </p:txBody>
      </p:sp>
      <p:sp>
        <p:nvSpPr>
          <p:cNvPr id="88" name="Freeform 34"/>
          <p:cNvSpPr/>
          <p:nvPr/>
        </p:nvSpPr>
        <p:spPr bwMode="auto">
          <a:xfrm>
            <a:off x="7860871" y="1912284"/>
            <a:ext cx="2610127" cy="1728444"/>
          </a:xfrm>
          <a:custGeom>
            <a:avLst/>
            <a:gdLst>
              <a:gd name="T0" fmla="*/ 117 w 543"/>
              <a:gd name="T1" fmla="*/ 335 h 360"/>
              <a:gd name="T2" fmla="*/ 117 w 543"/>
              <a:gd name="T3" fmla="*/ 227 h 360"/>
              <a:gd name="T4" fmla="*/ 22 w 543"/>
              <a:gd name="T5" fmla="*/ 227 h 360"/>
              <a:gd name="T6" fmla="*/ 22 w 543"/>
              <a:gd name="T7" fmla="*/ 133 h 360"/>
              <a:gd name="T8" fmla="*/ 117 w 543"/>
              <a:gd name="T9" fmla="*/ 133 h 360"/>
              <a:gd name="T10" fmla="*/ 117 w 543"/>
              <a:gd name="T11" fmla="*/ 25 h 360"/>
              <a:gd name="T12" fmla="*/ 224 w 543"/>
              <a:gd name="T13" fmla="*/ 25 h 360"/>
              <a:gd name="T14" fmla="*/ 224 w 543"/>
              <a:gd name="T15" fmla="*/ 119 h 360"/>
              <a:gd name="T16" fmla="*/ 319 w 543"/>
              <a:gd name="T17" fmla="*/ 119 h 360"/>
              <a:gd name="T18" fmla="*/ 319 w 543"/>
              <a:gd name="T19" fmla="*/ 25 h 360"/>
              <a:gd name="T20" fmla="*/ 426 w 543"/>
              <a:gd name="T21" fmla="*/ 25 h 360"/>
              <a:gd name="T22" fmla="*/ 426 w 543"/>
              <a:gd name="T23" fmla="*/ 133 h 360"/>
              <a:gd name="T24" fmla="*/ 521 w 543"/>
              <a:gd name="T25" fmla="*/ 133 h 360"/>
              <a:gd name="T26" fmla="*/ 521 w 543"/>
              <a:gd name="T27" fmla="*/ 227 h 360"/>
              <a:gd name="T28" fmla="*/ 426 w 543"/>
              <a:gd name="T29" fmla="*/ 227 h 360"/>
              <a:gd name="T30" fmla="*/ 426 w 543"/>
              <a:gd name="T31" fmla="*/ 335 h 360"/>
              <a:gd name="T32" fmla="*/ 319 w 543"/>
              <a:gd name="T33" fmla="*/ 335 h 360"/>
              <a:gd name="T34" fmla="*/ 319 w 543"/>
              <a:gd name="T35" fmla="*/ 240 h 360"/>
              <a:gd name="T36" fmla="*/ 224 w 543"/>
              <a:gd name="T37" fmla="*/ 240 h 360"/>
              <a:gd name="T38" fmla="*/ 224 w 543"/>
              <a:gd name="T39" fmla="*/ 335 h 360"/>
              <a:gd name="T40" fmla="*/ 117 w 543"/>
              <a:gd name="T41" fmla="*/ 33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3" h="360">
                <a:moveTo>
                  <a:pt x="117" y="335"/>
                </a:moveTo>
                <a:cubicBezTo>
                  <a:pt x="117" y="335"/>
                  <a:pt x="142" y="252"/>
                  <a:pt x="117" y="227"/>
                </a:cubicBezTo>
                <a:cubicBezTo>
                  <a:pt x="94" y="205"/>
                  <a:pt x="45" y="249"/>
                  <a:pt x="22" y="227"/>
                </a:cubicBezTo>
                <a:cubicBezTo>
                  <a:pt x="0" y="205"/>
                  <a:pt x="0" y="155"/>
                  <a:pt x="22" y="133"/>
                </a:cubicBezTo>
                <a:cubicBezTo>
                  <a:pt x="45" y="111"/>
                  <a:pt x="94" y="155"/>
                  <a:pt x="117" y="133"/>
                </a:cubicBezTo>
                <a:cubicBezTo>
                  <a:pt x="142" y="107"/>
                  <a:pt x="117" y="25"/>
                  <a:pt x="117" y="25"/>
                </a:cubicBezTo>
                <a:cubicBezTo>
                  <a:pt x="117" y="25"/>
                  <a:pt x="199" y="0"/>
                  <a:pt x="224" y="25"/>
                </a:cubicBezTo>
                <a:cubicBezTo>
                  <a:pt x="246" y="47"/>
                  <a:pt x="202" y="97"/>
                  <a:pt x="224" y="119"/>
                </a:cubicBezTo>
                <a:cubicBezTo>
                  <a:pt x="246" y="142"/>
                  <a:pt x="296" y="142"/>
                  <a:pt x="319" y="119"/>
                </a:cubicBezTo>
                <a:cubicBezTo>
                  <a:pt x="341" y="97"/>
                  <a:pt x="296" y="47"/>
                  <a:pt x="319" y="25"/>
                </a:cubicBezTo>
                <a:cubicBezTo>
                  <a:pt x="344" y="0"/>
                  <a:pt x="426" y="25"/>
                  <a:pt x="426" y="25"/>
                </a:cubicBezTo>
                <a:cubicBezTo>
                  <a:pt x="426" y="25"/>
                  <a:pt x="401" y="107"/>
                  <a:pt x="426" y="133"/>
                </a:cubicBezTo>
                <a:cubicBezTo>
                  <a:pt x="448" y="155"/>
                  <a:pt x="498" y="111"/>
                  <a:pt x="521" y="133"/>
                </a:cubicBezTo>
                <a:cubicBezTo>
                  <a:pt x="543" y="155"/>
                  <a:pt x="543" y="205"/>
                  <a:pt x="521" y="227"/>
                </a:cubicBezTo>
                <a:cubicBezTo>
                  <a:pt x="498" y="249"/>
                  <a:pt x="448" y="205"/>
                  <a:pt x="426" y="227"/>
                </a:cubicBezTo>
                <a:cubicBezTo>
                  <a:pt x="401" y="252"/>
                  <a:pt x="426" y="335"/>
                  <a:pt x="426" y="335"/>
                </a:cubicBezTo>
                <a:cubicBezTo>
                  <a:pt x="426" y="335"/>
                  <a:pt x="344" y="360"/>
                  <a:pt x="319" y="335"/>
                </a:cubicBezTo>
                <a:cubicBezTo>
                  <a:pt x="296" y="313"/>
                  <a:pt x="341" y="263"/>
                  <a:pt x="319" y="240"/>
                </a:cubicBezTo>
                <a:cubicBezTo>
                  <a:pt x="296" y="218"/>
                  <a:pt x="246" y="218"/>
                  <a:pt x="224" y="240"/>
                </a:cubicBezTo>
                <a:cubicBezTo>
                  <a:pt x="202" y="263"/>
                  <a:pt x="246" y="313"/>
                  <a:pt x="224" y="335"/>
                </a:cubicBezTo>
                <a:cubicBezTo>
                  <a:pt x="199" y="360"/>
                  <a:pt x="117" y="335"/>
                  <a:pt x="117" y="335"/>
                </a:cubicBezTo>
                <a:close/>
              </a:path>
            </a:pathLst>
          </a:custGeom>
          <a:solidFill>
            <a:srgbClr val="288DBB"/>
          </a:solidFill>
          <a:ln w="38100" cap="flat">
            <a:solidFill>
              <a:schemeClr val="bg1"/>
            </a:solidFill>
            <a:prstDash val="solid"/>
            <a:miter lim="800000"/>
          </a:ln>
        </p:spPr>
        <p:txBody>
          <a:bodyPr vert="horz" wrap="square" lIns="60960" tIns="30480" rIns="60960" bIns="30480" numCol="1" anchor="t" anchorCtr="0" compatLnSpc="1"/>
          <a:lstStyle/>
          <a:p>
            <a:endParaRPr lang="uk-UA" sz="1200"/>
          </a:p>
        </p:txBody>
      </p:sp>
      <p:sp>
        <p:nvSpPr>
          <p:cNvPr id="89" name="Freeform 36"/>
          <p:cNvSpPr/>
          <p:nvPr/>
        </p:nvSpPr>
        <p:spPr bwMode="auto">
          <a:xfrm>
            <a:off x="8298802" y="2961282"/>
            <a:ext cx="1734264" cy="2607216"/>
          </a:xfrm>
          <a:custGeom>
            <a:avLst/>
            <a:gdLst>
              <a:gd name="T0" fmla="*/ 335 w 361"/>
              <a:gd name="T1" fmla="*/ 426 h 543"/>
              <a:gd name="T2" fmla="*/ 228 w 361"/>
              <a:gd name="T3" fmla="*/ 426 h 543"/>
              <a:gd name="T4" fmla="*/ 228 w 361"/>
              <a:gd name="T5" fmla="*/ 521 h 543"/>
              <a:gd name="T6" fmla="*/ 133 w 361"/>
              <a:gd name="T7" fmla="*/ 521 h 543"/>
              <a:gd name="T8" fmla="*/ 133 w 361"/>
              <a:gd name="T9" fmla="*/ 426 h 543"/>
              <a:gd name="T10" fmla="*/ 26 w 361"/>
              <a:gd name="T11" fmla="*/ 426 h 543"/>
              <a:gd name="T12" fmla="*/ 26 w 361"/>
              <a:gd name="T13" fmla="*/ 319 h 543"/>
              <a:gd name="T14" fmla="*/ 120 w 361"/>
              <a:gd name="T15" fmla="*/ 319 h 543"/>
              <a:gd name="T16" fmla="*/ 120 w 361"/>
              <a:gd name="T17" fmla="*/ 224 h 543"/>
              <a:gd name="T18" fmla="*/ 26 w 361"/>
              <a:gd name="T19" fmla="*/ 224 h 543"/>
              <a:gd name="T20" fmla="*/ 26 w 361"/>
              <a:gd name="T21" fmla="*/ 117 h 543"/>
              <a:gd name="T22" fmla="*/ 133 w 361"/>
              <a:gd name="T23" fmla="*/ 117 h 543"/>
              <a:gd name="T24" fmla="*/ 133 w 361"/>
              <a:gd name="T25" fmla="*/ 22 h 543"/>
              <a:gd name="T26" fmla="*/ 228 w 361"/>
              <a:gd name="T27" fmla="*/ 22 h 543"/>
              <a:gd name="T28" fmla="*/ 228 w 361"/>
              <a:gd name="T29" fmla="*/ 117 h 543"/>
              <a:gd name="T30" fmla="*/ 335 w 361"/>
              <a:gd name="T31" fmla="*/ 117 h 543"/>
              <a:gd name="T32" fmla="*/ 335 w 361"/>
              <a:gd name="T33" fmla="*/ 224 h 543"/>
              <a:gd name="T34" fmla="*/ 241 w 361"/>
              <a:gd name="T35" fmla="*/ 224 h 543"/>
              <a:gd name="T36" fmla="*/ 241 w 361"/>
              <a:gd name="T37" fmla="*/ 319 h 543"/>
              <a:gd name="T38" fmla="*/ 335 w 361"/>
              <a:gd name="T39" fmla="*/ 319 h 543"/>
              <a:gd name="T40" fmla="*/ 335 w 361"/>
              <a:gd name="T41"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543">
                <a:moveTo>
                  <a:pt x="335" y="426"/>
                </a:moveTo>
                <a:cubicBezTo>
                  <a:pt x="335" y="426"/>
                  <a:pt x="253" y="401"/>
                  <a:pt x="228" y="426"/>
                </a:cubicBezTo>
                <a:cubicBezTo>
                  <a:pt x="205" y="449"/>
                  <a:pt x="250" y="498"/>
                  <a:pt x="228" y="521"/>
                </a:cubicBezTo>
                <a:cubicBezTo>
                  <a:pt x="205" y="543"/>
                  <a:pt x="155" y="543"/>
                  <a:pt x="133" y="521"/>
                </a:cubicBezTo>
                <a:cubicBezTo>
                  <a:pt x="111" y="498"/>
                  <a:pt x="155" y="449"/>
                  <a:pt x="133" y="426"/>
                </a:cubicBezTo>
                <a:cubicBezTo>
                  <a:pt x="108" y="401"/>
                  <a:pt x="26" y="426"/>
                  <a:pt x="26" y="426"/>
                </a:cubicBezTo>
                <a:cubicBezTo>
                  <a:pt x="26" y="426"/>
                  <a:pt x="0" y="344"/>
                  <a:pt x="26" y="319"/>
                </a:cubicBezTo>
                <a:cubicBezTo>
                  <a:pt x="48" y="296"/>
                  <a:pt x="98" y="341"/>
                  <a:pt x="120" y="319"/>
                </a:cubicBezTo>
                <a:cubicBezTo>
                  <a:pt x="142" y="296"/>
                  <a:pt x="142" y="247"/>
                  <a:pt x="120" y="224"/>
                </a:cubicBezTo>
                <a:cubicBezTo>
                  <a:pt x="98" y="202"/>
                  <a:pt x="48" y="247"/>
                  <a:pt x="26" y="224"/>
                </a:cubicBezTo>
                <a:cubicBezTo>
                  <a:pt x="0" y="199"/>
                  <a:pt x="26" y="117"/>
                  <a:pt x="26" y="117"/>
                </a:cubicBezTo>
                <a:cubicBezTo>
                  <a:pt x="26" y="117"/>
                  <a:pt x="108" y="142"/>
                  <a:pt x="133" y="117"/>
                </a:cubicBezTo>
                <a:cubicBezTo>
                  <a:pt x="155" y="95"/>
                  <a:pt x="111" y="45"/>
                  <a:pt x="133" y="22"/>
                </a:cubicBezTo>
                <a:cubicBezTo>
                  <a:pt x="155" y="0"/>
                  <a:pt x="205" y="0"/>
                  <a:pt x="228" y="22"/>
                </a:cubicBezTo>
                <a:cubicBezTo>
                  <a:pt x="250" y="45"/>
                  <a:pt x="205" y="95"/>
                  <a:pt x="228" y="117"/>
                </a:cubicBezTo>
                <a:cubicBezTo>
                  <a:pt x="253" y="142"/>
                  <a:pt x="335" y="117"/>
                  <a:pt x="335" y="117"/>
                </a:cubicBezTo>
                <a:cubicBezTo>
                  <a:pt x="335" y="117"/>
                  <a:pt x="361" y="199"/>
                  <a:pt x="335" y="224"/>
                </a:cubicBezTo>
                <a:cubicBezTo>
                  <a:pt x="313" y="247"/>
                  <a:pt x="263" y="202"/>
                  <a:pt x="241" y="224"/>
                </a:cubicBezTo>
                <a:cubicBezTo>
                  <a:pt x="219" y="247"/>
                  <a:pt x="219" y="296"/>
                  <a:pt x="241" y="319"/>
                </a:cubicBezTo>
                <a:cubicBezTo>
                  <a:pt x="263" y="341"/>
                  <a:pt x="313" y="296"/>
                  <a:pt x="335" y="319"/>
                </a:cubicBezTo>
                <a:cubicBezTo>
                  <a:pt x="361" y="344"/>
                  <a:pt x="335" y="426"/>
                  <a:pt x="335" y="426"/>
                </a:cubicBezTo>
                <a:close/>
              </a:path>
            </a:pathLst>
          </a:custGeom>
          <a:solidFill>
            <a:srgbClr val="FDB52D"/>
          </a:solidFill>
          <a:ln w="38100" cap="flat">
            <a:solidFill>
              <a:schemeClr val="bg1"/>
            </a:solidFill>
            <a:prstDash val="solid"/>
            <a:miter lim="800000"/>
          </a:ln>
        </p:spPr>
        <p:txBody>
          <a:bodyPr vert="horz" wrap="square" lIns="60960" tIns="30480" rIns="60960" bIns="30480" numCol="1" anchor="t" anchorCtr="0" compatLnSpc="1"/>
          <a:lstStyle/>
          <a:p>
            <a:endParaRPr lang="uk-UA" sz="1200"/>
          </a:p>
        </p:txBody>
      </p:sp>
      <p:sp>
        <p:nvSpPr>
          <p:cNvPr id="2" name="Text Box 1"/>
          <p:cNvSpPr txBox="1"/>
          <p:nvPr/>
        </p:nvSpPr>
        <p:spPr>
          <a:xfrm>
            <a:off x="342265" y="176530"/>
            <a:ext cx="7378700" cy="2784475"/>
          </a:xfrm>
          <a:prstGeom prst="rect">
            <a:avLst/>
          </a:prstGeom>
          <a:noFill/>
        </p:spPr>
        <p:txBody>
          <a:bodyPr wrap="square" rtlCol="0">
            <a:spAutoFit/>
          </a:bodyPr>
          <a:p>
            <a:r>
              <a:rPr lang="en-US" sz="2500" b="1">
                <a:solidFill>
                  <a:srgbClr val="288DBB"/>
                </a:solidFill>
                <a:latin typeface="Andale Mono" panose="020B0509000000000004" charset="0"/>
                <a:cs typeface="Andale Mono" panose="020B0509000000000004" charset="0"/>
              </a:rPr>
              <a:t>Now that we have a thorough understanding of the cement manufacturing process, let's shift our focus to the national scenario. Specifically, how the demand for cement has evolved in different countries over the past few years.</a:t>
            </a:r>
            <a:endParaRPr lang="en-US" sz="2500" b="1">
              <a:solidFill>
                <a:srgbClr val="288DBB"/>
              </a:solidFill>
              <a:latin typeface="Andale Mono" panose="020B0509000000000004" charset="0"/>
              <a:cs typeface="Andale Mono" panose="020B05090000000000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wipe/>
        <p:sndAc>
          <p:stSnd>
            <p:snd r:embed="rId3" name="breeze.wav"/>
          </p:stSnd>
        </p:sndAc>
      </p:transition>
    </mc:Choice>
    <mc:Fallback>
      <p:transition spd="slow">
        <p:wipe/>
        <p:sndAc>
          <p:stSnd>
            <p:snd r:embed="rId3"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2" presetClass="entr" presetSubtype="9"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750" fill="hold"/>
                                        <p:tgtEl>
                                          <p:spTgt spid="88"/>
                                        </p:tgtEl>
                                        <p:attrNameLst>
                                          <p:attrName>ppt_x</p:attrName>
                                        </p:attrNameLst>
                                      </p:cBhvr>
                                      <p:tavLst>
                                        <p:tav tm="0">
                                          <p:val>
                                            <p:strVal val="0-#ppt_w/2"/>
                                          </p:val>
                                        </p:tav>
                                        <p:tav tm="100000">
                                          <p:val>
                                            <p:strVal val="#ppt_x"/>
                                          </p:val>
                                        </p:tav>
                                      </p:tavLst>
                                    </p:anim>
                                    <p:anim calcmode="lin" valueType="num">
                                      <p:cBhvr additive="base">
                                        <p:cTn id="12" dur="750" fill="hold"/>
                                        <p:tgtEl>
                                          <p:spTgt spid="8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750" fill="hold"/>
                                        <p:tgtEl>
                                          <p:spTgt spid="86"/>
                                        </p:tgtEl>
                                        <p:attrNameLst>
                                          <p:attrName>ppt_x</p:attrName>
                                        </p:attrNameLst>
                                      </p:cBhvr>
                                      <p:tavLst>
                                        <p:tav tm="0">
                                          <p:val>
                                            <p:strVal val="1+#ppt_w/2"/>
                                          </p:val>
                                        </p:tav>
                                        <p:tav tm="100000">
                                          <p:val>
                                            <p:strVal val="#ppt_x"/>
                                          </p:val>
                                        </p:tav>
                                      </p:tavLst>
                                    </p:anim>
                                    <p:anim calcmode="lin" valueType="num">
                                      <p:cBhvr additive="base">
                                        <p:cTn id="16" dur="75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750" fill="hold"/>
                                        <p:tgtEl>
                                          <p:spTgt spid="89"/>
                                        </p:tgtEl>
                                        <p:attrNameLst>
                                          <p:attrName>ppt_x</p:attrName>
                                        </p:attrNameLst>
                                      </p:cBhvr>
                                      <p:tavLst>
                                        <p:tav tm="0">
                                          <p:val>
                                            <p:strVal val="0-#ppt_w/2"/>
                                          </p:val>
                                        </p:tav>
                                        <p:tav tm="100000">
                                          <p:val>
                                            <p:strVal val="#ppt_x"/>
                                          </p:val>
                                        </p:tav>
                                      </p:tavLst>
                                    </p:anim>
                                    <p:anim calcmode="lin" valueType="num">
                                      <p:cBhvr additive="base">
                                        <p:cTn id="20" dur="750" fill="hold"/>
                                        <p:tgtEl>
                                          <p:spTgt spid="89"/>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750" fill="hold"/>
                                        <p:tgtEl>
                                          <p:spTgt spid="87"/>
                                        </p:tgtEl>
                                        <p:attrNameLst>
                                          <p:attrName>ppt_x</p:attrName>
                                        </p:attrNameLst>
                                      </p:cBhvr>
                                      <p:tavLst>
                                        <p:tav tm="0">
                                          <p:val>
                                            <p:strVal val="1+#ppt_w/2"/>
                                          </p:val>
                                        </p:tav>
                                        <p:tav tm="100000">
                                          <p:val>
                                            <p:strVal val="#ppt_x"/>
                                          </p:val>
                                        </p:tav>
                                      </p:tavLst>
                                    </p:anim>
                                    <p:anim calcmode="lin" valueType="num">
                                      <p:cBhvr additive="base">
                                        <p:cTn id="24" dur="750" fill="hold"/>
                                        <p:tgtEl>
                                          <p:spTgt spid="87"/>
                                        </p:tgtEl>
                                        <p:attrNameLst>
                                          <p:attrName>ppt_y</p:attrName>
                                        </p:attrNameLst>
                                      </p:cBhvr>
                                      <p:tavLst>
                                        <p:tav tm="0">
                                          <p:val>
                                            <p:strVal val="1+#ppt_h/2"/>
                                          </p:val>
                                        </p:tav>
                                        <p:tav tm="100000">
                                          <p:val>
                                            <p:strVal val="#ppt_y"/>
                                          </p:val>
                                        </p:tav>
                                      </p:tavLst>
                                    </p:anim>
                                  </p:childTnLst>
                                </p:cTn>
                              </p:par>
                              <p:par>
                                <p:cTn id="25" presetID="23" presetClass="entr" presetSubtype="16" fill="hold" nodeType="withEffect">
                                  <p:stCondLst>
                                    <p:cond delay="0"/>
                                  </p:stCondLst>
                                  <p:childTnLst>
                                    <p:set>
                                      <p:cBhvr>
                                        <p:cTn id="26" dur="1000" fill="hold">
                                          <p:stCondLst>
                                            <p:cond delay="0"/>
                                          </p:stCondLst>
                                        </p:cTn>
                                        <p:tgtEl>
                                          <p:spTgt spid="57"/>
                                        </p:tgtEl>
                                        <p:attrNameLst>
                                          <p:attrName>style.visibility</p:attrName>
                                        </p:attrNameLst>
                                      </p:cBhvr>
                                      <p:to>
                                        <p:strVal val="visible"/>
                                      </p:to>
                                    </p:set>
                                    <p:anim calcmode="lin" valueType="num">
                                      <p:cBhvr>
                                        <p:cTn id="27" dur="1000" fill="hold"/>
                                        <p:tgtEl>
                                          <p:spTgt spid="57"/>
                                        </p:tgtEl>
                                        <p:attrNameLst>
                                          <p:attrName>ppt_w</p:attrName>
                                        </p:attrNameLst>
                                      </p:cBhvr>
                                      <p:tavLst>
                                        <p:tav tm="0">
                                          <p:val>
                                            <p:fltVal val="0"/>
                                          </p:val>
                                        </p:tav>
                                        <p:tav tm="100000">
                                          <p:val>
                                            <p:strVal val="#ppt_w"/>
                                          </p:val>
                                        </p:tav>
                                      </p:tavLst>
                                    </p:anim>
                                    <p:anim calcmode="lin" valueType="num">
                                      <p:cBhvr>
                                        <p:cTn id="28" dur="1000" fill="hold"/>
                                        <p:tgtEl>
                                          <p:spTgt spid="57"/>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12" presetClass="entr" presetSubtype="4"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500"/>
                                        <p:tgtEl>
                                          <p:spTgt spid="90"/>
                                        </p:tgtEl>
                                        <p:attrNameLst>
                                          <p:attrName>ppt_y</p:attrName>
                                        </p:attrNameLst>
                                      </p:cBhvr>
                                      <p:tavLst>
                                        <p:tav tm="0">
                                          <p:val>
                                            <p:strVal val="#ppt_y+#ppt_h*1.125000"/>
                                          </p:val>
                                        </p:tav>
                                        <p:tav tm="100000">
                                          <p:val>
                                            <p:strVal val="#ppt_y"/>
                                          </p:val>
                                        </p:tav>
                                      </p:tavLst>
                                    </p:anim>
                                    <p:animEffect transition="in" filter="wipe(up)">
                                      <p:cBhvr>
                                        <p:cTn id="33" dur="500"/>
                                        <p:tgtEl>
                                          <p:spTgt spid="90"/>
                                        </p:tgtEl>
                                      </p:cBhvr>
                                    </p:animEffec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 0 L 1.27318 0.0175 " pathEditMode="relative" rAng="0" ptsTypes="">
                                      <p:cBhvr>
                                        <p:cTn id="37" dur="5000" fill="hold"/>
                                        <p:tgtEl>
                                          <p:spTgt spid="90"/>
                                        </p:tgtEl>
                                        <p:attrNameLst>
                                          <p:attrName>ppt_x</p:attrName>
                                          <p:attrName>ppt_y</p:attrName>
                                        </p:attrNameLst>
                                      </p:cBhvr>
                                      <p:rCtr x="592" y="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87" grpId="0" bldLvl="0" animBg="1"/>
      <p:bldP spid="88" grpId="0" bldLvl="0" animBg="1"/>
      <p:bldP spid="89" grpId="0" bldLvl="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6081486"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221228" y="4105138"/>
            <a:ext cx="6005195" cy="2122805"/>
          </a:xfrm>
          <a:prstGeom prst="rect">
            <a:avLst/>
          </a:prstGeom>
          <a:noFill/>
        </p:spPr>
        <p:txBody>
          <a:bodyPr wrap="square" rtlCol="0">
            <a:spAutoFit/>
          </a:bodyPr>
          <a:lstStyle/>
          <a:p>
            <a:pPr algn="ctr"/>
            <a:r>
              <a:rPr lang="en-US" altLang="zh-CN" sz="6600" b="1" dirty="0" smtClean="0">
                <a:solidFill>
                  <a:schemeClr val="bg1"/>
                </a:solidFill>
                <a:latin typeface="Calibri" panose="020F0502020204030204" pitchFamily="34" charset="0"/>
                <a:ea typeface="幼圆" panose="02010509060101010101" pitchFamily="49" charset="-122"/>
              </a:rPr>
              <a:t>National</a:t>
            </a:r>
            <a:endParaRPr lang="en-US" altLang="zh-CN" sz="6600" b="1" dirty="0" smtClean="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Scenario</a:t>
            </a:r>
            <a:endParaRPr lang="en-US" altLang="zh-CN" sz="6600" b="1" dirty="0">
              <a:solidFill>
                <a:schemeClr val="bg1"/>
              </a:solidFill>
              <a:latin typeface="Calibri" panose="020F0502020204030204" pitchFamily="34" charset="0"/>
              <a:ea typeface="幼圆" panose="02010509060101010101" pitchFamily="49" charset="-122"/>
            </a:endParaRP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9295279" y="1753203"/>
            <a:ext cx="0" cy="39600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descr="/Users/arpanbhandari/Downloads/hands-waving-flags-nepal_53876-30835.jpghands-waving-flags-nepal_53876-30835"/>
          <p:cNvPicPr>
            <a:picLocks noChangeAspect="1"/>
          </p:cNvPicPr>
          <p:nvPr/>
        </p:nvPicPr>
        <p:blipFill>
          <a:blip r:embed="rId1"/>
          <a:srcRect/>
          <a:stretch>
            <a:fillRect/>
          </a:stretch>
        </p:blipFill>
        <p:spPr>
          <a:xfrm>
            <a:off x="0" y="1215390"/>
            <a:ext cx="6897370" cy="4762500"/>
          </a:xfrm>
          <a:prstGeom prst="rect">
            <a:avLst/>
          </a:prstGeom>
        </p:spPr>
      </p:pic>
      <p:sp>
        <p:nvSpPr>
          <p:cNvPr id="2" name="文本框 55"/>
          <p:cNvSpPr txBox="1"/>
          <p:nvPr/>
        </p:nvSpPr>
        <p:spPr>
          <a:xfrm>
            <a:off x="8031716" y="1215230"/>
            <a:ext cx="2527300" cy="2646045"/>
          </a:xfrm>
          <a:prstGeom prst="rect">
            <a:avLst/>
          </a:prstGeom>
          <a:noFill/>
        </p:spPr>
        <p:txBody>
          <a:bodyPr wrap="none" rtlCol="0">
            <a:spAutoFit/>
          </a:bodyPr>
          <a:p>
            <a:r>
              <a:rPr lang="en-US" altLang="zh-CN" sz="16600" b="1" dirty="0" smtClean="0">
                <a:solidFill>
                  <a:srgbClr val="FFFFFF"/>
                </a:solidFill>
                <a:latin typeface="Calibri" panose="020F0502020204030204" pitchFamily="34" charset="0"/>
                <a:ea typeface="Microsoft YaHei" panose="020B0503020204020204" pitchFamily="34" charset="-122"/>
              </a:rPr>
              <a:t>04</a:t>
            </a:r>
            <a:endParaRPr lang="zh-CN" altLang="en-US" sz="16600" b="1" dirty="0">
              <a:solidFill>
                <a:srgbClr val="FFFFFF"/>
              </a:solidFill>
              <a:latin typeface="Calibri" panose="020F0502020204030204" pitchFamily="34" charset="0"/>
              <a:ea typeface="Microsoft YaHei"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sndAc>
          <p:stSnd loop="1">
            <p:snd r:embed="rId2" name="wind.wav"/>
          </p:stSnd>
        </p:sndAc>
      </p:transition>
    </mc:Choice>
    <mc:Fallback>
      <p:transition spd="slow">
        <p:fade/>
        <p:sndAc>
          <p:stSnd loop="1">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arn(outVertical)">
                                      <p:cBhvr>
                                        <p:cTn id="12" dur="500"/>
                                        <p:tgtEl>
                                          <p:spTgt spid="58"/>
                                        </p:tgtEl>
                                      </p:cBhvr>
                                    </p:animEffect>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900" decel="100000" fill="hold"/>
                                        <p:tgtEl>
                                          <p:spTgt spid="57"/>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2"/>
                                        </p:tgtEl>
                                        <p:attrNameLst>
                                          <p:attrName>style.visibility</p:attrName>
                                        </p:attrNameLst>
                                      </p:cBhvr>
                                      <p:to>
                                        <p:strVal val="visible"/>
                                      </p:to>
                                    </p:set>
                                    <p:anim by="(-#ppt_w*2)" calcmode="lin" valueType="num">
                                      <p:cBhvr rctx="PPT">
                                        <p:cTn id="22" dur="500" autoRev="1" fill="hold">
                                          <p:stCondLst>
                                            <p:cond delay="0"/>
                                          </p:stCondLst>
                                        </p:cTn>
                                        <p:tgtEl>
                                          <p:spTgt spid="2"/>
                                        </p:tgtEl>
                                        <p:attrNameLst>
                                          <p:attrName>ppt_w</p:attrName>
                                        </p:attrNameLst>
                                      </p:cBhvr>
                                    </p:anim>
                                    <p:anim by="(#ppt_w*0.50)" calcmode="lin" valueType="num">
                                      <p:cBhvr>
                                        <p:cTn id="23" dur="500" decel="50000" autoRev="1" fill="hold">
                                          <p:stCondLst>
                                            <p:cond delay="0"/>
                                          </p:stCondLst>
                                        </p:cTn>
                                        <p:tgtEl>
                                          <p:spTgt spid="2"/>
                                        </p:tgtEl>
                                        <p:attrNameLst>
                                          <p:attrName>ppt_x</p:attrName>
                                        </p:attrNameLst>
                                      </p:cBhvr>
                                    </p:anim>
                                    <p:anim from="(-#ppt_h/2)" to="(#ppt_y)" calcmode="lin" valueType="num">
                                      <p:cBhvr>
                                        <p:cTn id="24" dur="1000" fill="hold">
                                          <p:stCondLst>
                                            <p:cond delay="0"/>
                                          </p:stCondLst>
                                        </p:cTn>
                                        <p:tgtEl>
                                          <p:spTgt spid="2"/>
                                        </p:tgtEl>
                                        <p:attrNameLst>
                                          <p:attrName>ppt_y</p:attrName>
                                        </p:attrNameLst>
                                      </p:cBhvr>
                                    </p:anim>
                                    <p:animRot by="21600000">
                                      <p:cBhvr>
                                        <p:cTn id="25"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矩形 114"/>
          <p:cNvSpPr/>
          <p:nvPr/>
        </p:nvSpPr>
        <p:spPr>
          <a:xfrm rot="16200000">
            <a:off x="-2898140" y="2843530"/>
            <a:ext cx="6858000" cy="117094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 Box 3"/>
          <p:cNvSpPr txBox="1"/>
          <p:nvPr/>
        </p:nvSpPr>
        <p:spPr>
          <a:xfrm rot="16200000">
            <a:off x="-2773045" y="3075305"/>
            <a:ext cx="6607175" cy="706755"/>
          </a:xfrm>
          <a:prstGeom prst="rect">
            <a:avLst/>
          </a:prstGeom>
          <a:noFill/>
        </p:spPr>
        <p:txBody>
          <a:bodyPr wrap="square" rtlCol="0">
            <a:spAutoFit/>
          </a:bodyPr>
          <a:p>
            <a:r>
              <a:rPr lang="en-US" sz="4000" b="1">
                <a:solidFill>
                  <a:schemeClr val="bg1"/>
                </a:solidFill>
                <a:latin typeface="Chalkboard Bold" panose="03050602040202020205" charset="0"/>
                <a:cs typeface="Chalkboard Bold" panose="03050602040202020205" charset="0"/>
              </a:rPr>
              <a:t>Cement Production in Nepal</a:t>
            </a:r>
            <a:endParaRPr lang="en-US" sz="4000" b="1">
              <a:solidFill>
                <a:schemeClr val="bg1"/>
              </a:solidFill>
              <a:latin typeface="Chalkboard Bold" panose="03050602040202020205" charset="0"/>
              <a:cs typeface="Chalkboard Bold" panose="03050602040202020205" charset="0"/>
            </a:endParaRPr>
          </a:p>
        </p:txBody>
      </p:sp>
      <p:sp>
        <p:nvSpPr>
          <p:cNvPr id="2" name="Text Box 1"/>
          <p:cNvSpPr txBox="1"/>
          <p:nvPr/>
        </p:nvSpPr>
        <p:spPr>
          <a:xfrm>
            <a:off x="1483995" y="150495"/>
            <a:ext cx="9283700" cy="1599565"/>
          </a:xfrm>
          <a:prstGeom prst="rect">
            <a:avLst/>
          </a:prstGeom>
          <a:noFill/>
        </p:spPr>
        <p:txBody>
          <a:bodyPr wrap="square" rtlCol="0">
            <a:spAutoFit/>
          </a:bodyPr>
          <a:p>
            <a:r>
              <a:rPr lang="en-US" sz="1400" b="1">
                <a:latin typeface="Andale Mono" panose="020B0509000000000004" charset="0"/>
                <a:cs typeface="Andale Mono" panose="020B0509000000000004" charset="0"/>
              </a:rPr>
              <a:t>Nepal is a small country with a population of about 29 million people. It has a relatively small cement industry, with a total production capacity of about 15 million tons per year. Cement consumption in Nepal has been increasing in recent years, but it is still relatively low compared to other countries in the region. Most of the cement produced in Nepal is used in the construction industry, which is the largest contributor to the country's economy.</a:t>
            </a:r>
            <a:endParaRPr lang="en-US" sz="1400" b="1">
              <a:latin typeface="Andale Mono" panose="020B0509000000000004" charset="0"/>
              <a:cs typeface="Andale Mono" panose="020B0509000000000004" charset="0"/>
            </a:endParaRPr>
          </a:p>
          <a:p>
            <a:endParaRPr lang="en-US" sz="1400" b="1">
              <a:latin typeface="Andale Mono" panose="020B0509000000000004" charset="0"/>
              <a:cs typeface="Andale Mono" panose="020B0509000000000004" charset="0"/>
            </a:endParaRPr>
          </a:p>
        </p:txBody>
      </p:sp>
      <p:sp>
        <p:nvSpPr>
          <p:cNvPr id="3" name="Text Box 2"/>
          <p:cNvSpPr txBox="1"/>
          <p:nvPr/>
        </p:nvSpPr>
        <p:spPr>
          <a:xfrm>
            <a:off x="2703195" y="1750060"/>
            <a:ext cx="9283700" cy="953135"/>
          </a:xfrm>
          <a:prstGeom prst="rect">
            <a:avLst/>
          </a:prstGeom>
          <a:noFill/>
        </p:spPr>
        <p:txBody>
          <a:bodyPr wrap="square" rtlCol="0">
            <a:spAutoFit/>
          </a:bodyPr>
          <a:p>
            <a:r>
              <a:rPr lang="en-US" sz="1400" b="1">
                <a:latin typeface="Andale Mono" panose="020B0509000000000004" charset="0"/>
                <a:cs typeface="Andale Mono" panose="020B0509000000000004" charset="0"/>
              </a:rPr>
              <a:t>The cement industry in Nepal is dominated by a few large companies, including Nepal Shalimar Cement, Udayapur Cement Industries, and Arghakhanchi Cement. These companies operate modern, state-of-the-art cement plants that use advanced technology and equipment to produce high-quality cement.</a:t>
            </a:r>
            <a:endParaRPr lang="en-US" sz="1400" b="1">
              <a:latin typeface="Andale Mono" panose="020B0509000000000004" charset="0"/>
              <a:cs typeface="Andale Mono" panose="020B0509000000000004" charset="0"/>
            </a:endParaRPr>
          </a:p>
        </p:txBody>
      </p:sp>
      <p:sp>
        <p:nvSpPr>
          <p:cNvPr id="11" name="Text Box 10"/>
          <p:cNvSpPr txBox="1"/>
          <p:nvPr/>
        </p:nvSpPr>
        <p:spPr>
          <a:xfrm>
            <a:off x="1454150" y="2918460"/>
            <a:ext cx="9283700" cy="1383665"/>
          </a:xfrm>
          <a:prstGeom prst="rect">
            <a:avLst/>
          </a:prstGeom>
          <a:noFill/>
        </p:spPr>
        <p:txBody>
          <a:bodyPr wrap="square" rtlCol="0">
            <a:spAutoFit/>
          </a:bodyPr>
          <a:p>
            <a:r>
              <a:rPr lang="en-US" sz="1400" b="1">
                <a:latin typeface="Andale Mono" panose="020B0509000000000004" charset="0"/>
                <a:cs typeface="Andale Mono" panose="020B0509000000000004" charset="0"/>
              </a:rPr>
              <a:t>The cement industry in Nepal is expected to continue to grow in the coming years due to increasing demand for cement in the construction sector. The construction industry in Nepal is expanding rapidly, driven by factors such as population growth, urbanization, and economic development. As a result, there is a growing demand for cement to be used in the construction of new buildings, roads, and infrastructure projects.</a:t>
            </a:r>
            <a:endParaRPr lang="en-US" sz="1400" b="1">
              <a:latin typeface="Andale Mono" panose="020B0509000000000004" charset="0"/>
              <a:cs typeface="Andale Mono" panose="020B0509000000000004" charset="0"/>
            </a:endParaRPr>
          </a:p>
        </p:txBody>
      </p:sp>
      <p:sp>
        <p:nvSpPr>
          <p:cNvPr id="12" name="Text Box 11"/>
          <p:cNvSpPr txBox="1"/>
          <p:nvPr/>
        </p:nvSpPr>
        <p:spPr>
          <a:xfrm>
            <a:off x="2550795" y="4476115"/>
            <a:ext cx="9283700" cy="1383665"/>
          </a:xfrm>
          <a:prstGeom prst="rect">
            <a:avLst/>
          </a:prstGeom>
          <a:noFill/>
        </p:spPr>
        <p:txBody>
          <a:bodyPr wrap="square" rtlCol="0">
            <a:spAutoFit/>
          </a:bodyPr>
          <a:p>
            <a:r>
              <a:rPr lang="en-US" sz="1400" b="1">
                <a:latin typeface="Andale Mono" panose="020B0509000000000004" charset="0"/>
                <a:cs typeface="Andale Mono" panose="020B0509000000000004" charset="0"/>
              </a:rPr>
              <a:t>In addition to the growing demand for cement, the industry is also supported by favorable government policies and incentives. The government of Nepal has implemented a number of measures to promote the use of domestic cement and support the growth of the local industry. These measures include tax exemptions and subsidies for cement producers, as well as requirements for the use of domestic cement in government-funded construction projects.</a:t>
            </a:r>
            <a:endParaRPr lang="en-US" sz="1400" b="1">
              <a:latin typeface="Andale Mono" panose="020B0509000000000004" charset="0"/>
              <a:cs typeface="Andale Mono" panose="020B0509000000000004" charset="0"/>
            </a:endParaRPr>
          </a:p>
        </p:txBody>
      </p:sp>
      <p:sp>
        <p:nvSpPr>
          <p:cNvPr id="13" name="Text Box 12"/>
          <p:cNvSpPr txBox="1"/>
          <p:nvPr/>
        </p:nvSpPr>
        <p:spPr>
          <a:xfrm>
            <a:off x="1483995" y="6033770"/>
            <a:ext cx="10350500" cy="583565"/>
          </a:xfrm>
          <a:prstGeom prst="rect">
            <a:avLst/>
          </a:prstGeom>
          <a:noFill/>
        </p:spPr>
        <p:txBody>
          <a:bodyPr wrap="square" rtlCol="0">
            <a:spAutoFit/>
          </a:bodyPr>
          <a:p>
            <a:r>
              <a:rPr lang="en-US" sz="1600" b="1">
                <a:latin typeface="Al Bayan Bold" charset="0"/>
                <a:cs typeface="Al Bayan Bold" charset="0"/>
              </a:rPr>
              <a:t>Overall, the outlook for the cement industry in Nepal is positive, and it is expected to continue to grow in the coming years as demand for cement in the construction sector continues to increase.</a:t>
            </a:r>
            <a:endParaRPr lang="en-US" sz="1600" b="1">
              <a:latin typeface="Al Bayan Bold" charset="0"/>
              <a:cs typeface="Al Bayan Bold" charset="0"/>
            </a:endParaRPr>
          </a:p>
        </p:txBody>
      </p:sp>
      <p:pic>
        <p:nvPicPr>
          <p:cNvPr id="14" name="Picture 13" descr="nepal"/>
          <p:cNvPicPr>
            <a:picLocks noChangeAspect="1"/>
          </p:cNvPicPr>
          <p:nvPr/>
        </p:nvPicPr>
        <p:blipFill>
          <a:blip r:embed="rId1"/>
          <a:stretch>
            <a:fillRect/>
          </a:stretch>
        </p:blipFill>
        <p:spPr>
          <a:xfrm>
            <a:off x="10737850" y="139700"/>
            <a:ext cx="1092835" cy="1092835"/>
          </a:xfrm>
          <a:prstGeom prst="rect">
            <a:avLst/>
          </a:prstGeom>
        </p:spPr>
      </p:pic>
      <p:pic>
        <p:nvPicPr>
          <p:cNvPr id="27" name="Picture 26" descr="factory-6"/>
          <p:cNvPicPr>
            <a:picLocks noChangeAspect="1"/>
          </p:cNvPicPr>
          <p:nvPr/>
        </p:nvPicPr>
        <p:blipFill>
          <a:blip r:embed="rId2"/>
          <a:stretch>
            <a:fillRect/>
          </a:stretch>
        </p:blipFill>
        <p:spPr>
          <a:xfrm>
            <a:off x="1483995" y="1651000"/>
            <a:ext cx="1093470" cy="1093470"/>
          </a:xfrm>
          <a:prstGeom prst="rect">
            <a:avLst/>
          </a:prstGeom>
        </p:spPr>
      </p:pic>
      <p:pic>
        <p:nvPicPr>
          <p:cNvPr id="28" name="Picture 27" descr="statistics"/>
          <p:cNvPicPr>
            <a:picLocks noChangeAspect="1"/>
          </p:cNvPicPr>
          <p:nvPr/>
        </p:nvPicPr>
        <p:blipFill>
          <a:blip r:embed="rId3"/>
          <a:stretch>
            <a:fillRect/>
          </a:stretch>
        </p:blipFill>
        <p:spPr>
          <a:xfrm>
            <a:off x="10737850" y="2882265"/>
            <a:ext cx="1092200" cy="1092200"/>
          </a:xfrm>
          <a:prstGeom prst="rect">
            <a:avLst/>
          </a:prstGeom>
        </p:spPr>
      </p:pic>
      <p:pic>
        <p:nvPicPr>
          <p:cNvPr id="29" name="Picture 28" descr="policy"/>
          <p:cNvPicPr>
            <a:picLocks noChangeAspect="1"/>
          </p:cNvPicPr>
          <p:nvPr/>
        </p:nvPicPr>
        <p:blipFill>
          <a:blip r:embed="rId4"/>
          <a:stretch>
            <a:fillRect/>
          </a:stretch>
        </p:blipFill>
        <p:spPr>
          <a:xfrm>
            <a:off x="1454150" y="4621530"/>
            <a:ext cx="1092835" cy="1092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sndAc>
          <p:stSnd>
            <p:snd r:embed="rId5" name="camera.wav"/>
          </p:stSnd>
        </p:sndAc>
      </p:transition>
    </mc:Choice>
    <mc:Fallback>
      <p:transition spd="slow">
        <p:wip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2000" fill="hold">
                                          <p:stCondLst>
                                            <p:cond delay="0"/>
                                          </p:stCondLst>
                                        </p:cTn>
                                        <p:tgtEl>
                                          <p:spTgt spid="4"/>
                                        </p:tgtEl>
                                        <p:attrNameLst>
                                          <p:attrName>style.visibility</p:attrName>
                                        </p:attrNameLst>
                                      </p:cBhvr>
                                      <p:to>
                                        <p:strVal val="visible"/>
                                      </p:to>
                                    </p:set>
                                    <p:anim calcmode="lin" valueType="num">
                                      <p:cBhvr additive="base">
                                        <p:cTn id="7" dur="2000"/>
                                        <p:tgtEl>
                                          <p:spTgt spid="4"/>
                                        </p:tgtEl>
                                        <p:attrNameLst>
                                          <p:attrName>ppt_x</p:attrName>
                                        </p:attrNameLst>
                                      </p:cBhvr>
                                      <p:tavLst>
                                        <p:tav tm="0">
                                          <p:val>
                                            <p:strVal val="#ppt_x-#ppt_w*1.125000"/>
                                          </p:val>
                                        </p:tav>
                                        <p:tav tm="100000">
                                          <p:val>
                                            <p:strVal val="#ppt_x"/>
                                          </p:val>
                                        </p:tav>
                                      </p:tavLst>
                                    </p:anim>
                                    <p:animEffect transition="in" filter="wipe(right)">
                                      <p:cBhvr>
                                        <p:cTn id="8" dur="2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000"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ppt_w*1.125000"/>
                                          </p:val>
                                        </p:tav>
                                        <p:tav tm="100000">
                                          <p:val>
                                            <p:strVal val="#ppt_x"/>
                                          </p:val>
                                        </p:tav>
                                      </p:tavLst>
                                    </p:anim>
                                    <p:animEffect transition="in" filter="wipe(left)">
                                      <p:cBhvr>
                                        <p:cTn id="14" dur="1000"/>
                                        <p:tgtEl>
                                          <p:spTgt spid="2"/>
                                        </p:tgtEl>
                                      </p:cBhvr>
                                    </p:animEffect>
                                  </p:childTnLst>
                                </p:cTn>
                              </p:par>
                              <p:par>
                                <p:cTn id="15" presetID="12" presetClass="entr" presetSubtype="4" fill="hold" nodeType="withEffect">
                                  <p:stCondLst>
                                    <p:cond delay="0"/>
                                  </p:stCondLst>
                                  <p:childTnLst>
                                    <p:set>
                                      <p:cBhvr>
                                        <p:cTn id="16" dur="1000" fill="hold">
                                          <p:stCondLst>
                                            <p:cond delay="0"/>
                                          </p:stCondLst>
                                        </p:cTn>
                                        <p:tgtEl>
                                          <p:spTgt spid="14"/>
                                        </p:tgtEl>
                                        <p:attrNameLst>
                                          <p:attrName>style.visibility</p:attrName>
                                        </p:attrNameLst>
                                      </p:cBhvr>
                                      <p:to>
                                        <p:strVal val="visible"/>
                                      </p:to>
                                    </p:set>
                                    <p:anim calcmode="lin" valueType="num">
                                      <p:cBhvr additive="base">
                                        <p:cTn id="17" dur="1000"/>
                                        <p:tgtEl>
                                          <p:spTgt spid="14"/>
                                        </p:tgtEl>
                                        <p:attrNameLst>
                                          <p:attrName>ppt_y</p:attrName>
                                        </p:attrNameLst>
                                      </p:cBhvr>
                                      <p:tavLst>
                                        <p:tav tm="0">
                                          <p:val>
                                            <p:strVal val="#ppt_y+#ppt_h*1.125000"/>
                                          </p:val>
                                        </p:tav>
                                        <p:tav tm="100000">
                                          <p:val>
                                            <p:strVal val="#ppt_y"/>
                                          </p:val>
                                        </p:tav>
                                      </p:tavLst>
                                    </p:anim>
                                    <p:animEffect transition="in" filter="wipe(up)">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000" fill="hold">
                                          <p:stCondLst>
                                            <p:cond delay="0"/>
                                          </p:stCondLst>
                                        </p:cTn>
                                        <p:tgtEl>
                                          <p:spTgt spid="27"/>
                                        </p:tgtEl>
                                        <p:attrNameLst>
                                          <p:attrName>style.visibility</p:attrName>
                                        </p:attrNameLst>
                                      </p:cBhvr>
                                      <p:to>
                                        <p:strVal val="visible"/>
                                      </p:to>
                                    </p:set>
                                    <p:anim calcmode="lin" valueType="num">
                                      <p:cBhvr additive="base">
                                        <p:cTn id="23" dur="1000"/>
                                        <p:tgtEl>
                                          <p:spTgt spid="27"/>
                                        </p:tgtEl>
                                        <p:attrNameLst>
                                          <p:attrName>ppt_x</p:attrName>
                                        </p:attrNameLst>
                                      </p:cBhvr>
                                      <p:tavLst>
                                        <p:tav tm="0">
                                          <p:val>
                                            <p:strVal val="#ppt_x-#ppt_w*1.125000"/>
                                          </p:val>
                                        </p:tav>
                                        <p:tav tm="100000">
                                          <p:val>
                                            <p:strVal val="#ppt_x"/>
                                          </p:val>
                                        </p:tav>
                                      </p:tavLst>
                                    </p:anim>
                                    <p:animEffect transition="in" filter="wipe(right)">
                                      <p:cBhvr>
                                        <p:cTn id="24" dur="1000"/>
                                        <p:tgtEl>
                                          <p:spTgt spid="27"/>
                                        </p:tgtEl>
                                      </p:cBhvr>
                                    </p:animEffect>
                                  </p:childTnLst>
                                </p:cTn>
                              </p:par>
                              <p:par>
                                <p:cTn id="25" presetID="12" presetClass="entr" presetSubtype="4" fill="hold" grpId="0" nodeType="withEffect">
                                  <p:stCondLst>
                                    <p:cond delay="0"/>
                                  </p:stCondLst>
                                  <p:childTnLst>
                                    <p:set>
                                      <p:cBhvr>
                                        <p:cTn id="26" dur="1000" fill="hold">
                                          <p:stCondLst>
                                            <p:cond delay="0"/>
                                          </p:stCondLst>
                                        </p:cTn>
                                        <p:tgtEl>
                                          <p:spTgt spid="3"/>
                                        </p:tgtEl>
                                        <p:attrNameLst>
                                          <p:attrName>style.visibility</p:attrName>
                                        </p:attrNameLst>
                                      </p:cBhvr>
                                      <p:to>
                                        <p:strVal val="visible"/>
                                      </p:to>
                                    </p:set>
                                    <p:anim calcmode="lin" valueType="num">
                                      <p:cBhvr additive="base">
                                        <p:cTn id="27" dur="1000"/>
                                        <p:tgtEl>
                                          <p:spTgt spid="3"/>
                                        </p:tgtEl>
                                        <p:attrNameLst>
                                          <p:attrName>ppt_y</p:attrName>
                                        </p:attrNameLst>
                                      </p:cBhvr>
                                      <p:tavLst>
                                        <p:tav tm="0">
                                          <p:val>
                                            <p:strVal val="#ppt_y+#ppt_h*1.125000"/>
                                          </p:val>
                                        </p:tav>
                                        <p:tav tm="100000">
                                          <p:val>
                                            <p:strVal val="#ppt_y"/>
                                          </p:val>
                                        </p:tav>
                                      </p:tavLst>
                                    </p:anim>
                                    <p:animEffect transition="in" filter="wipe(up)">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000" fill="hold">
                                          <p:stCondLst>
                                            <p:cond delay="0"/>
                                          </p:stCondLst>
                                        </p:cTn>
                                        <p:tgtEl>
                                          <p:spTgt spid="11"/>
                                        </p:tgtEl>
                                        <p:attrNameLst>
                                          <p:attrName>style.visibility</p:attrName>
                                        </p:attrNameLst>
                                      </p:cBhvr>
                                      <p:to>
                                        <p:strVal val="visible"/>
                                      </p:to>
                                    </p:set>
                                    <p:anim calcmode="lin" valueType="num">
                                      <p:cBhvr additive="base">
                                        <p:cTn id="33" dur="1000"/>
                                        <p:tgtEl>
                                          <p:spTgt spid="11"/>
                                        </p:tgtEl>
                                        <p:attrNameLst>
                                          <p:attrName>ppt_x</p:attrName>
                                        </p:attrNameLst>
                                      </p:cBhvr>
                                      <p:tavLst>
                                        <p:tav tm="0">
                                          <p:val>
                                            <p:strVal val="#ppt_x+#ppt_w*1.125000"/>
                                          </p:val>
                                        </p:tav>
                                        <p:tav tm="100000">
                                          <p:val>
                                            <p:strVal val="#ppt_x"/>
                                          </p:val>
                                        </p:tav>
                                      </p:tavLst>
                                    </p:anim>
                                    <p:animEffect transition="in" filter="wipe(left)">
                                      <p:cBhvr>
                                        <p:cTn id="34" dur="1000"/>
                                        <p:tgtEl>
                                          <p:spTgt spid="11"/>
                                        </p:tgtEl>
                                      </p:cBhvr>
                                    </p:animEffect>
                                  </p:childTnLst>
                                </p:cTn>
                              </p:par>
                              <p:par>
                                <p:cTn id="35" presetID="12" presetClass="entr" presetSubtype="2" fill="hold" nodeType="withEffect">
                                  <p:stCondLst>
                                    <p:cond delay="0"/>
                                  </p:stCondLst>
                                  <p:childTnLst>
                                    <p:set>
                                      <p:cBhvr>
                                        <p:cTn id="36" dur="1000" fill="hold">
                                          <p:stCondLst>
                                            <p:cond delay="0"/>
                                          </p:stCondLst>
                                        </p:cTn>
                                        <p:tgtEl>
                                          <p:spTgt spid="28"/>
                                        </p:tgtEl>
                                        <p:attrNameLst>
                                          <p:attrName>style.visibility</p:attrName>
                                        </p:attrNameLst>
                                      </p:cBhvr>
                                      <p:to>
                                        <p:strVal val="visible"/>
                                      </p:to>
                                    </p:set>
                                    <p:anim calcmode="lin" valueType="num">
                                      <p:cBhvr additive="base">
                                        <p:cTn id="37" dur="1000"/>
                                        <p:tgtEl>
                                          <p:spTgt spid="28"/>
                                        </p:tgtEl>
                                        <p:attrNameLst>
                                          <p:attrName>ppt_x</p:attrName>
                                        </p:attrNameLst>
                                      </p:cBhvr>
                                      <p:tavLst>
                                        <p:tav tm="0">
                                          <p:val>
                                            <p:strVal val="#ppt_x+#ppt_w*1.125000"/>
                                          </p:val>
                                        </p:tav>
                                        <p:tav tm="100000">
                                          <p:val>
                                            <p:strVal val="#ppt_x"/>
                                          </p:val>
                                        </p:tav>
                                      </p:tavLst>
                                    </p:anim>
                                    <p:animEffect transition="in" filter="wipe(left)">
                                      <p:cBhvr>
                                        <p:cTn id="38" dur="10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000" fill="hold">
                                          <p:stCondLst>
                                            <p:cond delay="0"/>
                                          </p:stCondLst>
                                        </p:cTn>
                                        <p:tgtEl>
                                          <p:spTgt spid="29"/>
                                        </p:tgtEl>
                                        <p:attrNameLst>
                                          <p:attrName>style.visibility</p:attrName>
                                        </p:attrNameLst>
                                      </p:cBhvr>
                                      <p:to>
                                        <p:strVal val="visible"/>
                                      </p:to>
                                    </p:set>
                                    <p:anim calcmode="lin" valueType="num">
                                      <p:cBhvr additive="base">
                                        <p:cTn id="43" dur="1000"/>
                                        <p:tgtEl>
                                          <p:spTgt spid="29"/>
                                        </p:tgtEl>
                                        <p:attrNameLst>
                                          <p:attrName>ppt_x</p:attrName>
                                        </p:attrNameLst>
                                      </p:cBhvr>
                                      <p:tavLst>
                                        <p:tav tm="0">
                                          <p:val>
                                            <p:strVal val="#ppt_x-#ppt_w*1.125000"/>
                                          </p:val>
                                        </p:tav>
                                        <p:tav tm="100000">
                                          <p:val>
                                            <p:strVal val="#ppt_x"/>
                                          </p:val>
                                        </p:tav>
                                      </p:tavLst>
                                    </p:anim>
                                    <p:animEffect transition="in" filter="wipe(right)">
                                      <p:cBhvr>
                                        <p:cTn id="44" dur="1000"/>
                                        <p:tgtEl>
                                          <p:spTgt spid="29"/>
                                        </p:tgtEl>
                                      </p:cBhvr>
                                    </p:animEffect>
                                  </p:childTnLst>
                                </p:cTn>
                              </p:par>
                              <p:par>
                                <p:cTn id="45" presetID="12" presetClass="entr" presetSubtype="2" fill="hold" grpId="0" nodeType="withEffect">
                                  <p:stCondLst>
                                    <p:cond delay="0"/>
                                  </p:stCondLst>
                                  <p:childTnLst>
                                    <p:set>
                                      <p:cBhvr>
                                        <p:cTn id="46" dur="1000" fill="hold">
                                          <p:stCondLst>
                                            <p:cond delay="0"/>
                                          </p:stCondLst>
                                        </p:cTn>
                                        <p:tgtEl>
                                          <p:spTgt spid="12"/>
                                        </p:tgtEl>
                                        <p:attrNameLst>
                                          <p:attrName>style.visibility</p:attrName>
                                        </p:attrNameLst>
                                      </p:cBhvr>
                                      <p:to>
                                        <p:strVal val="visible"/>
                                      </p:to>
                                    </p:set>
                                    <p:anim calcmode="lin" valueType="num">
                                      <p:cBhvr additive="base">
                                        <p:cTn id="47" dur="1000"/>
                                        <p:tgtEl>
                                          <p:spTgt spid="12"/>
                                        </p:tgtEl>
                                        <p:attrNameLst>
                                          <p:attrName>ppt_x</p:attrName>
                                        </p:attrNameLst>
                                      </p:cBhvr>
                                      <p:tavLst>
                                        <p:tav tm="0">
                                          <p:val>
                                            <p:strVal val="#ppt_x+#ppt_w*1.125000"/>
                                          </p:val>
                                        </p:tav>
                                        <p:tav tm="100000">
                                          <p:val>
                                            <p:strVal val="#ppt_x"/>
                                          </p:val>
                                        </p:tav>
                                      </p:tavLst>
                                    </p:anim>
                                    <p:animEffect transition="in" filter="wipe(left)">
                                      <p:cBhvr>
                                        <p:cTn id="48" dur="1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000" fill="hold">
                                          <p:stCondLst>
                                            <p:cond delay="0"/>
                                          </p:stCondLst>
                                        </p:cTn>
                                        <p:tgtEl>
                                          <p:spTgt spid="13"/>
                                        </p:tgtEl>
                                        <p:attrNameLst>
                                          <p:attrName>style.visibility</p:attrName>
                                        </p:attrNameLst>
                                      </p:cBhvr>
                                      <p:to>
                                        <p:strVal val="visible"/>
                                      </p:to>
                                    </p:set>
                                    <p:anim calcmode="lin" valueType="num">
                                      <p:cBhvr additive="base">
                                        <p:cTn id="53" dur="1000"/>
                                        <p:tgtEl>
                                          <p:spTgt spid="13"/>
                                        </p:tgtEl>
                                        <p:attrNameLst>
                                          <p:attrName>ppt_y</p:attrName>
                                        </p:attrNameLst>
                                      </p:cBhvr>
                                      <p:tavLst>
                                        <p:tav tm="0">
                                          <p:val>
                                            <p:strVal val="#ppt_y+#ppt_h*1.125000"/>
                                          </p:val>
                                        </p:tav>
                                        <p:tav tm="100000">
                                          <p:val>
                                            <p:strVal val="#ppt_y"/>
                                          </p:val>
                                        </p:tav>
                                      </p:tavLst>
                                    </p:anim>
                                    <p:animEffect transition="in" filter="wipe(up)">
                                      <p:cBhvr>
                                        <p:cTn id="5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矩形 114"/>
          <p:cNvSpPr/>
          <p:nvPr/>
        </p:nvSpPr>
        <p:spPr>
          <a:xfrm rot="16200000">
            <a:off x="-2898140" y="2843530"/>
            <a:ext cx="6858000" cy="117094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 Box 3"/>
          <p:cNvSpPr txBox="1"/>
          <p:nvPr/>
        </p:nvSpPr>
        <p:spPr>
          <a:xfrm rot="16200000">
            <a:off x="-2832100" y="3075305"/>
            <a:ext cx="6725920" cy="706755"/>
          </a:xfrm>
          <a:prstGeom prst="rect">
            <a:avLst/>
          </a:prstGeom>
          <a:noFill/>
        </p:spPr>
        <p:txBody>
          <a:bodyPr wrap="square" rtlCol="0">
            <a:spAutoFit/>
          </a:bodyPr>
          <a:p>
            <a:r>
              <a:rPr lang="en-US" sz="4000" b="1">
                <a:solidFill>
                  <a:schemeClr val="bg1"/>
                </a:solidFill>
                <a:latin typeface="Chalkboard Bold" panose="03050602040202020205" charset="0"/>
                <a:cs typeface="Chalkboard Bold" panose="03050602040202020205" charset="0"/>
              </a:rPr>
              <a:t>Cement Production in World</a:t>
            </a:r>
            <a:endParaRPr lang="en-US" sz="4000" b="1">
              <a:solidFill>
                <a:schemeClr val="bg1"/>
              </a:solidFill>
              <a:latin typeface="Chalkboard Bold" panose="03050602040202020205" charset="0"/>
              <a:cs typeface="Chalkboard Bold" panose="03050602040202020205" charset="0"/>
            </a:endParaRPr>
          </a:p>
        </p:txBody>
      </p:sp>
      <p:sp>
        <p:nvSpPr>
          <p:cNvPr id="6" name="Text Box 5"/>
          <p:cNvSpPr txBox="1"/>
          <p:nvPr/>
        </p:nvSpPr>
        <p:spPr>
          <a:xfrm>
            <a:off x="1734185" y="452755"/>
            <a:ext cx="6190615" cy="2861310"/>
          </a:xfrm>
          <a:prstGeom prst="rect">
            <a:avLst/>
          </a:prstGeom>
          <a:noFill/>
        </p:spPr>
        <p:txBody>
          <a:bodyPr wrap="square" rtlCol="0">
            <a:spAutoFit/>
          </a:bodyPr>
          <a:p>
            <a:r>
              <a:rPr lang="en-US" b="1">
                <a:latin typeface="Andale Mono" panose="020B0509000000000004" charset="0"/>
                <a:cs typeface="Andale Mono" panose="020B0509000000000004" charset="0"/>
              </a:rPr>
              <a:t>The world's cement production has been steadily increasing over the past few decades, with China, India, and the United States being the top producers. In 2020, China alone produced more than 2.4 billion metric tons of cement, accounting for more than half of global production. India and the United States were the next largest producers, with production of 300 million and 110 million metric tons, respectively.</a:t>
            </a:r>
            <a:endParaRPr lang="en-US" b="1">
              <a:latin typeface="Andale Mono" panose="020B0509000000000004" charset="0"/>
              <a:cs typeface="Andale Mono" panose="020B0509000000000004" charset="0"/>
            </a:endParaRPr>
          </a:p>
        </p:txBody>
      </p:sp>
      <p:sp>
        <p:nvSpPr>
          <p:cNvPr id="7" name="Text Box 6"/>
          <p:cNvSpPr txBox="1"/>
          <p:nvPr/>
        </p:nvSpPr>
        <p:spPr>
          <a:xfrm>
            <a:off x="1734185" y="4273550"/>
            <a:ext cx="6189980" cy="2584450"/>
          </a:xfrm>
          <a:prstGeom prst="rect">
            <a:avLst/>
          </a:prstGeom>
          <a:noFill/>
        </p:spPr>
        <p:txBody>
          <a:bodyPr wrap="square" rtlCol="0">
            <a:spAutoFit/>
          </a:bodyPr>
          <a:p>
            <a:r>
              <a:rPr lang="en-US" b="1">
                <a:latin typeface="Andale Mono" panose="020B0509000000000004" charset="0"/>
                <a:cs typeface="Andale Mono" panose="020B0509000000000004" charset="0"/>
              </a:rPr>
              <a:t>According to data from the Department of Mines and Geology, Nepal's cement production in 2020 was approximately 3.5 million metric tons. This represents a significant increase from previous years, with cement production in Nepal having reached 2.6 million metric tons in 2019 and 2.3 million metric tons in 2018.</a:t>
            </a:r>
            <a:endParaRPr lang="en-US" b="1">
              <a:latin typeface="Andale Mono" panose="020B0509000000000004" charset="0"/>
              <a:cs typeface="Andale Mono" panose="020B0509000000000004" charset="0"/>
            </a:endParaRPr>
          </a:p>
          <a:p>
            <a:endParaRPr lang="en-US" b="1">
              <a:latin typeface="Andale Mono" panose="020B0509000000000004" charset="0"/>
              <a:cs typeface="Andale Mono" panose="020B0509000000000004" charset="0"/>
            </a:endParaRPr>
          </a:p>
        </p:txBody>
      </p:sp>
      <p:grpSp>
        <p:nvGrpSpPr>
          <p:cNvPr id="2" name="Group 1"/>
          <p:cNvGrpSpPr/>
          <p:nvPr/>
        </p:nvGrpSpPr>
        <p:grpSpPr>
          <a:xfrm>
            <a:off x="8180070" y="714375"/>
            <a:ext cx="3549650" cy="5673725"/>
            <a:chOff x="12882" y="1125"/>
            <a:chExt cx="5590" cy="8935"/>
          </a:xfrm>
        </p:grpSpPr>
        <p:graphicFrame>
          <p:nvGraphicFramePr>
            <p:cNvPr id="15" name="Chart 14"/>
            <p:cNvGraphicFramePr/>
            <p:nvPr/>
          </p:nvGraphicFramePr>
          <p:xfrm>
            <a:off x="12882" y="1125"/>
            <a:ext cx="5590" cy="8549"/>
          </p:xfrm>
          <a:graphic>
            <a:graphicData uri="http://schemas.openxmlformats.org/drawingml/2006/chart">
              <c:chart xmlns:c="http://schemas.openxmlformats.org/drawingml/2006/chart" xmlns:r="http://schemas.openxmlformats.org/officeDocument/2006/relationships" r:id="rId1"/>
            </a:graphicData>
          </a:graphic>
        </p:graphicFrame>
        <p:sp>
          <p:nvSpPr>
            <p:cNvPr id="16" name="Text Box 15"/>
            <p:cNvSpPr txBox="1"/>
            <p:nvPr/>
          </p:nvSpPr>
          <p:spPr>
            <a:xfrm>
              <a:off x="13169" y="9674"/>
              <a:ext cx="5017" cy="386"/>
            </a:xfrm>
            <a:prstGeom prst="rect">
              <a:avLst/>
            </a:prstGeom>
            <a:noFill/>
          </p:spPr>
          <p:txBody>
            <a:bodyPr wrap="square" rtlCol="0">
              <a:spAutoFit/>
            </a:bodyPr>
            <a:p>
              <a:r>
                <a:rPr lang="en-US" sz="1000" i="1">
                  <a:solidFill>
                    <a:schemeClr val="tx1">
                      <a:lumMod val="75000"/>
                      <a:lumOff val="25000"/>
                    </a:schemeClr>
                  </a:solidFill>
                  <a:latin typeface="Arial Unicode MS" panose="020B0604020202020204" charset="-122"/>
                  <a:ea typeface="Arial Unicode MS" panose="020B0604020202020204" charset="-122"/>
                  <a:cs typeface="+mn-ea"/>
                </a:rPr>
                <a:t>Fig: Chart showing global cement production in 2020</a:t>
              </a:r>
              <a:endParaRPr lang="en-US" sz="1000" i="1">
                <a:solidFill>
                  <a:schemeClr val="tx1">
                    <a:lumMod val="75000"/>
                    <a:lumOff val="25000"/>
                  </a:schemeClr>
                </a:solidFill>
                <a:latin typeface="Arial Unicode MS" panose="020B0604020202020204" charset="-122"/>
                <a:ea typeface="Arial Unicode MS" panose="020B0604020202020204" charset="-122"/>
                <a:cs typeface="+mn-ea"/>
              </a:endParaRPr>
            </a:p>
          </p:txBody>
        </p:sp>
      </p:grpSp>
      <p:pic>
        <p:nvPicPr>
          <p:cNvPr id="17" name="Picture 16" descr="statistics-2"/>
          <p:cNvPicPr>
            <a:picLocks noChangeAspect="1"/>
          </p:cNvPicPr>
          <p:nvPr/>
        </p:nvPicPr>
        <p:blipFill>
          <a:blip r:embed="rId2"/>
          <a:stretch>
            <a:fillRect/>
          </a:stretch>
        </p:blipFill>
        <p:spPr>
          <a:xfrm>
            <a:off x="4340225" y="3485515"/>
            <a:ext cx="616585" cy="61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wipe/>
        <p:sndAc>
          <p:stSnd>
            <p:snd r:embed="rId3" name="push.wav"/>
          </p:stSnd>
        </p:sndAc>
      </p:transition>
    </mc:Choice>
    <mc:Fallback>
      <p:transition spd="slow">
        <p:wipe/>
        <p:sndAc>
          <p:stSnd>
            <p:snd r:embed="rId3"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000" fill="hold">
                                          <p:stCondLst>
                                            <p:cond delay="0"/>
                                          </p:stCondLst>
                                        </p:cTn>
                                        <p:tgtEl>
                                          <p:spTgt spid="6"/>
                                        </p:tgtEl>
                                        <p:attrNameLst>
                                          <p:attrName>style.visibility</p:attrName>
                                        </p:attrNameLst>
                                      </p:cBhvr>
                                      <p:to>
                                        <p:strVal val="visible"/>
                                      </p:to>
                                    </p:set>
                                    <p:anim calcmode="lin" valueType="num">
                                      <p:cBhvr additive="base">
                                        <p:cTn id="13" dur="1000"/>
                                        <p:tgtEl>
                                          <p:spTgt spid="6"/>
                                        </p:tgtEl>
                                        <p:attrNameLst>
                                          <p:attrName>ppt_x</p:attrName>
                                        </p:attrNameLst>
                                      </p:cBhvr>
                                      <p:tavLst>
                                        <p:tav tm="0">
                                          <p:val>
                                            <p:strVal val="#ppt_x+#ppt_w*1.125000"/>
                                          </p:val>
                                        </p:tav>
                                        <p:tav tm="100000">
                                          <p:val>
                                            <p:strVal val="#ppt_x"/>
                                          </p:val>
                                        </p:tav>
                                      </p:tavLst>
                                    </p:anim>
                                    <p:animEffect transition="in" filter="wipe(left)">
                                      <p:cBhvr>
                                        <p:cTn id="14" dur="1000"/>
                                        <p:tgtEl>
                                          <p:spTgt spid="6"/>
                                        </p:tgtEl>
                                      </p:cBhvr>
                                    </p:animEffect>
                                  </p:childTnLst>
                                </p:cTn>
                              </p:par>
                            </p:childTnLst>
                          </p:cTn>
                        </p:par>
                        <p:par>
                          <p:cTn id="15" fill="hold">
                            <p:stCondLst>
                              <p:cond delay="1000"/>
                            </p:stCondLst>
                            <p:childTnLst>
                              <p:par>
                                <p:cTn id="16" presetID="12" presetClass="entr" presetSubtype="1" fill="hold" nodeType="afterEffect">
                                  <p:stCondLst>
                                    <p:cond delay="0"/>
                                  </p:stCondLst>
                                  <p:childTnLst>
                                    <p:set>
                                      <p:cBhvr>
                                        <p:cTn id="17" dur="1000" fill="hold">
                                          <p:stCondLst>
                                            <p:cond delay="0"/>
                                          </p:stCondLst>
                                        </p:cTn>
                                        <p:tgtEl>
                                          <p:spTgt spid="2"/>
                                        </p:tgtEl>
                                        <p:attrNameLst>
                                          <p:attrName>style.visibility</p:attrName>
                                        </p:attrNameLst>
                                      </p:cBhvr>
                                      <p:to>
                                        <p:strVal val="visible"/>
                                      </p:to>
                                    </p:set>
                                    <p:anim calcmode="lin" valueType="num">
                                      <p:cBhvr additive="base">
                                        <p:cTn id="18" dur="1000"/>
                                        <p:tgtEl>
                                          <p:spTgt spid="2"/>
                                        </p:tgtEl>
                                        <p:attrNameLst>
                                          <p:attrName>ppt_y</p:attrName>
                                        </p:attrNameLst>
                                      </p:cBhvr>
                                      <p:tavLst>
                                        <p:tav tm="0">
                                          <p:val>
                                            <p:strVal val="#ppt_y-#ppt_h*1.125000"/>
                                          </p:val>
                                        </p:tav>
                                        <p:tav tm="100000">
                                          <p:val>
                                            <p:strVal val="#ppt_y"/>
                                          </p:val>
                                        </p:tav>
                                      </p:tavLst>
                                    </p:anim>
                                    <p:animEffect transition="in" filter="wipe(down)">
                                      <p:cBhvr>
                                        <p:cTn id="19" dur="1000"/>
                                        <p:tgtEl>
                                          <p:spTgt spid="2"/>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000" fill="hold">
                                          <p:stCondLst>
                                            <p:cond delay="0"/>
                                          </p:stCondLst>
                                        </p:cTn>
                                        <p:tgtEl>
                                          <p:spTgt spid="7"/>
                                        </p:tgtEl>
                                        <p:attrNameLst>
                                          <p:attrName>style.visibility</p:attrName>
                                        </p:attrNameLst>
                                      </p:cBhvr>
                                      <p:to>
                                        <p:strVal val="visible"/>
                                      </p:to>
                                    </p:set>
                                    <p:anim calcmode="lin" valueType="num">
                                      <p:cBhvr additive="base">
                                        <p:cTn id="29" dur="1000"/>
                                        <p:tgtEl>
                                          <p:spTgt spid="7"/>
                                        </p:tgtEl>
                                        <p:attrNameLst>
                                          <p:attrName>ppt_x</p:attrName>
                                        </p:attrNameLst>
                                      </p:cBhvr>
                                      <p:tavLst>
                                        <p:tav tm="0">
                                          <p:val>
                                            <p:strVal val="#ppt_x-#ppt_w*1.125000"/>
                                          </p:val>
                                        </p:tav>
                                        <p:tav tm="100000">
                                          <p:val>
                                            <p:strVal val="#ppt_x"/>
                                          </p:val>
                                        </p:tav>
                                      </p:tavLst>
                                    </p:anim>
                                    <p:animEffect transition="in" filter="wipe(right)">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8341360" y="4220210"/>
            <a:ext cx="3851275" cy="2879090"/>
            <a:chOff x="13135" y="6266"/>
            <a:chExt cx="6065" cy="4534"/>
          </a:xfrm>
        </p:grpSpPr>
        <p:pic>
          <p:nvPicPr>
            <p:cNvPr id="4" name="Picture 3" descr="fast-forward"/>
            <p:cNvPicPr>
              <a:picLocks noChangeAspect="1"/>
            </p:cNvPicPr>
            <p:nvPr/>
          </p:nvPicPr>
          <p:blipFill>
            <a:blip r:embed="rId1"/>
            <a:stretch>
              <a:fillRect/>
            </a:stretch>
          </p:blipFill>
          <p:spPr>
            <a:xfrm>
              <a:off x="17419" y="8401"/>
              <a:ext cx="1781" cy="1781"/>
            </a:xfrm>
            <a:prstGeom prst="rect">
              <a:avLst/>
            </a:prstGeom>
          </p:spPr>
        </p:pic>
        <p:pic>
          <p:nvPicPr>
            <p:cNvPr id="3" name="Picture 2" descr="building"/>
            <p:cNvPicPr>
              <a:picLocks noChangeAspect="1"/>
            </p:cNvPicPr>
            <p:nvPr/>
          </p:nvPicPr>
          <p:blipFill>
            <a:blip r:embed="rId2"/>
            <a:stretch>
              <a:fillRect/>
            </a:stretch>
          </p:blipFill>
          <p:spPr>
            <a:xfrm>
              <a:off x="13135" y="6266"/>
              <a:ext cx="4534" cy="4534"/>
            </a:xfrm>
            <a:prstGeom prst="rect">
              <a:avLst/>
            </a:prstGeom>
          </p:spPr>
        </p:pic>
      </p:grpSp>
      <p:sp>
        <p:nvSpPr>
          <p:cNvPr id="6" name="矩形 5"/>
          <p:cNvSpPr/>
          <p:nvPr/>
        </p:nvSpPr>
        <p:spPr>
          <a:xfrm rot="16200000">
            <a:off x="-2788285" y="2789555"/>
            <a:ext cx="6858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rot="16200000">
            <a:off x="-1841500" y="2484755"/>
            <a:ext cx="4964430" cy="1014730"/>
          </a:xfrm>
          <a:prstGeom prst="rect">
            <a:avLst/>
          </a:prstGeom>
          <a:noFill/>
        </p:spPr>
        <p:txBody>
          <a:bodyPr wrap="square" rtlCol="0">
            <a:spAutoFit/>
          </a:bodyPr>
          <a:p>
            <a:r>
              <a:rPr lang="en-US" sz="6000" b="1">
                <a:solidFill>
                  <a:schemeClr val="bg1"/>
                </a:solidFill>
                <a:latin typeface="Chalkboard Bold" panose="03050602040202020205" charset="0"/>
                <a:cs typeface="Chalkboard Bold" panose="03050602040202020205" charset="0"/>
              </a:rPr>
              <a:t>What’s next?</a:t>
            </a:r>
            <a:endParaRPr lang="en-US" sz="6000" b="1">
              <a:solidFill>
                <a:schemeClr val="bg1"/>
              </a:solidFill>
              <a:latin typeface="Chalkboard Bold" panose="03050602040202020205" charset="0"/>
              <a:cs typeface="Chalkboard Bold" panose="03050602040202020205" charset="0"/>
            </a:endParaRPr>
          </a:p>
        </p:txBody>
      </p:sp>
      <p:pic>
        <p:nvPicPr>
          <p:cNvPr id="56" name="Picture 55" descr="shrug"/>
          <p:cNvPicPr>
            <a:picLocks noChangeAspect="1"/>
          </p:cNvPicPr>
          <p:nvPr/>
        </p:nvPicPr>
        <p:blipFill>
          <a:blip r:embed="rId3"/>
          <a:stretch>
            <a:fillRect/>
          </a:stretch>
        </p:blipFill>
        <p:spPr>
          <a:xfrm rot="16200000">
            <a:off x="180340" y="5850890"/>
            <a:ext cx="920750" cy="920750"/>
          </a:xfrm>
          <a:prstGeom prst="rect">
            <a:avLst/>
          </a:prstGeom>
        </p:spPr>
      </p:pic>
      <p:sp>
        <p:nvSpPr>
          <p:cNvPr id="57" name="Text Box 56"/>
          <p:cNvSpPr txBox="1"/>
          <p:nvPr/>
        </p:nvSpPr>
        <p:spPr>
          <a:xfrm>
            <a:off x="2077720" y="1637030"/>
            <a:ext cx="7695565" cy="3415030"/>
          </a:xfrm>
          <a:prstGeom prst="rect">
            <a:avLst/>
          </a:prstGeom>
          <a:noFill/>
        </p:spPr>
        <p:txBody>
          <a:bodyPr wrap="square" rtlCol="0">
            <a:spAutoFit/>
          </a:bodyPr>
          <a:p>
            <a:r>
              <a:rPr lang="en-US" sz="3600" b="1">
                <a:solidFill>
                  <a:srgbClr val="288DBB"/>
                </a:solidFill>
                <a:latin typeface="Comic Sans MS Bold" panose="030F0702030302020204" charset="0"/>
                <a:cs typeface="Comic Sans MS Bold" panose="030F0702030302020204" charset="0"/>
              </a:rPr>
              <a:t>Now that we have a sense of the overall landscape of cement production in the country and the world, let's delve deeper into the specific companies that are driving this industry forward.</a:t>
            </a:r>
            <a:endParaRPr lang="en-US" sz="3600" b="1">
              <a:solidFill>
                <a:srgbClr val="288DBB"/>
              </a:solidFill>
              <a:latin typeface="Comic Sans MS Bold" panose="030F0702030302020204" charset="0"/>
              <a:cs typeface="Comic Sans MS Bold"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sndAc>
          <p:stSnd>
            <p:snd r:embed="rId4" name="chimes.wav"/>
          </p:stSnd>
        </p:sndAc>
      </p:transition>
    </mc:Choice>
    <mc:Fallback>
      <p:transition spd="slow">
        <p:wipe/>
        <p:sndAc>
          <p:stSnd>
            <p:snd r:embed="rId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par>
                                <p:cTn id="9" presetID="12" presetClass="entr" presetSubtype="4" fill="hold" nodeType="withEffect">
                                  <p:stCondLst>
                                    <p:cond delay="0"/>
                                  </p:stCondLst>
                                  <p:childTnLst>
                                    <p:set>
                                      <p:cBhvr>
                                        <p:cTn id="10" dur="1000" fill="hold">
                                          <p:stCondLst>
                                            <p:cond delay="0"/>
                                          </p:stCondLst>
                                        </p:cTn>
                                        <p:tgtEl>
                                          <p:spTgt spid="56"/>
                                        </p:tgtEl>
                                        <p:attrNameLst>
                                          <p:attrName>style.visibility</p:attrName>
                                        </p:attrNameLst>
                                      </p:cBhvr>
                                      <p:to>
                                        <p:strVal val="visible"/>
                                      </p:to>
                                    </p:set>
                                    <p:anim calcmode="lin" valueType="num">
                                      <p:cBhvr additive="base">
                                        <p:cTn id="11" dur="1000"/>
                                        <p:tgtEl>
                                          <p:spTgt spid="56"/>
                                        </p:tgtEl>
                                        <p:attrNameLst>
                                          <p:attrName>ppt_y</p:attrName>
                                        </p:attrNameLst>
                                      </p:cBhvr>
                                      <p:tavLst>
                                        <p:tav tm="0">
                                          <p:val>
                                            <p:strVal val="#ppt_y+#ppt_h*1.125000"/>
                                          </p:val>
                                        </p:tav>
                                        <p:tav tm="100000">
                                          <p:val>
                                            <p:strVal val="#ppt_y"/>
                                          </p:val>
                                        </p:tav>
                                      </p:tavLst>
                                    </p:anim>
                                    <p:animEffect transition="in" filter="wipe(up)">
                                      <p:cBhvr>
                                        <p:cTn id="12" dur="1000"/>
                                        <p:tgtEl>
                                          <p:spTgt spid="56"/>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p:cTn id="16" dur="500" fill="hold"/>
                                        <p:tgtEl>
                                          <p:spTgt spid="57"/>
                                        </p:tgtEl>
                                        <p:attrNameLst>
                                          <p:attrName>ppt_w</p:attrName>
                                        </p:attrNameLst>
                                      </p:cBhvr>
                                      <p:tavLst>
                                        <p:tav tm="0">
                                          <p:val>
                                            <p:fltVal val="0"/>
                                          </p:val>
                                        </p:tav>
                                        <p:tav tm="100000">
                                          <p:val>
                                            <p:strVal val="#ppt_w"/>
                                          </p:val>
                                        </p:tav>
                                      </p:tavLst>
                                    </p:anim>
                                    <p:anim calcmode="lin" valueType="num">
                                      <p:cBhvr>
                                        <p:cTn id="17"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
                                        <p:tgtEl>
                                          <p:spTgt spid="5"/>
                                        </p:tgtEl>
                                      </p:cBhvr>
                                    </p:animEffect>
                                    <p:anim calcmode="lin" valueType="num">
                                      <p:cBhvr>
                                        <p:cTn id="23" dur="800" fill="hold"/>
                                        <p:tgtEl>
                                          <p:spTgt spid="5"/>
                                        </p:tgtEl>
                                        <p:attrNameLst>
                                          <p:attrName>ppt_x</p:attrName>
                                        </p:attrNameLst>
                                      </p:cBhvr>
                                      <p:tavLst>
                                        <p:tav tm="0">
                                          <p:val>
                                            <p:strVal val="#ppt_x"/>
                                          </p:val>
                                        </p:tav>
                                        <p:tav tm="100000">
                                          <p:val>
                                            <p:strVal val="#ppt_x"/>
                                          </p:val>
                                        </p:tav>
                                      </p:tavLst>
                                    </p:anim>
                                    <p:anim calcmode="lin" valueType="num">
                                      <p:cBhvr>
                                        <p:cTn id="24" dur="800" fill="hold"/>
                                        <p:tgtEl>
                                          <p:spTgt spid="5"/>
                                        </p:tgtEl>
                                        <p:attrNameLst>
                                          <p:attrName>ppt_y</p:attrName>
                                        </p:attrNameLst>
                                      </p:cBhvr>
                                      <p:tavLst>
                                        <p:tav tm="0">
                                          <p:val>
                                            <p:strVal val="#ppt_y+0.31"/>
                                          </p:val>
                                        </p:tav>
                                        <p:tav tm="100000">
                                          <p:val>
                                            <p:strVal val="#ppt_y+0.31"/>
                                          </p:val>
                                        </p:tav>
                                      </p:tavLst>
                                    </p:anim>
                                    <p:anim calcmode="lin" valueType="num">
                                      <p:cBhvr>
                                        <p:cTn id="25" dur="1200" decel="50000" fill="hold">
                                          <p:stCondLst>
                                            <p:cond delay="8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1200" decel="50000" fill="hold">
                                          <p:stCondLst>
                                            <p:cond delay="8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6081486"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8123156" y="1086325"/>
            <a:ext cx="2527300" cy="2646045"/>
          </a:xfrm>
          <a:prstGeom prst="rect">
            <a:avLst/>
          </a:prstGeom>
          <a:noFill/>
        </p:spPr>
        <p:txBody>
          <a:bodyPr wrap="none" rtlCol="0">
            <a:spAutoFit/>
          </a:bodyPr>
          <a:lstStyle/>
          <a:p>
            <a:r>
              <a:rPr lang="en-US" altLang="zh-CN" sz="16600" b="1" dirty="0" smtClean="0">
                <a:solidFill>
                  <a:srgbClr val="FFFFFF"/>
                </a:solidFill>
                <a:latin typeface="Calibri" panose="020F0502020204030204" pitchFamily="34" charset="0"/>
                <a:ea typeface="Microsoft YaHei" panose="020B0503020204020204" pitchFamily="34" charset="-122"/>
              </a:rPr>
              <a:t>05</a:t>
            </a:r>
            <a:endParaRPr lang="zh-CN" altLang="en-US" sz="16600" b="1" dirty="0">
              <a:solidFill>
                <a:srgbClr val="FFFFFF"/>
              </a:solidFill>
              <a:latin typeface="Calibri" panose="020F0502020204030204" pitchFamily="34" charset="0"/>
              <a:ea typeface="Microsoft YaHei" panose="020B0503020204020204" pitchFamily="34" charset="-122"/>
            </a:endParaRPr>
          </a:p>
        </p:txBody>
      </p:sp>
      <p:sp>
        <p:nvSpPr>
          <p:cNvPr id="57" name="文本框 56"/>
          <p:cNvSpPr txBox="1"/>
          <p:nvPr/>
        </p:nvSpPr>
        <p:spPr>
          <a:xfrm>
            <a:off x="6081395" y="3733800"/>
            <a:ext cx="6144895" cy="3138170"/>
          </a:xfrm>
          <a:prstGeom prst="rect">
            <a:avLst/>
          </a:prstGeom>
          <a:noFill/>
        </p:spPr>
        <p:txBody>
          <a:bodyPr wrap="square" rtlCol="0">
            <a:spAutoFit/>
          </a:bodyPr>
          <a:lstStyle/>
          <a:p>
            <a:pPr algn="ctr"/>
            <a:r>
              <a:rPr lang="en-US" altLang="zh-CN" sz="6600" b="1" dirty="0" smtClean="0">
                <a:solidFill>
                  <a:schemeClr val="bg1"/>
                </a:solidFill>
                <a:latin typeface="Calibri" panose="020F0502020204030204" pitchFamily="34" charset="0"/>
                <a:ea typeface="幼圆" panose="02010509060101010101" pitchFamily="49" charset="-122"/>
              </a:rPr>
              <a:t>Manufacturers</a:t>
            </a:r>
            <a:endParaRPr lang="en-US" altLang="zh-CN" sz="6600" b="1" dirty="0" smtClean="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&amp;</a:t>
            </a:r>
            <a:endParaRPr lang="en-US" altLang="zh-CN" sz="6600" b="1" dirty="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Challenges</a:t>
            </a:r>
            <a:endParaRPr lang="en-US" altLang="zh-CN" sz="6600" b="1" dirty="0">
              <a:solidFill>
                <a:schemeClr val="bg1"/>
              </a:solidFill>
              <a:latin typeface="Calibri" panose="020F0502020204030204" pitchFamily="34" charset="0"/>
              <a:ea typeface="幼圆" panose="02010509060101010101" pitchFamily="49" charset="-122"/>
            </a:endParaRP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9295279" y="1753203"/>
            <a:ext cx="0" cy="39600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descr="1910.i039.001_concrete cement production isometric"/>
          <p:cNvPicPr>
            <a:picLocks noChangeAspect="1"/>
          </p:cNvPicPr>
          <p:nvPr/>
        </p:nvPicPr>
        <p:blipFill>
          <a:blip r:embed="rId1"/>
          <a:stretch>
            <a:fillRect/>
          </a:stretch>
        </p:blipFill>
        <p:spPr>
          <a:xfrm>
            <a:off x="0" y="1333500"/>
            <a:ext cx="6243320" cy="46316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000">
        <p15:prstTrans prst="airplane"/>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6"/>
                                        </p:tgtEl>
                                        <p:attrNameLst>
                                          <p:attrName>style.visibility</p:attrName>
                                        </p:attrNameLst>
                                      </p:cBhvr>
                                      <p:to>
                                        <p:strVal val="visible"/>
                                      </p:to>
                                    </p:set>
                                    <p:anim by="(-#ppt_w*2)" calcmode="lin" valueType="num">
                                      <p:cBhvr rctx="PPT">
                                        <p:cTn id="12" dur="500" autoRev="1" fill="hold">
                                          <p:stCondLst>
                                            <p:cond delay="0"/>
                                          </p:stCondLst>
                                        </p:cTn>
                                        <p:tgtEl>
                                          <p:spTgt spid="56"/>
                                        </p:tgtEl>
                                        <p:attrNameLst>
                                          <p:attrName>ppt_w</p:attrName>
                                        </p:attrNameLst>
                                      </p:cBhvr>
                                    </p:anim>
                                    <p:anim by="(#ppt_w*0.50)" calcmode="lin" valueType="num">
                                      <p:cBhvr>
                                        <p:cTn id="13" dur="500" decel="50000" autoRev="1" fill="hold">
                                          <p:stCondLst>
                                            <p:cond delay="0"/>
                                          </p:stCondLst>
                                        </p:cTn>
                                        <p:tgtEl>
                                          <p:spTgt spid="56"/>
                                        </p:tgtEl>
                                        <p:attrNameLst>
                                          <p:attrName>ppt_x</p:attrName>
                                        </p:attrNameLst>
                                      </p:cBhvr>
                                    </p:anim>
                                    <p:anim from="(-#ppt_h/2)" to="(#ppt_y)" calcmode="lin" valueType="num">
                                      <p:cBhvr>
                                        <p:cTn id="14" dur="1000" fill="hold">
                                          <p:stCondLst>
                                            <p:cond delay="0"/>
                                          </p:stCondLst>
                                        </p:cTn>
                                        <p:tgtEl>
                                          <p:spTgt spid="56"/>
                                        </p:tgtEl>
                                        <p:attrNameLst>
                                          <p:attrName>ppt_y</p:attrName>
                                        </p:attrNameLst>
                                      </p:cBhvr>
                                    </p:anim>
                                    <p:animRot by="21600000">
                                      <p:cBhvr>
                                        <p:cTn id="15" dur="1000" fill="hold">
                                          <p:stCondLst>
                                            <p:cond delay="0"/>
                                          </p:stCondLst>
                                        </p:cTn>
                                        <p:tgtEl>
                                          <p:spTgt spid="56"/>
                                        </p:tgtEl>
                                        <p:attrNameLst>
                                          <p:attrName>r</p:attrName>
                                        </p:attrNameLst>
                                      </p:cBhvr>
                                    </p:animRot>
                                  </p:childTnLst>
                                </p:cTn>
                              </p:par>
                            </p:childTnLst>
                          </p:cTn>
                        </p:par>
                        <p:par>
                          <p:cTn id="16" fill="hold">
                            <p:stCondLst>
                              <p:cond delay="1600"/>
                            </p:stCondLst>
                            <p:childTnLst>
                              <p:par>
                                <p:cTn id="17" presetID="16" presetClass="entr" presetSubtype="37"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outVertical)">
                                      <p:cBhvr>
                                        <p:cTn id="19" dur="500"/>
                                        <p:tgtEl>
                                          <p:spTgt spid="58"/>
                                        </p:tgtEl>
                                      </p:cBhvr>
                                    </p:animEffect>
                                  </p:childTnLst>
                                </p:cTn>
                              </p:par>
                            </p:childTnLst>
                          </p:cTn>
                        </p:par>
                        <p:par>
                          <p:cTn id="20" fill="hold">
                            <p:stCondLst>
                              <p:cond delay="2100"/>
                            </p:stCondLst>
                            <p:childTnLst>
                              <p:par>
                                <p:cTn id="21" presetID="37"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900" decel="100000" fill="hold"/>
                                        <p:tgtEl>
                                          <p:spTgt spid="5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nuclear"/>
          <p:cNvPicPr>
            <a:picLocks noChangeAspect="1"/>
          </p:cNvPicPr>
          <p:nvPr/>
        </p:nvPicPr>
        <p:blipFill>
          <a:blip r:embed="rId1"/>
          <a:stretch>
            <a:fillRect/>
          </a:stretch>
        </p:blipFill>
        <p:spPr>
          <a:xfrm>
            <a:off x="884555" y="4121150"/>
            <a:ext cx="3062605" cy="3062605"/>
          </a:xfrm>
          <a:prstGeom prst="rect">
            <a:avLst/>
          </a:prstGeom>
        </p:spPr>
      </p:pic>
      <p:sp>
        <p:nvSpPr>
          <p:cNvPr id="115" name="矩形 114"/>
          <p:cNvSpPr/>
          <p:nvPr/>
        </p:nvSpPr>
        <p:spPr>
          <a:xfrm rot="16200000">
            <a:off x="-2898140" y="2843530"/>
            <a:ext cx="6858000" cy="117094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 Box 3"/>
          <p:cNvSpPr txBox="1"/>
          <p:nvPr/>
        </p:nvSpPr>
        <p:spPr>
          <a:xfrm rot="16200000">
            <a:off x="-2129155" y="2734945"/>
            <a:ext cx="5320665" cy="706755"/>
          </a:xfrm>
          <a:prstGeom prst="rect">
            <a:avLst/>
          </a:prstGeom>
          <a:noFill/>
        </p:spPr>
        <p:txBody>
          <a:bodyPr wrap="square" rtlCol="0">
            <a:spAutoFit/>
          </a:bodyPr>
          <a:p>
            <a:r>
              <a:rPr lang="en-US" sz="4000" b="1">
                <a:solidFill>
                  <a:schemeClr val="bg1"/>
                </a:solidFill>
                <a:latin typeface="Chalkboard Bold" panose="03050602040202020205" charset="0"/>
                <a:cs typeface="Chalkboard Bold" panose="03050602040202020205" charset="0"/>
              </a:rPr>
              <a:t>Cement Manufactures </a:t>
            </a:r>
            <a:endParaRPr lang="en-US" sz="4000" b="1">
              <a:solidFill>
                <a:schemeClr val="bg1"/>
              </a:solidFill>
              <a:latin typeface="Chalkboard Bold" panose="03050602040202020205" charset="0"/>
              <a:cs typeface="Chalkboard Bold" panose="03050602040202020205" charset="0"/>
            </a:endParaRPr>
          </a:p>
        </p:txBody>
      </p:sp>
      <p:sp>
        <p:nvSpPr>
          <p:cNvPr id="5" name="Text Box 4"/>
          <p:cNvSpPr txBox="1"/>
          <p:nvPr/>
        </p:nvSpPr>
        <p:spPr>
          <a:xfrm>
            <a:off x="1465580" y="848995"/>
            <a:ext cx="9260840" cy="1198880"/>
          </a:xfrm>
          <a:prstGeom prst="rect">
            <a:avLst/>
          </a:prstGeom>
          <a:noFill/>
        </p:spPr>
        <p:txBody>
          <a:bodyPr wrap="square" rtlCol="0">
            <a:spAutoFit/>
          </a:bodyPr>
          <a:p>
            <a:r>
              <a:rPr lang="en-US" b="1">
                <a:latin typeface="Andale Mono" panose="020B0509000000000004" charset="0"/>
                <a:cs typeface="Andale Mono" panose="020B0509000000000004" charset="0"/>
              </a:rPr>
              <a:t>Previously, we have seen that the global cement industry is a multi-billion dollar market, with China, India, and the United States being the top producers.</a:t>
            </a:r>
            <a:endParaRPr lang="en-US" b="1">
              <a:latin typeface="Andale Mono" panose="020B0509000000000004" charset="0"/>
              <a:cs typeface="Andale Mono" panose="020B0509000000000004" charset="0"/>
            </a:endParaRPr>
          </a:p>
          <a:p>
            <a:endParaRPr lang="en-US" b="1">
              <a:latin typeface="Andale Mono" panose="020B0509000000000004" charset="0"/>
              <a:cs typeface="Andale Mono" panose="020B0509000000000004" charset="0"/>
            </a:endParaRPr>
          </a:p>
        </p:txBody>
      </p:sp>
      <p:sp>
        <p:nvSpPr>
          <p:cNvPr id="6" name="Text Box 5"/>
          <p:cNvSpPr txBox="1"/>
          <p:nvPr/>
        </p:nvSpPr>
        <p:spPr>
          <a:xfrm>
            <a:off x="3252470" y="2438400"/>
            <a:ext cx="8496935" cy="1814830"/>
          </a:xfrm>
          <a:prstGeom prst="rect">
            <a:avLst/>
          </a:prstGeom>
          <a:noFill/>
        </p:spPr>
        <p:txBody>
          <a:bodyPr wrap="square" rtlCol="0">
            <a:spAutoFit/>
          </a:bodyPr>
          <a:p>
            <a:r>
              <a:rPr lang="en-US" sz="1600">
                <a:latin typeface="Andale Mono" panose="020B0509000000000004" charset="0"/>
                <a:cs typeface="Andale Mono" panose="020B0509000000000004" charset="0"/>
              </a:rPr>
              <a:t>However, in this section, we will also be focusing on the cement industry within our own country. While we may not be a global leader in cement production, we do have a number of domestic manufacturers that play a significant role in meeting the demand for this important building material. So let's take a closer look at the cement manufacturers that are shaping the industry both globally and nationally.</a:t>
            </a:r>
            <a:endParaRPr lang="en-US" sz="1600">
              <a:latin typeface="Andale Mono" panose="020B0509000000000004" charset="0"/>
              <a:cs typeface="Andale Mono" panose="020B0509000000000004" charset="0"/>
            </a:endParaRPr>
          </a:p>
        </p:txBody>
      </p:sp>
      <p:pic>
        <p:nvPicPr>
          <p:cNvPr id="7" name="Picture 6" descr="international"/>
          <p:cNvPicPr>
            <a:picLocks noChangeAspect="1"/>
          </p:cNvPicPr>
          <p:nvPr/>
        </p:nvPicPr>
        <p:blipFill>
          <a:blip r:embed="rId2"/>
          <a:stretch>
            <a:fillRect/>
          </a:stretch>
        </p:blipFill>
        <p:spPr>
          <a:xfrm>
            <a:off x="10313670" y="612140"/>
            <a:ext cx="1435735" cy="1435735"/>
          </a:xfrm>
          <a:prstGeom prst="rect">
            <a:avLst/>
          </a:prstGeom>
        </p:spPr>
      </p:pic>
      <p:pic>
        <p:nvPicPr>
          <p:cNvPr id="8" name="Picture 7" descr="nepal-2"/>
          <p:cNvPicPr>
            <a:picLocks noChangeAspect="1"/>
          </p:cNvPicPr>
          <p:nvPr/>
        </p:nvPicPr>
        <p:blipFill>
          <a:blip r:embed="rId3"/>
          <a:stretch>
            <a:fillRect/>
          </a:stretch>
        </p:blipFill>
        <p:spPr>
          <a:xfrm>
            <a:off x="1116330" y="2120265"/>
            <a:ext cx="2207260" cy="2207260"/>
          </a:xfrm>
          <a:prstGeom prst="rect">
            <a:avLst/>
          </a:prstGeom>
        </p:spPr>
      </p:pic>
      <p:pic>
        <p:nvPicPr>
          <p:cNvPr id="10" name="Picture 9" descr="factory-7"/>
          <p:cNvPicPr>
            <a:picLocks noChangeAspect="1"/>
          </p:cNvPicPr>
          <p:nvPr/>
        </p:nvPicPr>
        <p:blipFill>
          <a:blip r:embed="rId4"/>
          <a:stretch>
            <a:fillRect/>
          </a:stretch>
        </p:blipFill>
        <p:spPr>
          <a:xfrm rot="16200000">
            <a:off x="-14605" y="5748655"/>
            <a:ext cx="1089660" cy="1089660"/>
          </a:xfrm>
          <a:prstGeom prst="rect">
            <a:avLst/>
          </a:prstGeom>
        </p:spPr>
      </p:pic>
      <p:pic>
        <p:nvPicPr>
          <p:cNvPr id="15" name="Picture 14" descr="factory"/>
          <p:cNvPicPr>
            <a:picLocks noChangeAspect="1"/>
          </p:cNvPicPr>
          <p:nvPr/>
        </p:nvPicPr>
        <p:blipFill>
          <a:blip r:embed="rId5"/>
          <a:stretch>
            <a:fillRect/>
          </a:stretch>
        </p:blipFill>
        <p:spPr>
          <a:xfrm>
            <a:off x="9116695" y="4121150"/>
            <a:ext cx="3062605" cy="3062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sndAc>
          <p:stSnd>
            <p:snd r:embed="rId6" name="suction.wav"/>
          </p:stSnd>
        </p:sndAc>
      </p:transition>
    </mc:Choice>
    <mc:Fallback>
      <p:transition spd="slow">
        <p:wipe/>
        <p:sndAc>
          <p:stSnd>
            <p:snd r:embed="rId6"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up)">
                                      <p:cBhvr>
                                        <p:cTn id="8" dur="1000"/>
                                        <p:tgtEl>
                                          <p:spTgt spid="4"/>
                                        </p:tgtEl>
                                      </p:cBhvr>
                                    </p:animEffect>
                                  </p:childTnLst>
                                </p:cTn>
                              </p:par>
                            </p:childTnLst>
                          </p:cTn>
                        </p:par>
                        <p:par>
                          <p:cTn id="9" fill="hold">
                            <p:stCondLst>
                              <p:cond delay="1000"/>
                            </p:stCondLst>
                            <p:childTnLst>
                              <p:par>
                                <p:cTn id="10" presetID="12" presetClass="entr" presetSubtype="4"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 calcmode="lin" valueType="num">
                                      <p:cBhvr additive="base">
                                        <p:cTn id="12" dur="1000"/>
                                        <p:tgtEl>
                                          <p:spTgt spid="10"/>
                                        </p:tgtEl>
                                        <p:attrNameLst>
                                          <p:attrName>ppt_y</p:attrName>
                                        </p:attrNameLst>
                                      </p:cBhvr>
                                      <p:tavLst>
                                        <p:tav tm="0">
                                          <p:val>
                                            <p:strVal val="#ppt_y+#ppt_h*1.125000"/>
                                          </p:val>
                                        </p:tav>
                                        <p:tav tm="100000">
                                          <p:val>
                                            <p:strVal val="#ppt_y"/>
                                          </p:val>
                                        </p:tav>
                                      </p:tavLst>
                                    </p:anim>
                                    <p:animEffect transition="in" filter="wipe(up)">
                                      <p:cBhvr>
                                        <p:cTn id="13" dur="1000"/>
                                        <p:tgtEl>
                                          <p:spTgt spid="10"/>
                                        </p:tgtEl>
                                      </p:cBhvr>
                                    </p:animEffect>
                                  </p:childTnLst>
                                </p:cTn>
                              </p:par>
                            </p:childTnLst>
                          </p:cTn>
                        </p:par>
                        <p:par>
                          <p:cTn id="14" fill="hold">
                            <p:stCondLst>
                              <p:cond delay="2000"/>
                            </p:stCondLst>
                            <p:childTnLst>
                              <p:par>
                                <p:cTn id="15" presetID="23" presetClass="entr" presetSubtype="16" fill="hold" grpId="0" nodeType="afterEffect">
                                  <p:stCondLst>
                                    <p:cond delay="0"/>
                                  </p:stCondLst>
                                  <p:childTnLst>
                                    <p:set>
                                      <p:cBhvr>
                                        <p:cTn id="16" dur="1000"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childTnLst>
                                </p:cTn>
                              </p:par>
                            </p:childTnLst>
                          </p:cTn>
                        </p:par>
                        <p:par>
                          <p:cTn id="19" fill="hold">
                            <p:stCondLst>
                              <p:cond delay="3000"/>
                            </p:stCondLst>
                            <p:childTnLst>
                              <p:par>
                                <p:cTn id="20" presetID="12" presetClass="entr" presetSubtype="2" fill="hold" nodeType="afterEffect">
                                  <p:stCondLst>
                                    <p:cond delay="0"/>
                                  </p:stCondLst>
                                  <p:childTnLst>
                                    <p:set>
                                      <p:cBhvr>
                                        <p:cTn id="21" dur="1000" fill="hold">
                                          <p:stCondLst>
                                            <p:cond delay="0"/>
                                          </p:stCondLst>
                                        </p:cTn>
                                        <p:tgtEl>
                                          <p:spTgt spid="7"/>
                                        </p:tgtEl>
                                        <p:attrNameLst>
                                          <p:attrName>style.visibility</p:attrName>
                                        </p:attrNameLst>
                                      </p:cBhvr>
                                      <p:to>
                                        <p:strVal val="visible"/>
                                      </p:to>
                                    </p:set>
                                    <p:anim calcmode="lin" valueType="num">
                                      <p:cBhvr additive="base">
                                        <p:cTn id="22" dur="1000"/>
                                        <p:tgtEl>
                                          <p:spTgt spid="7"/>
                                        </p:tgtEl>
                                        <p:attrNameLst>
                                          <p:attrName>ppt_x</p:attrName>
                                        </p:attrNameLst>
                                      </p:cBhvr>
                                      <p:tavLst>
                                        <p:tav tm="0">
                                          <p:val>
                                            <p:strVal val="#ppt_x+#ppt_w*1.125000"/>
                                          </p:val>
                                        </p:tav>
                                        <p:tav tm="100000">
                                          <p:val>
                                            <p:strVal val="#ppt_x"/>
                                          </p:val>
                                        </p:tav>
                                      </p:tavLst>
                                    </p:anim>
                                    <p:animEffect transition="in" filter="wipe(left)">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nodeType="clickEffect">
                                  <p:stCondLst>
                                    <p:cond delay="0"/>
                                  </p:stCondLst>
                                  <p:childTnLst>
                                    <p:set>
                                      <p:cBhvr>
                                        <p:cTn id="27" dur="1000" fill="hold">
                                          <p:stCondLst>
                                            <p:cond delay="0"/>
                                          </p:stCondLst>
                                        </p:cTn>
                                        <p:tgtEl>
                                          <p:spTgt spid="8"/>
                                        </p:tgtEl>
                                        <p:attrNameLst>
                                          <p:attrName>style.visibility</p:attrName>
                                        </p:attrNameLst>
                                      </p:cBhvr>
                                      <p:to>
                                        <p:strVal val="visible"/>
                                      </p:to>
                                    </p:set>
                                    <p:anim calcmode="lin" valueType="num">
                                      <p:cBhvr additive="base">
                                        <p:cTn id="28" dur="1000"/>
                                        <p:tgtEl>
                                          <p:spTgt spid="8"/>
                                        </p:tgtEl>
                                        <p:attrNameLst>
                                          <p:attrName>ppt_x</p:attrName>
                                        </p:attrNameLst>
                                      </p:cBhvr>
                                      <p:tavLst>
                                        <p:tav tm="0">
                                          <p:val>
                                            <p:strVal val="#ppt_x+#ppt_w*1.125000"/>
                                          </p:val>
                                        </p:tav>
                                        <p:tav tm="100000">
                                          <p:val>
                                            <p:strVal val="#ppt_x"/>
                                          </p:val>
                                        </p:tav>
                                      </p:tavLst>
                                    </p:anim>
                                    <p:animEffect transition="in" filter="wipe(left)">
                                      <p:cBhvr>
                                        <p:cTn id="29" dur="1000"/>
                                        <p:tgtEl>
                                          <p:spTgt spid="8"/>
                                        </p:tgtEl>
                                      </p:cBhvr>
                                    </p:animEffect>
                                  </p:childTnLst>
                                </p:cTn>
                              </p:par>
                            </p:childTnLst>
                          </p:cTn>
                        </p:par>
                        <p:par>
                          <p:cTn id="30" fill="hold">
                            <p:stCondLst>
                              <p:cond delay="1000"/>
                            </p:stCondLst>
                            <p:childTnLst>
                              <p:par>
                                <p:cTn id="31" presetID="12" presetClass="entr" presetSubtype="2" fill="hold" grpId="0" nodeType="afterEffect">
                                  <p:stCondLst>
                                    <p:cond delay="0"/>
                                  </p:stCondLst>
                                  <p:childTnLst>
                                    <p:set>
                                      <p:cBhvr>
                                        <p:cTn id="32" dur="1000" fill="hold">
                                          <p:stCondLst>
                                            <p:cond delay="0"/>
                                          </p:stCondLst>
                                        </p:cTn>
                                        <p:tgtEl>
                                          <p:spTgt spid="6"/>
                                        </p:tgtEl>
                                        <p:attrNameLst>
                                          <p:attrName>style.visibility</p:attrName>
                                        </p:attrNameLst>
                                      </p:cBhvr>
                                      <p:to>
                                        <p:strVal val="visible"/>
                                      </p:to>
                                    </p:set>
                                    <p:anim calcmode="lin" valueType="num">
                                      <p:cBhvr additive="base">
                                        <p:cTn id="33" dur="1000"/>
                                        <p:tgtEl>
                                          <p:spTgt spid="6"/>
                                        </p:tgtEl>
                                        <p:attrNameLst>
                                          <p:attrName>ppt_x</p:attrName>
                                        </p:attrNameLst>
                                      </p:cBhvr>
                                      <p:tavLst>
                                        <p:tav tm="0">
                                          <p:val>
                                            <p:strVal val="#ppt_x+#ppt_w*1.125000"/>
                                          </p:val>
                                        </p:tav>
                                        <p:tav tm="100000">
                                          <p:val>
                                            <p:strVal val="#ppt_x"/>
                                          </p:val>
                                        </p:tav>
                                      </p:tavLst>
                                    </p:anim>
                                    <p:animEffect transition="in" filter="wipe(left)">
                                      <p:cBhvr>
                                        <p:cTn id="34" dur="1000"/>
                                        <p:tgtEl>
                                          <p:spTgt spid="6"/>
                                        </p:tgtEl>
                                      </p:cBhvr>
                                    </p:animEffect>
                                  </p:childTnLst>
                                </p:cTn>
                              </p:par>
                            </p:childTnLst>
                          </p:cTn>
                        </p:par>
                        <p:par>
                          <p:cTn id="35" fill="hold">
                            <p:stCondLst>
                              <p:cond delay="2000"/>
                            </p:stCondLst>
                            <p:childTnLst>
                              <p:par>
                                <p:cTn id="36" presetID="23" presetClass="entr" presetSubtype="16" fill="hold" nodeType="afterEffect">
                                  <p:stCondLst>
                                    <p:cond delay="0"/>
                                  </p:stCondLst>
                                  <p:childTnLst>
                                    <p:set>
                                      <p:cBhvr>
                                        <p:cTn id="37" dur="1000"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fltVal val="0"/>
                                          </p:val>
                                        </p:tav>
                                        <p:tav tm="100000">
                                          <p:val>
                                            <p:strVal val="#ppt_w"/>
                                          </p:val>
                                        </p:tav>
                                      </p:tavLst>
                                    </p:anim>
                                    <p:anim calcmode="lin" valueType="num">
                                      <p:cBhvr>
                                        <p:cTn id="39" dur="1000" fill="hold"/>
                                        <p:tgtEl>
                                          <p:spTgt spid="16"/>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000"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fltVal val="0"/>
                                          </p:val>
                                        </p:tav>
                                        <p:tav tm="100000">
                                          <p:val>
                                            <p:strVal val="#ppt_w"/>
                                          </p:val>
                                        </p:tav>
                                      </p:tavLst>
                                    </p:anim>
                                    <p:anim calcmode="lin" valueType="num">
                                      <p:cBhvr>
                                        <p:cTn id="43" dur="10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6075771"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8123156" y="1086325"/>
            <a:ext cx="2342308" cy="2646878"/>
          </a:xfrm>
          <a:prstGeom prst="rect">
            <a:avLst/>
          </a:prstGeom>
          <a:noFill/>
        </p:spPr>
        <p:txBody>
          <a:bodyPr wrap="none" rtlCol="0">
            <a:spAutoFit/>
          </a:bodyPr>
          <a:lstStyle/>
          <a:p>
            <a:r>
              <a:rPr lang="en-US" altLang="zh-CN" sz="16600" b="1" dirty="0" smtClean="0">
                <a:solidFill>
                  <a:srgbClr val="FFFFFF"/>
                </a:solidFill>
                <a:latin typeface="Calibri" panose="020F0502020204030204" pitchFamily="34" charset="0"/>
                <a:ea typeface="Microsoft YaHei" panose="020B0503020204020204" pitchFamily="34" charset="-122"/>
              </a:rPr>
              <a:t>01</a:t>
            </a:r>
            <a:endParaRPr lang="zh-CN" altLang="en-US" sz="16600" b="1" dirty="0">
              <a:solidFill>
                <a:srgbClr val="FFFFFF"/>
              </a:solidFill>
              <a:latin typeface="Calibri" panose="020F0502020204030204" pitchFamily="34" charset="0"/>
              <a:ea typeface="Microsoft YaHei" panose="020B0503020204020204" pitchFamily="34" charset="-122"/>
            </a:endParaRPr>
          </a:p>
        </p:txBody>
      </p:sp>
      <p:sp>
        <p:nvSpPr>
          <p:cNvPr id="57" name="文本框 56"/>
          <p:cNvSpPr txBox="1"/>
          <p:nvPr/>
        </p:nvSpPr>
        <p:spPr>
          <a:xfrm>
            <a:off x="7161980" y="4093708"/>
            <a:ext cx="4264660" cy="2122805"/>
          </a:xfrm>
          <a:prstGeom prst="rect">
            <a:avLst/>
          </a:prstGeom>
          <a:noFill/>
        </p:spPr>
        <p:txBody>
          <a:bodyPr wrap="none" rtlCol="0">
            <a:spAutoFit/>
          </a:bodyPr>
          <a:lstStyle/>
          <a:p>
            <a:pPr algn="ctr"/>
            <a:r>
              <a:rPr lang="en-US" altLang="zh-CN" sz="6600" b="1" dirty="0">
                <a:solidFill>
                  <a:schemeClr val="bg1"/>
                </a:solidFill>
                <a:latin typeface="Calibri" panose="020F0502020204030204" pitchFamily="34" charset="0"/>
                <a:ea typeface="幼圆" panose="02010509060101010101" pitchFamily="49" charset="-122"/>
              </a:rPr>
              <a:t>Cement &amp;</a:t>
            </a:r>
            <a:endParaRPr lang="en-US" altLang="zh-CN" sz="6600" b="1" dirty="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Its History</a:t>
            </a:r>
            <a:endParaRPr lang="en-US" altLang="zh-CN" sz="6600" b="1" dirty="0">
              <a:solidFill>
                <a:schemeClr val="bg1"/>
              </a:solidFill>
              <a:latin typeface="Calibri" panose="020F0502020204030204" pitchFamily="34" charset="0"/>
              <a:ea typeface="幼圆" panose="02010509060101010101" pitchFamily="49" charset="-122"/>
            </a:endParaRP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9295279" y="1753203"/>
            <a:ext cx="0" cy="39600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descr="pexels-rodolfo-quirÃ³s-2219024"/>
          <p:cNvPicPr>
            <a:picLocks noChangeAspect="1"/>
          </p:cNvPicPr>
          <p:nvPr/>
        </p:nvPicPr>
        <p:blipFill>
          <a:blip r:embed="rId1"/>
          <a:stretch>
            <a:fillRect/>
          </a:stretch>
        </p:blipFill>
        <p:spPr>
          <a:xfrm>
            <a:off x="0" y="1087755"/>
            <a:ext cx="7024370" cy="4683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sndAc>
          <p:stSnd>
            <p:snd r:embed="rId2" name="suction.wav"/>
          </p:stSnd>
        </p:sndAc>
      </p:transition>
    </mc:Choice>
    <mc:Fallback>
      <p:transition spd="med">
        <p:pull/>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ppt_w*1.125000"/>
                                          </p:val>
                                        </p:tav>
                                        <p:tav tm="100000">
                                          <p:val>
                                            <p:strVal val="#ppt_x"/>
                                          </p:val>
                                        </p:tav>
                                      </p:tavLst>
                                    </p:anim>
                                    <p:animEffect transition="in" filter="wipe(right)">
                                      <p:cBhvr>
                                        <p:cTn id="8" dur="1000"/>
                                        <p:tgtEl>
                                          <p:spTgt spid="3"/>
                                        </p:tgtEl>
                                      </p:cBhvr>
                                    </p:animEffect>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6"/>
                                        </p:tgtEl>
                                        <p:attrNameLst>
                                          <p:attrName>style.visibility</p:attrName>
                                        </p:attrNameLst>
                                      </p:cBhvr>
                                      <p:to>
                                        <p:strVal val="visible"/>
                                      </p:to>
                                    </p:set>
                                    <p:anim by="(-#ppt_w*2)" calcmode="lin" valueType="num">
                                      <p:cBhvr rctx="PPT">
                                        <p:cTn id="12" dur="500" autoRev="1" fill="hold">
                                          <p:stCondLst>
                                            <p:cond delay="0"/>
                                          </p:stCondLst>
                                        </p:cTn>
                                        <p:tgtEl>
                                          <p:spTgt spid="56"/>
                                        </p:tgtEl>
                                        <p:attrNameLst>
                                          <p:attrName>ppt_w</p:attrName>
                                        </p:attrNameLst>
                                      </p:cBhvr>
                                    </p:anim>
                                    <p:anim by="(#ppt_w*0.50)" calcmode="lin" valueType="num">
                                      <p:cBhvr>
                                        <p:cTn id="13" dur="500" decel="50000" autoRev="1" fill="hold">
                                          <p:stCondLst>
                                            <p:cond delay="0"/>
                                          </p:stCondLst>
                                        </p:cTn>
                                        <p:tgtEl>
                                          <p:spTgt spid="56"/>
                                        </p:tgtEl>
                                        <p:attrNameLst>
                                          <p:attrName>ppt_x</p:attrName>
                                        </p:attrNameLst>
                                      </p:cBhvr>
                                    </p:anim>
                                    <p:anim from="(-#ppt_h/2)" to="(#ppt_y)" calcmode="lin" valueType="num">
                                      <p:cBhvr>
                                        <p:cTn id="14" dur="1000" fill="hold">
                                          <p:stCondLst>
                                            <p:cond delay="0"/>
                                          </p:stCondLst>
                                        </p:cTn>
                                        <p:tgtEl>
                                          <p:spTgt spid="56"/>
                                        </p:tgtEl>
                                        <p:attrNameLst>
                                          <p:attrName>ppt_y</p:attrName>
                                        </p:attrNameLst>
                                      </p:cBhvr>
                                    </p:anim>
                                    <p:animRot by="21600000">
                                      <p:cBhvr>
                                        <p:cTn id="15" dur="1000" fill="hold">
                                          <p:stCondLst>
                                            <p:cond delay="0"/>
                                          </p:stCondLst>
                                        </p:cTn>
                                        <p:tgtEl>
                                          <p:spTgt spid="56"/>
                                        </p:tgtEl>
                                        <p:attrNameLst>
                                          <p:attrName>r</p:attrName>
                                        </p:attrNameLst>
                                      </p:cBhvr>
                                    </p:animRot>
                                  </p:childTnLst>
                                </p:cTn>
                              </p:par>
                            </p:childTnLst>
                          </p:cTn>
                        </p:par>
                        <p:par>
                          <p:cTn id="16" fill="hold">
                            <p:stCondLst>
                              <p:cond delay="2099"/>
                            </p:stCondLst>
                            <p:childTnLst>
                              <p:par>
                                <p:cTn id="17" presetID="16" presetClass="entr" presetSubtype="37"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outVertical)">
                                      <p:cBhvr>
                                        <p:cTn id="19" dur="500"/>
                                        <p:tgtEl>
                                          <p:spTgt spid="58"/>
                                        </p:tgtEl>
                                      </p:cBhvr>
                                    </p:animEffect>
                                  </p:childTnLst>
                                </p:cTn>
                              </p:par>
                            </p:childTnLst>
                          </p:cTn>
                        </p:par>
                        <p:par>
                          <p:cTn id="20" fill="hold">
                            <p:stCondLst>
                              <p:cond delay="2599"/>
                            </p:stCondLst>
                            <p:childTnLst>
                              <p:par>
                                <p:cTn id="21" presetID="37"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900" decel="100000" fill="hold"/>
                                        <p:tgtEl>
                                          <p:spTgt spid="5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91"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58945" y="2106158"/>
            <a:ext cx="4174490" cy="2861310"/>
          </a:xfrm>
          <a:prstGeom prst="rect">
            <a:avLst/>
          </a:prstGeom>
          <a:noFill/>
        </p:spPr>
        <p:txBody>
          <a:bodyPr wrap="none" rtlCol="0">
            <a:spAutoFit/>
          </a:bodyPr>
          <a:lstStyle/>
          <a:p>
            <a:pPr algn="l"/>
            <a:r>
              <a:rPr lang="en-US" altLang="zh-CN" sz="4500" b="1" dirty="0">
                <a:solidFill>
                  <a:schemeClr val="bg1"/>
                </a:solidFill>
                <a:latin typeface="Calibri" panose="020F0502020204030204" pitchFamily="34" charset="0"/>
                <a:ea typeface="幼圆" panose="02010509060101010101" pitchFamily="49" charset="-122"/>
              </a:rPr>
              <a:t>Cement</a:t>
            </a:r>
            <a:endParaRPr lang="en-US" altLang="zh-CN" sz="4500" b="1" dirty="0">
              <a:solidFill>
                <a:schemeClr val="bg1"/>
              </a:solidFill>
              <a:latin typeface="Calibri" panose="020F0502020204030204" pitchFamily="34" charset="0"/>
              <a:ea typeface="幼圆" panose="02010509060101010101" pitchFamily="49" charset="-122"/>
            </a:endParaRPr>
          </a:p>
          <a:p>
            <a:pPr algn="l"/>
            <a:r>
              <a:rPr lang="en-US" altLang="zh-CN" sz="4500" b="1" dirty="0">
                <a:solidFill>
                  <a:schemeClr val="bg1"/>
                </a:solidFill>
                <a:latin typeface="Calibri" panose="020F0502020204030204" pitchFamily="34" charset="0"/>
                <a:ea typeface="幼圆" panose="02010509060101010101" pitchFamily="49" charset="-122"/>
              </a:rPr>
              <a:t>Manufacturers</a:t>
            </a:r>
            <a:endParaRPr lang="en-US" altLang="zh-CN" sz="4500" b="1" dirty="0">
              <a:solidFill>
                <a:schemeClr val="bg1"/>
              </a:solidFill>
              <a:latin typeface="Calibri" panose="020F0502020204030204" pitchFamily="34" charset="0"/>
              <a:ea typeface="幼圆" panose="02010509060101010101" pitchFamily="49" charset="-122"/>
            </a:endParaRPr>
          </a:p>
          <a:p>
            <a:pPr algn="l"/>
            <a:r>
              <a:rPr lang="en-US" altLang="zh-CN" sz="4500" b="1" dirty="0">
                <a:solidFill>
                  <a:schemeClr val="bg1"/>
                </a:solidFill>
                <a:latin typeface="Calibri" panose="020F0502020204030204" pitchFamily="34" charset="0"/>
                <a:ea typeface="幼圆" panose="02010509060101010101" pitchFamily="49" charset="-122"/>
              </a:rPr>
              <a:t>In</a:t>
            </a:r>
            <a:endParaRPr lang="en-US" altLang="zh-CN" sz="4500" b="1" dirty="0">
              <a:solidFill>
                <a:schemeClr val="bg1"/>
              </a:solidFill>
              <a:latin typeface="Calibri" panose="020F0502020204030204" pitchFamily="34" charset="0"/>
              <a:ea typeface="幼圆" panose="02010509060101010101" pitchFamily="49" charset="-122"/>
            </a:endParaRPr>
          </a:p>
          <a:p>
            <a:pPr algn="l"/>
            <a:r>
              <a:rPr lang="en-US" altLang="zh-CN" sz="4500" b="1" dirty="0">
                <a:solidFill>
                  <a:schemeClr val="bg1"/>
                </a:solidFill>
                <a:latin typeface="Calibri" panose="020F0502020204030204" pitchFamily="34" charset="0"/>
                <a:ea typeface="幼圆" panose="02010509060101010101" pitchFamily="49" charset="-122"/>
              </a:rPr>
              <a:t>Nepal</a:t>
            </a:r>
            <a:endParaRPr lang="en-US" altLang="zh-CN" sz="4500" b="1" dirty="0">
              <a:solidFill>
                <a:schemeClr val="bg1"/>
              </a:solidFill>
              <a:latin typeface="Calibri" panose="020F0502020204030204" pitchFamily="34" charset="0"/>
              <a:ea typeface="幼圆" panose="02010509060101010101" pitchFamily="49" charset="-122"/>
            </a:endParaRPr>
          </a:p>
        </p:txBody>
      </p:sp>
      <p:pic>
        <p:nvPicPr>
          <p:cNvPr id="4" name="Picture 3" descr="2110.q703.032.S.m004.c12.industrial buildings factory plant composition"/>
          <p:cNvPicPr>
            <a:picLocks noChangeAspect="1"/>
          </p:cNvPicPr>
          <p:nvPr/>
        </p:nvPicPr>
        <p:blipFill>
          <a:blip r:embed="rId1"/>
          <a:stretch>
            <a:fillRect/>
          </a:stretch>
        </p:blipFill>
        <p:spPr>
          <a:xfrm>
            <a:off x="4833620" y="853440"/>
            <a:ext cx="7358380" cy="5151120"/>
          </a:xfrm>
          <a:prstGeom prst="round2DiagRect">
            <a:avLst>
              <a:gd name="adj1" fmla="val 5596"/>
              <a:gd name="adj2" fmla="val 0"/>
            </a:avLst>
          </a:prstGeom>
        </p:spPr>
      </p:pic>
    </p:spTree>
  </p:cSld>
  <p:clrMapOvr>
    <a:masterClrMapping/>
  </p:clrMapOvr>
  <mc:AlternateContent xmlns:mc="http://schemas.openxmlformats.org/markup-compatibility/2006">
    <mc:Choice xmlns:p14="http://schemas.microsoft.com/office/powerpoint/2010/main" Requires="p14">
      <p:transition spd="slow" p14:dur="1000">
        <p:wipe dir="r"/>
        <p:sndAc>
          <p:stSnd>
            <p:snd r:embed="rId2" name="push.wav"/>
          </p:stSnd>
        </p:sndAc>
      </p:transition>
    </mc:Choice>
    <mc:Fallback>
      <p:transition spd="slow">
        <p:wipe dir="r"/>
        <p:sndAc>
          <p:stSnd>
            <p:snd r:embed="rId2"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left)">
                                      <p:cBhvr>
                                        <p:cTn id="8" dur="1000"/>
                                        <p:tgtEl>
                                          <p:spTgt spid="4"/>
                                        </p:tgtEl>
                                      </p:cBhvr>
                                    </p:animEffect>
                                  </p:childTnLst>
                                </p:cTn>
                              </p:par>
                            </p:childTnLst>
                          </p:cTn>
                        </p:par>
                        <p:par>
                          <p:cTn id="9" fill="hold">
                            <p:stCondLst>
                              <p:cond delay="1000"/>
                            </p:stCondLst>
                            <p:childTnLst>
                              <p:par>
                                <p:cTn id="10" presetID="37"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900" decel="100000" fill="hold"/>
                                        <p:tgtEl>
                                          <p:spTgt spid="5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0" y="2169160"/>
            <a:ext cx="6656070" cy="920115"/>
            <a:chOff x="0" y="1972173"/>
            <a:chExt cx="6656294" cy="919880"/>
          </a:xfrm>
        </p:grpSpPr>
        <p:sp>
          <p:nvSpPr>
            <p:cNvPr id="145" name="Freeform 5"/>
            <p:cNvSpPr/>
            <p:nvPr/>
          </p:nvSpPr>
          <p:spPr bwMode="auto">
            <a:xfrm>
              <a:off x="0" y="1972173"/>
              <a:ext cx="6656294" cy="919880"/>
            </a:xfrm>
            <a:custGeom>
              <a:avLst/>
              <a:gdLst>
                <a:gd name="T0" fmla="*/ 0 w 743"/>
                <a:gd name="T1" fmla="*/ 89 h 89"/>
                <a:gd name="T2" fmla="*/ 682 w 743"/>
                <a:gd name="T3" fmla="*/ 89 h 89"/>
                <a:gd name="T4" fmla="*/ 688 w 743"/>
                <a:gd name="T5" fmla="*/ 87 h 89"/>
                <a:gd name="T6" fmla="*/ 741 w 743"/>
                <a:gd name="T7" fmla="*/ 46 h 89"/>
                <a:gd name="T8" fmla="*/ 741 w 743"/>
                <a:gd name="T9" fmla="*/ 42 h 89"/>
                <a:gd name="T10" fmla="*/ 688 w 743"/>
                <a:gd name="T11" fmla="*/ 2 h 89"/>
                <a:gd name="T12" fmla="*/ 682 w 743"/>
                <a:gd name="T13" fmla="*/ 0 h 89"/>
                <a:gd name="T14" fmla="*/ 0 w 743"/>
                <a:gd name="T15" fmla="*/ 0 h 89"/>
                <a:gd name="T16" fmla="*/ 0 w 743"/>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3" h="89">
                  <a:moveTo>
                    <a:pt x="0" y="89"/>
                  </a:moveTo>
                  <a:cubicBezTo>
                    <a:pt x="682" y="89"/>
                    <a:pt x="682" y="89"/>
                    <a:pt x="682" y="89"/>
                  </a:cubicBezTo>
                  <a:cubicBezTo>
                    <a:pt x="684" y="89"/>
                    <a:pt x="687" y="88"/>
                    <a:pt x="688" y="87"/>
                  </a:cubicBezTo>
                  <a:cubicBezTo>
                    <a:pt x="741" y="46"/>
                    <a:pt x="741" y="46"/>
                    <a:pt x="741" y="46"/>
                  </a:cubicBezTo>
                  <a:cubicBezTo>
                    <a:pt x="743" y="45"/>
                    <a:pt x="743" y="43"/>
                    <a:pt x="741" y="42"/>
                  </a:cubicBezTo>
                  <a:cubicBezTo>
                    <a:pt x="688" y="2"/>
                    <a:pt x="688" y="2"/>
                    <a:pt x="688" y="2"/>
                  </a:cubicBezTo>
                  <a:cubicBezTo>
                    <a:pt x="687" y="1"/>
                    <a:pt x="684" y="0"/>
                    <a:pt x="682" y="0"/>
                  </a:cubicBezTo>
                  <a:cubicBezTo>
                    <a:pt x="0" y="0"/>
                    <a:pt x="0" y="0"/>
                    <a:pt x="0" y="0"/>
                  </a:cubicBezTo>
                  <a:lnTo>
                    <a:pt x="0" y="89"/>
                  </a:lnTo>
                  <a:close/>
                </a:path>
              </a:pathLst>
            </a:custGeom>
            <a:solidFill>
              <a:srgbClr val="2278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矩形 145"/>
            <p:cNvSpPr/>
            <p:nvPr/>
          </p:nvSpPr>
          <p:spPr>
            <a:xfrm>
              <a:off x="181218" y="2132002"/>
              <a:ext cx="582138" cy="521837"/>
            </a:xfrm>
            <a:prstGeom prst="rect">
              <a:avLst/>
            </a:prstGeom>
          </p:spPr>
          <p:txBody>
            <a:bodyPr wrap="square">
              <a:spAutoFit/>
            </a:bodyPr>
            <a:lstStyle/>
            <a:p>
              <a:pPr algn="ctr"/>
              <a:r>
                <a:rPr lang="en-US" altLang="zh-CN" sz="2800" b="1" dirty="0">
                  <a:solidFill>
                    <a:prstClr val="white"/>
                  </a:solidFill>
                  <a:latin typeface="Calibri" panose="020F0502020204030204" pitchFamily="34" charset="0"/>
                  <a:ea typeface="Microsoft YaHei" panose="020B0503020204020204" pitchFamily="34" charset="-122"/>
                </a:rPr>
                <a:t>01</a:t>
              </a:r>
              <a:endParaRPr lang="zh-CN" altLang="en-US" sz="2800" b="1" dirty="0">
                <a:solidFill>
                  <a:prstClr val="white"/>
                </a:solidFill>
                <a:latin typeface="Calibri" panose="020F0502020204030204" pitchFamily="34" charset="0"/>
                <a:ea typeface="Microsoft YaHei" panose="020B0503020204020204" pitchFamily="34" charset="-122"/>
              </a:endParaRPr>
            </a:p>
          </p:txBody>
        </p:sp>
      </p:grpSp>
      <p:grpSp>
        <p:nvGrpSpPr>
          <p:cNvPr id="148" name="组合 147"/>
          <p:cNvGrpSpPr/>
          <p:nvPr/>
        </p:nvGrpSpPr>
        <p:grpSpPr>
          <a:xfrm>
            <a:off x="0" y="3089275"/>
            <a:ext cx="6656070" cy="920115"/>
            <a:chOff x="0" y="2892053"/>
            <a:chExt cx="6656294" cy="919880"/>
          </a:xfrm>
        </p:grpSpPr>
        <p:sp>
          <p:nvSpPr>
            <p:cNvPr id="149" name="Freeform 6"/>
            <p:cNvSpPr/>
            <p:nvPr/>
          </p:nvSpPr>
          <p:spPr bwMode="auto">
            <a:xfrm>
              <a:off x="0" y="2892053"/>
              <a:ext cx="6656294" cy="919880"/>
            </a:xfrm>
            <a:custGeom>
              <a:avLst/>
              <a:gdLst>
                <a:gd name="T0" fmla="*/ 0 w 743"/>
                <a:gd name="T1" fmla="*/ 89 h 89"/>
                <a:gd name="T2" fmla="*/ 682 w 743"/>
                <a:gd name="T3" fmla="*/ 89 h 89"/>
                <a:gd name="T4" fmla="*/ 688 w 743"/>
                <a:gd name="T5" fmla="*/ 87 h 89"/>
                <a:gd name="T6" fmla="*/ 741 w 743"/>
                <a:gd name="T7" fmla="*/ 47 h 89"/>
                <a:gd name="T8" fmla="*/ 741 w 743"/>
                <a:gd name="T9" fmla="*/ 42 h 89"/>
                <a:gd name="T10" fmla="*/ 688 w 743"/>
                <a:gd name="T11" fmla="*/ 2 h 89"/>
                <a:gd name="T12" fmla="*/ 682 w 743"/>
                <a:gd name="T13" fmla="*/ 0 h 89"/>
                <a:gd name="T14" fmla="*/ 0 w 743"/>
                <a:gd name="T15" fmla="*/ 0 h 89"/>
                <a:gd name="T16" fmla="*/ 0 w 743"/>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3" h="89">
                  <a:moveTo>
                    <a:pt x="0" y="89"/>
                  </a:moveTo>
                  <a:cubicBezTo>
                    <a:pt x="682" y="89"/>
                    <a:pt x="682" y="89"/>
                    <a:pt x="682" y="89"/>
                  </a:cubicBezTo>
                  <a:cubicBezTo>
                    <a:pt x="684" y="89"/>
                    <a:pt x="687" y="88"/>
                    <a:pt x="688" y="87"/>
                  </a:cubicBezTo>
                  <a:cubicBezTo>
                    <a:pt x="741" y="47"/>
                    <a:pt x="741" y="47"/>
                    <a:pt x="741" y="47"/>
                  </a:cubicBezTo>
                  <a:cubicBezTo>
                    <a:pt x="743" y="46"/>
                    <a:pt x="743" y="44"/>
                    <a:pt x="741" y="42"/>
                  </a:cubicBezTo>
                  <a:cubicBezTo>
                    <a:pt x="688" y="2"/>
                    <a:pt x="688" y="2"/>
                    <a:pt x="688" y="2"/>
                  </a:cubicBezTo>
                  <a:cubicBezTo>
                    <a:pt x="687" y="1"/>
                    <a:pt x="684" y="0"/>
                    <a:pt x="682" y="0"/>
                  </a:cubicBezTo>
                  <a:cubicBezTo>
                    <a:pt x="0" y="0"/>
                    <a:pt x="0" y="0"/>
                    <a:pt x="0" y="0"/>
                  </a:cubicBezTo>
                  <a:lnTo>
                    <a:pt x="0" y="89"/>
                  </a:lnTo>
                  <a:close/>
                </a:path>
              </a:pathLst>
            </a:custGeom>
            <a:solidFill>
              <a:srgbClr val="0F9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矩形 149"/>
            <p:cNvSpPr/>
            <p:nvPr/>
          </p:nvSpPr>
          <p:spPr>
            <a:xfrm>
              <a:off x="181218" y="3121409"/>
              <a:ext cx="637037" cy="521837"/>
            </a:xfrm>
            <a:prstGeom prst="rect">
              <a:avLst/>
            </a:prstGeom>
          </p:spPr>
          <p:txBody>
            <a:bodyPr wrap="square">
              <a:spAutoFit/>
            </a:bodyPr>
            <a:lstStyle/>
            <a:p>
              <a:pPr algn="ctr"/>
              <a:r>
                <a:rPr lang="en-US" altLang="zh-CN" sz="2800" b="1" dirty="0">
                  <a:solidFill>
                    <a:prstClr val="white"/>
                  </a:solidFill>
                  <a:latin typeface="Calibri" panose="020F0502020204030204" pitchFamily="34" charset="0"/>
                  <a:ea typeface="Microsoft YaHei" panose="020B0503020204020204" pitchFamily="34" charset="-122"/>
                </a:rPr>
                <a:t>02</a:t>
              </a:r>
              <a:endParaRPr lang="zh-CN" altLang="en-US" sz="2800" b="1" dirty="0">
                <a:solidFill>
                  <a:prstClr val="white"/>
                </a:solidFill>
                <a:latin typeface="Calibri" panose="020F0502020204030204" pitchFamily="34" charset="0"/>
                <a:ea typeface="Microsoft YaHei" panose="020B0503020204020204" pitchFamily="34" charset="-122"/>
              </a:endParaRPr>
            </a:p>
          </p:txBody>
        </p:sp>
      </p:grpSp>
      <p:grpSp>
        <p:nvGrpSpPr>
          <p:cNvPr id="152" name="组合 151"/>
          <p:cNvGrpSpPr/>
          <p:nvPr/>
        </p:nvGrpSpPr>
        <p:grpSpPr>
          <a:xfrm>
            <a:off x="0" y="4950460"/>
            <a:ext cx="6656070" cy="991235"/>
            <a:chOff x="0" y="4753525"/>
            <a:chExt cx="6656294" cy="990943"/>
          </a:xfrm>
        </p:grpSpPr>
        <p:sp>
          <p:nvSpPr>
            <p:cNvPr id="153" name="Freeform 8"/>
            <p:cNvSpPr/>
            <p:nvPr/>
          </p:nvSpPr>
          <p:spPr bwMode="auto">
            <a:xfrm>
              <a:off x="0" y="4753525"/>
              <a:ext cx="6656294" cy="990943"/>
            </a:xfrm>
            <a:custGeom>
              <a:avLst/>
              <a:gdLst>
                <a:gd name="T0" fmla="*/ 0 w 743"/>
                <a:gd name="T1" fmla="*/ 96 h 96"/>
                <a:gd name="T2" fmla="*/ 682 w 743"/>
                <a:gd name="T3" fmla="*/ 96 h 96"/>
                <a:gd name="T4" fmla="*/ 688 w 743"/>
                <a:gd name="T5" fmla="*/ 93 h 96"/>
                <a:gd name="T6" fmla="*/ 741 w 743"/>
                <a:gd name="T7" fmla="*/ 50 h 96"/>
                <a:gd name="T8" fmla="*/ 741 w 743"/>
                <a:gd name="T9" fmla="*/ 46 h 96"/>
                <a:gd name="T10" fmla="*/ 688 w 743"/>
                <a:gd name="T11" fmla="*/ 3 h 96"/>
                <a:gd name="T12" fmla="*/ 682 w 743"/>
                <a:gd name="T13" fmla="*/ 0 h 96"/>
                <a:gd name="T14" fmla="*/ 0 w 743"/>
                <a:gd name="T15" fmla="*/ 0 h 96"/>
                <a:gd name="T16" fmla="*/ 0 w 743"/>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3" h="96">
                  <a:moveTo>
                    <a:pt x="0" y="96"/>
                  </a:moveTo>
                  <a:cubicBezTo>
                    <a:pt x="682" y="96"/>
                    <a:pt x="682" y="96"/>
                    <a:pt x="682" y="96"/>
                  </a:cubicBezTo>
                  <a:cubicBezTo>
                    <a:pt x="684" y="96"/>
                    <a:pt x="687" y="95"/>
                    <a:pt x="688" y="93"/>
                  </a:cubicBezTo>
                  <a:cubicBezTo>
                    <a:pt x="741" y="50"/>
                    <a:pt x="741" y="50"/>
                    <a:pt x="741" y="50"/>
                  </a:cubicBezTo>
                  <a:cubicBezTo>
                    <a:pt x="743" y="49"/>
                    <a:pt x="743" y="47"/>
                    <a:pt x="741" y="46"/>
                  </a:cubicBezTo>
                  <a:cubicBezTo>
                    <a:pt x="688" y="3"/>
                    <a:pt x="688" y="3"/>
                    <a:pt x="688" y="3"/>
                  </a:cubicBezTo>
                  <a:cubicBezTo>
                    <a:pt x="687" y="1"/>
                    <a:pt x="684" y="0"/>
                    <a:pt x="682" y="0"/>
                  </a:cubicBezTo>
                  <a:cubicBezTo>
                    <a:pt x="0" y="0"/>
                    <a:pt x="0" y="0"/>
                    <a:pt x="0" y="0"/>
                  </a:cubicBezTo>
                  <a:lnTo>
                    <a:pt x="0" y="96"/>
                  </a:lnTo>
                  <a:close/>
                </a:path>
              </a:pathLst>
            </a:custGeom>
            <a:solidFill>
              <a:srgbClr val="FDA7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矩形 153"/>
            <p:cNvSpPr/>
            <p:nvPr/>
          </p:nvSpPr>
          <p:spPr>
            <a:xfrm>
              <a:off x="181218" y="5078162"/>
              <a:ext cx="637037" cy="521816"/>
            </a:xfrm>
            <a:prstGeom prst="rect">
              <a:avLst/>
            </a:prstGeom>
          </p:spPr>
          <p:txBody>
            <a:bodyPr wrap="square">
              <a:spAutoFit/>
            </a:bodyPr>
            <a:lstStyle/>
            <a:p>
              <a:pPr algn="ctr"/>
              <a:r>
                <a:rPr lang="en-US" altLang="zh-CN" sz="2800" b="1" dirty="0">
                  <a:solidFill>
                    <a:prstClr val="white"/>
                  </a:solidFill>
                  <a:latin typeface="Calibri" panose="020F0502020204030204" pitchFamily="34" charset="0"/>
                  <a:ea typeface="Microsoft YaHei" panose="020B0503020204020204" pitchFamily="34" charset="-122"/>
                </a:rPr>
                <a:t>04</a:t>
              </a:r>
              <a:endParaRPr lang="zh-CN" altLang="en-US" sz="2800" b="1" dirty="0">
                <a:solidFill>
                  <a:prstClr val="white"/>
                </a:solidFill>
                <a:latin typeface="Calibri" panose="020F0502020204030204" pitchFamily="34" charset="0"/>
                <a:ea typeface="Microsoft YaHei" panose="020B0503020204020204" pitchFamily="34" charset="-122"/>
              </a:endParaRPr>
            </a:p>
          </p:txBody>
        </p:sp>
      </p:grpSp>
      <p:grpSp>
        <p:nvGrpSpPr>
          <p:cNvPr id="156" name="组合 155"/>
          <p:cNvGrpSpPr/>
          <p:nvPr/>
        </p:nvGrpSpPr>
        <p:grpSpPr>
          <a:xfrm>
            <a:off x="0" y="3967480"/>
            <a:ext cx="6656070" cy="982980"/>
            <a:chOff x="0" y="3770478"/>
            <a:chExt cx="6656294" cy="983047"/>
          </a:xfrm>
        </p:grpSpPr>
        <p:sp>
          <p:nvSpPr>
            <p:cNvPr id="157" name="Freeform 7"/>
            <p:cNvSpPr/>
            <p:nvPr/>
          </p:nvSpPr>
          <p:spPr bwMode="auto">
            <a:xfrm>
              <a:off x="0" y="3770478"/>
              <a:ext cx="6656294" cy="983047"/>
            </a:xfrm>
            <a:custGeom>
              <a:avLst/>
              <a:gdLst>
                <a:gd name="T0" fmla="*/ 0 w 743"/>
                <a:gd name="T1" fmla="*/ 95 h 95"/>
                <a:gd name="T2" fmla="*/ 682 w 743"/>
                <a:gd name="T3" fmla="*/ 95 h 95"/>
                <a:gd name="T4" fmla="*/ 688 w 743"/>
                <a:gd name="T5" fmla="*/ 93 h 95"/>
                <a:gd name="T6" fmla="*/ 741 w 743"/>
                <a:gd name="T7" fmla="*/ 50 h 95"/>
                <a:gd name="T8" fmla="*/ 741 w 743"/>
                <a:gd name="T9" fmla="*/ 45 h 95"/>
                <a:gd name="T10" fmla="*/ 688 w 743"/>
                <a:gd name="T11" fmla="*/ 2 h 95"/>
                <a:gd name="T12" fmla="*/ 682 w 743"/>
                <a:gd name="T13" fmla="*/ 0 h 95"/>
                <a:gd name="T14" fmla="*/ 0 w 743"/>
                <a:gd name="T15" fmla="*/ 0 h 95"/>
                <a:gd name="T16" fmla="*/ 0 w 743"/>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3" h="95">
                  <a:moveTo>
                    <a:pt x="0" y="95"/>
                  </a:moveTo>
                  <a:cubicBezTo>
                    <a:pt x="682" y="95"/>
                    <a:pt x="682" y="95"/>
                    <a:pt x="682" y="95"/>
                  </a:cubicBezTo>
                  <a:cubicBezTo>
                    <a:pt x="684" y="95"/>
                    <a:pt x="687" y="94"/>
                    <a:pt x="688" y="93"/>
                  </a:cubicBezTo>
                  <a:cubicBezTo>
                    <a:pt x="741" y="50"/>
                    <a:pt x="741" y="50"/>
                    <a:pt x="741" y="50"/>
                  </a:cubicBezTo>
                  <a:cubicBezTo>
                    <a:pt x="743" y="49"/>
                    <a:pt x="743" y="47"/>
                    <a:pt x="741" y="45"/>
                  </a:cubicBezTo>
                  <a:cubicBezTo>
                    <a:pt x="688" y="2"/>
                    <a:pt x="688" y="2"/>
                    <a:pt x="688" y="2"/>
                  </a:cubicBezTo>
                  <a:cubicBezTo>
                    <a:pt x="687" y="1"/>
                    <a:pt x="684" y="0"/>
                    <a:pt x="682" y="0"/>
                  </a:cubicBezTo>
                  <a:cubicBezTo>
                    <a:pt x="0" y="0"/>
                    <a:pt x="0" y="0"/>
                    <a:pt x="0" y="0"/>
                  </a:cubicBezTo>
                  <a:lnTo>
                    <a:pt x="0" y="95"/>
                  </a:lnTo>
                  <a:close/>
                </a:path>
              </a:pathLst>
            </a:custGeom>
            <a:solidFill>
              <a:srgbClr val="E045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矩形 157"/>
            <p:cNvSpPr/>
            <p:nvPr/>
          </p:nvSpPr>
          <p:spPr>
            <a:xfrm>
              <a:off x="181218" y="4094392"/>
              <a:ext cx="637037" cy="522006"/>
            </a:xfrm>
            <a:prstGeom prst="rect">
              <a:avLst/>
            </a:prstGeom>
          </p:spPr>
          <p:txBody>
            <a:bodyPr wrap="square">
              <a:spAutoFit/>
            </a:bodyPr>
            <a:lstStyle/>
            <a:p>
              <a:pPr algn="ctr"/>
              <a:r>
                <a:rPr lang="en-US" altLang="zh-CN" sz="2800" b="1" dirty="0">
                  <a:solidFill>
                    <a:prstClr val="white"/>
                  </a:solidFill>
                  <a:latin typeface="Calibri" panose="020F0502020204030204" pitchFamily="34" charset="0"/>
                  <a:ea typeface="Microsoft YaHei" panose="020B0503020204020204" pitchFamily="34" charset="-122"/>
                </a:rPr>
                <a:t>03</a:t>
              </a:r>
              <a:endParaRPr lang="zh-CN" altLang="en-US" sz="2800" b="1" dirty="0">
                <a:solidFill>
                  <a:prstClr val="white"/>
                </a:solidFill>
                <a:latin typeface="Calibri" panose="020F0502020204030204" pitchFamily="34" charset="0"/>
                <a:ea typeface="Microsoft YaHei" panose="020B0503020204020204" pitchFamily="34" charset="-122"/>
              </a:endParaRPr>
            </a:p>
          </p:txBody>
        </p:sp>
      </p:grpSp>
      <p:grpSp>
        <p:nvGrpSpPr>
          <p:cNvPr id="160" name="组合 159"/>
          <p:cNvGrpSpPr/>
          <p:nvPr/>
        </p:nvGrpSpPr>
        <p:grpSpPr>
          <a:xfrm>
            <a:off x="1073150" y="2280285"/>
            <a:ext cx="4145280" cy="4147185"/>
            <a:chOff x="955411" y="2167598"/>
            <a:chExt cx="4145379" cy="4147353"/>
          </a:xfrm>
        </p:grpSpPr>
        <p:sp>
          <p:nvSpPr>
            <p:cNvPr id="161" name="Freeform 9"/>
            <p:cNvSpPr/>
            <p:nvPr/>
          </p:nvSpPr>
          <p:spPr bwMode="auto">
            <a:xfrm>
              <a:off x="1048189" y="4834459"/>
              <a:ext cx="3969693" cy="1480492"/>
            </a:xfrm>
            <a:custGeom>
              <a:avLst/>
              <a:gdLst>
                <a:gd name="T0" fmla="*/ 0 w 385"/>
                <a:gd name="T1" fmla="*/ 2 h 143"/>
                <a:gd name="T2" fmla="*/ 192 w 385"/>
                <a:gd name="T3" fmla="*/ 143 h 143"/>
                <a:gd name="T4" fmla="*/ 385 w 385"/>
                <a:gd name="T5" fmla="*/ 0 h 143"/>
                <a:gd name="T6" fmla="*/ 191 w 385"/>
                <a:gd name="T7" fmla="*/ 51 h 143"/>
                <a:gd name="T8" fmla="*/ 0 w 385"/>
                <a:gd name="T9" fmla="*/ 2 h 143"/>
              </a:gdLst>
              <a:ahLst/>
              <a:cxnLst>
                <a:cxn ang="0">
                  <a:pos x="T0" y="T1"/>
                </a:cxn>
                <a:cxn ang="0">
                  <a:pos x="T2" y="T3"/>
                </a:cxn>
                <a:cxn ang="0">
                  <a:pos x="T4" y="T5"/>
                </a:cxn>
                <a:cxn ang="0">
                  <a:pos x="T6" y="T7"/>
                </a:cxn>
                <a:cxn ang="0">
                  <a:pos x="T8" y="T9"/>
                </a:cxn>
              </a:cxnLst>
              <a:rect l="0" t="0" r="r" b="b"/>
              <a:pathLst>
                <a:path w="385" h="143">
                  <a:moveTo>
                    <a:pt x="0" y="2"/>
                  </a:moveTo>
                  <a:cubicBezTo>
                    <a:pt x="26" y="84"/>
                    <a:pt x="102" y="143"/>
                    <a:pt x="192" y="143"/>
                  </a:cubicBezTo>
                  <a:cubicBezTo>
                    <a:pt x="283" y="143"/>
                    <a:pt x="360" y="83"/>
                    <a:pt x="385" y="0"/>
                  </a:cubicBezTo>
                  <a:cubicBezTo>
                    <a:pt x="336" y="31"/>
                    <a:pt x="267" y="51"/>
                    <a:pt x="191" y="51"/>
                  </a:cubicBezTo>
                  <a:cubicBezTo>
                    <a:pt x="116" y="51"/>
                    <a:pt x="49" y="32"/>
                    <a:pt x="0" y="2"/>
                  </a:cubicBezTo>
                  <a:close/>
                </a:path>
              </a:pathLst>
            </a:custGeom>
            <a:solidFill>
              <a:srgbClr val="FDB5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2" name="Freeform 10"/>
            <p:cNvSpPr/>
            <p:nvPr/>
          </p:nvSpPr>
          <p:spPr bwMode="auto">
            <a:xfrm>
              <a:off x="955411" y="3738894"/>
              <a:ext cx="4145379" cy="1624594"/>
            </a:xfrm>
            <a:custGeom>
              <a:avLst/>
              <a:gdLst>
                <a:gd name="T0" fmla="*/ 396 w 402"/>
                <a:gd name="T1" fmla="*/ 0 h 157"/>
                <a:gd name="T2" fmla="*/ 200 w 402"/>
                <a:gd name="T3" fmla="*/ 53 h 157"/>
                <a:gd name="T4" fmla="*/ 6 w 402"/>
                <a:gd name="T5" fmla="*/ 1 h 157"/>
                <a:gd name="T6" fmla="*/ 0 w 402"/>
                <a:gd name="T7" fmla="*/ 48 h 157"/>
                <a:gd name="T8" fmla="*/ 9 w 402"/>
                <a:gd name="T9" fmla="*/ 108 h 157"/>
                <a:gd name="T10" fmla="*/ 200 w 402"/>
                <a:gd name="T11" fmla="*/ 157 h 157"/>
                <a:gd name="T12" fmla="*/ 394 w 402"/>
                <a:gd name="T13" fmla="*/ 106 h 157"/>
                <a:gd name="T14" fmla="*/ 402 w 402"/>
                <a:gd name="T15" fmla="*/ 48 h 157"/>
                <a:gd name="T16" fmla="*/ 396 w 402"/>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157">
                  <a:moveTo>
                    <a:pt x="396" y="0"/>
                  </a:moveTo>
                  <a:cubicBezTo>
                    <a:pt x="347" y="32"/>
                    <a:pt x="278" y="53"/>
                    <a:pt x="200" y="53"/>
                  </a:cubicBezTo>
                  <a:cubicBezTo>
                    <a:pt x="124" y="53"/>
                    <a:pt x="55" y="33"/>
                    <a:pt x="6" y="1"/>
                  </a:cubicBezTo>
                  <a:cubicBezTo>
                    <a:pt x="2" y="16"/>
                    <a:pt x="0" y="32"/>
                    <a:pt x="0" y="48"/>
                  </a:cubicBezTo>
                  <a:cubicBezTo>
                    <a:pt x="0" y="69"/>
                    <a:pt x="3" y="89"/>
                    <a:pt x="9" y="108"/>
                  </a:cubicBezTo>
                  <a:cubicBezTo>
                    <a:pt x="58" y="138"/>
                    <a:pt x="125" y="157"/>
                    <a:pt x="200" y="157"/>
                  </a:cubicBezTo>
                  <a:cubicBezTo>
                    <a:pt x="276" y="157"/>
                    <a:pt x="345" y="137"/>
                    <a:pt x="394" y="106"/>
                  </a:cubicBezTo>
                  <a:cubicBezTo>
                    <a:pt x="399" y="87"/>
                    <a:pt x="402" y="68"/>
                    <a:pt x="402" y="48"/>
                  </a:cubicBezTo>
                  <a:cubicBezTo>
                    <a:pt x="402" y="32"/>
                    <a:pt x="400" y="15"/>
                    <a:pt x="396" y="0"/>
                  </a:cubicBezTo>
                  <a:close/>
                </a:path>
              </a:pathLst>
            </a:custGeom>
            <a:solidFill>
              <a:srgbClr val="F255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11"/>
            <p:cNvSpPr/>
            <p:nvPr/>
          </p:nvSpPr>
          <p:spPr bwMode="auto">
            <a:xfrm>
              <a:off x="1018578" y="2921662"/>
              <a:ext cx="4021018" cy="1366001"/>
            </a:xfrm>
            <a:custGeom>
              <a:avLst/>
              <a:gdLst>
                <a:gd name="T0" fmla="*/ 40 w 390"/>
                <a:gd name="T1" fmla="*/ 0 h 132"/>
                <a:gd name="T2" fmla="*/ 0 w 390"/>
                <a:gd name="T3" fmla="*/ 80 h 132"/>
                <a:gd name="T4" fmla="*/ 194 w 390"/>
                <a:gd name="T5" fmla="*/ 132 h 132"/>
                <a:gd name="T6" fmla="*/ 390 w 390"/>
                <a:gd name="T7" fmla="*/ 79 h 132"/>
                <a:gd name="T8" fmla="*/ 350 w 390"/>
                <a:gd name="T9" fmla="*/ 0 h 132"/>
                <a:gd name="T10" fmla="*/ 194 w 390"/>
                <a:gd name="T11" fmla="*/ 31 h 132"/>
                <a:gd name="T12" fmla="*/ 40 w 39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90" h="132">
                  <a:moveTo>
                    <a:pt x="40" y="0"/>
                  </a:moveTo>
                  <a:cubicBezTo>
                    <a:pt x="21" y="23"/>
                    <a:pt x="7" y="51"/>
                    <a:pt x="0" y="80"/>
                  </a:cubicBezTo>
                  <a:cubicBezTo>
                    <a:pt x="49" y="112"/>
                    <a:pt x="118" y="132"/>
                    <a:pt x="194" y="132"/>
                  </a:cubicBezTo>
                  <a:cubicBezTo>
                    <a:pt x="272" y="132"/>
                    <a:pt x="341" y="111"/>
                    <a:pt x="390" y="79"/>
                  </a:cubicBezTo>
                  <a:cubicBezTo>
                    <a:pt x="383" y="49"/>
                    <a:pt x="369" y="22"/>
                    <a:pt x="350" y="0"/>
                  </a:cubicBezTo>
                  <a:cubicBezTo>
                    <a:pt x="306" y="19"/>
                    <a:pt x="252" y="31"/>
                    <a:pt x="194" y="31"/>
                  </a:cubicBezTo>
                  <a:cubicBezTo>
                    <a:pt x="136" y="31"/>
                    <a:pt x="83" y="19"/>
                    <a:pt x="40" y="0"/>
                  </a:cubicBezTo>
                  <a:close/>
                </a:path>
              </a:pathLst>
            </a:custGeom>
            <a:solidFill>
              <a:srgbClr val="12B1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12"/>
            <p:cNvSpPr/>
            <p:nvPr/>
          </p:nvSpPr>
          <p:spPr bwMode="auto">
            <a:xfrm>
              <a:off x="1431143" y="2167598"/>
              <a:ext cx="3195890" cy="1075825"/>
            </a:xfrm>
            <a:custGeom>
              <a:avLst/>
              <a:gdLst>
                <a:gd name="T0" fmla="*/ 155 w 310"/>
                <a:gd name="T1" fmla="*/ 0 h 104"/>
                <a:gd name="T2" fmla="*/ 0 w 310"/>
                <a:gd name="T3" fmla="*/ 73 h 104"/>
                <a:gd name="T4" fmla="*/ 154 w 310"/>
                <a:gd name="T5" fmla="*/ 104 h 104"/>
                <a:gd name="T6" fmla="*/ 310 w 310"/>
                <a:gd name="T7" fmla="*/ 73 h 104"/>
                <a:gd name="T8" fmla="*/ 155 w 310"/>
                <a:gd name="T9" fmla="*/ 0 h 104"/>
              </a:gdLst>
              <a:ahLst/>
              <a:cxnLst>
                <a:cxn ang="0">
                  <a:pos x="T0" y="T1"/>
                </a:cxn>
                <a:cxn ang="0">
                  <a:pos x="T2" y="T3"/>
                </a:cxn>
                <a:cxn ang="0">
                  <a:pos x="T4" y="T5"/>
                </a:cxn>
                <a:cxn ang="0">
                  <a:pos x="T6" y="T7"/>
                </a:cxn>
                <a:cxn ang="0">
                  <a:pos x="T8" y="T9"/>
                </a:cxn>
              </a:cxnLst>
              <a:rect l="0" t="0" r="r" b="b"/>
              <a:pathLst>
                <a:path w="310" h="104">
                  <a:moveTo>
                    <a:pt x="155" y="0"/>
                  </a:moveTo>
                  <a:cubicBezTo>
                    <a:pt x="92" y="0"/>
                    <a:pt x="36" y="28"/>
                    <a:pt x="0" y="73"/>
                  </a:cubicBezTo>
                  <a:cubicBezTo>
                    <a:pt x="43" y="92"/>
                    <a:pt x="96" y="104"/>
                    <a:pt x="154" y="104"/>
                  </a:cubicBezTo>
                  <a:cubicBezTo>
                    <a:pt x="212" y="104"/>
                    <a:pt x="266" y="92"/>
                    <a:pt x="310" y="73"/>
                  </a:cubicBezTo>
                  <a:cubicBezTo>
                    <a:pt x="273" y="28"/>
                    <a:pt x="218" y="0"/>
                    <a:pt x="155" y="0"/>
                  </a:cubicBezTo>
                  <a:close/>
                </a:path>
              </a:pathLst>
            </a:custGeom>
            <a:solidFill>
              <a:srgbClr val="288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165" name="组合 164"/>
            <p:cNvGrpSpPr/>
            <p:nvPr/>
          </p:nvGrpSpPr>
          <p:grpSpPr>
            <a:xfrm>
              <a:off x="1133662" y="2213536"/>
              <a:ext cx="3898628" cy="3786960"/>
              <a:chOff x="1181949" y="1942988"/>
              <a:chExt cx="4140983" cy="4022372"/>
            </a:xfrm>
            <a:solidFill>
              <a:schemeClr val="bg1">
                <a:alpha val="23000"/>
              </a:schemeClr>
            </a:solidFill>
          </p:grpSpPr>
          <p:sp>
            <p:nvSpPr>
              <p:cNvPr id="166" name="Freeform 13"/>
              <p:cNvSpPr/>
              <p:nvPr/>
            </p:nvSpPr>
            <p:spPr bwMode="auto">
              <a:xfrm>
                <a:off x="3758099" y="2074084"/>
                <a:ext cx="85317" cy="64508"/>
              </a:xfrm>
              <a:custGeom>
                <a:avLst/>
                <a:gdLst>
                  <a:gd name="T0" fmla="*/ 2 w 8"/>
                  <a:gd name="T1" fmla="*/ 6 h 6"/>
                  <a:gd name="T2" fmla="*/ 0 w 8"/>
                  <a:gd name="T3" fmla="*/ 6 h 6"/>
                  <a:gd name="T4" fmla="*/ 0 w 8"/>
                  <a:gd name="T5" fmla="*/ 5 h 6"/>
                  <a:gd name="T6" fmla="*/ 0 w 8"/>
                  <a:gd name="T7" fmla="*/ 4 h 6"/>
                  <a:gd name="T8" fmla="*/ 0 w 8"/>
                  <a:gd name="T9" fmla="*/ 0 h 6"/>
                  <a:gd name="T10" fmla="*/ 6 w 8"/>
                  <a:gd name="T11" fmla="*/ 0 h 6"/>
                  <a:gd name="T12" fmla="*/ 6 w 8"/>
                  <a:gd name="T13" fmla="*/ 2 h 6"/>
                  <a:gd name="T14" fmla="*/ 6 w 8"/>
                  <a:gd name="T15" fmla="*/ 2 h 6"/>
                  <a:gd name="T16" fmla="*/ 7 w 8"/>
                  <a:gd name="T17" fmla="*/ 3 h 6"/>
                  <a:gd name="T18" fmla="*/ 7 w 8"/>
                  <a:gd name="T19" fmla="*/ 4 h 6"/>
                  <a:gd name="T20" fmla="*/ 8 w 8"/>
                  <a:gd name="T21" fmla="*/ 5 h 6"/>
                  <a:gd name="T22" fmla="*/ 8 w 8"/>
                  <a:gd name="T23" fmla="*/ 6 h 6"/>
                  <a:gd name="T24" fmla="*/ 7 w 8"/>
                  <a:gd name="T25" fmla="*/ 6 h 6"/>
                  <a:gd name="T26" fmla="*/ 2 w 8"/>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2" y="6"/>
                    </a:moveTo>
                    <a:cubicBezTo>
                      <a:pt x="1" y="6"/>
                      <a:pt x="1" y="6"/>
                      <a:pt x="0" y="6"/>
                    </a:cubicBezTo>
                    <a:cubicBezTo>
                      <a:pt x="0" y="5"/>
                      <a:pt x="0" y="5"/>
                      <a:pt x="0" y="5"/>
                    </a:cubicBezTo>
                    <a:cubicBezTo>
                      <a:pt x="0" y="4"/>
                      <a:pt x="0" y="4"/>
                      <a:pt x="0" y="4"/>
                    </a:cubicBezTo>
                    <a:cubicBezTo>
                      <a:pt x="0" y="0"/>
                      <a:pt x="0" y="0"/>
                      <a:pt x="0" y="0"/>
                    </a:cubicBezTo>
                    <a:cubicBezTo>
                      <a:pt x="6" y="0"/>
                      <a:pt x="6" y="0"/>
                      <a:pt x="6" y="0"/>
                    </a:cubicBezTo>
                    <a:cubicBezTo>
                      <a:pt x="6" y="2"/>
                      <a:pt x="6" y="2"/>
                      <a:pt x="6" y="2"/>
                    </a:cubicBezTo>
                    <a:cubicBezTo>
                      <a:pt x="6" y="2"/>
                      <a:pt x="6" y="2"/>
                      <a:pt x="6" y="2"/>
                    </a:cubicBezTo>
                    <a:cubicBezTo>
                      <a:pt x="6" y="3"/>
                      <a:pt x="6" y="3"/>
                      <a:pt x="7" y="3"/>
                    </a:cubicBezTo>
                    <a:cubicBezTo>
                      <a:pt x="7" y="3"/>
                      <a:pt x="7" y="4"/>
                      <a:pt x="7" y="4"/>
                    </a:cubicBezTo>
                    <a:cubicBezTo>
                      <a:pt x="8" y="5"/>
                      <a:pt x="8" y="5"/>
                      <a:pt x="8" y="5"/>
                    </a:cubicBezTo>
                    <a:cubicBezTo>
                      <a:pt x="8" y="6"/>
                      <a:pt x="8" y="6"/>
                      <a:pt x="8" y="6"/>
                    </a:cubicBezTo>
                    <a:cubicBezTo>
                      <a:pt x="7" y="6"/>
                      <a:pt x="7" y="6"/>
                      <a:pt x="7" y="6"/>
                    </a:cubicBezTo>
                    <a:lnTo>
                      <a:pt x="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7" name="Freeform 14"/>
              <p:cNvSpPr/>
              <p:nvPr/>
            </p:nvSpPr>
            <p:spPr bwMode="auto">
              <a:xfrm>
                <a:off x="3758099" y="2117783"/>
                <a:ext cx="183119" cy="185200"/>
              </a:xfrm>
              <a:custGeom>
                <a:avLst/>
                <a:gdLst>
                  <a:gd name="T0" fmla="*/ 9 w 17"/>
                  <a:gd name="T1" fmla="*/ 17 h 17"/>
                  <a:gd name="T2" fmla="*/ 7 w 17"/>
                  <a:gd name="T3" fmla="*/ 17 h 17"/>
                  <a:gd name="T4" fmla="*/ 7 w 17"/>
                  <a:gd name="T5" fmla="*/ 17 h 17"/>
                  <a:gd name="T6" fmla="*/ 4 w 17"/>
                  <a:gd name="T7" fmla="*/ 16 h 17"/>
                  <a:gd name="T8" fmla="*/ 4 w 17"/>
                  <a:gd name="T9" fmla="*/ 14 h 17"/>
                  <a:gd name="T10" fmla="*/ 4 w 17"/>
                  <a:gd name="T11" fmla="*/ 13 h 17"/>
                  <a:gd name="T12" fmla="*/ 4 w 17"/>
                  <a:gd name="T13" fmla="*/ 13 h 17"/>
                  <a:gd name="T14" fmla="*/ 3 w 17"/>
                  <a:gd name="T15" fmla="*/ 13 h 17"/>
                  <a:gd name="T16" fmla="*/ 1 w 17"/>
                  <a:gd name="T17" fmla="*/ 13 h 17"/>
                  <a:gd name="T18" fmla="*/ 2 w 17"/>
                  <a:gd name="T19" fmla="*/ 12 h 17"/>
                  <a:gd name="T20" fmla="*/ 2 w 17"/>
                  <a:gd name="T21" fmla="*/ 12 h 17"/>
                  <a:gd name="T22" fmla="*/ 2 w 17"/>
                  <a:gd name="T23" fmla="*/ 12 h 17"/>
                  <a:gd name="T24" fmla="*/ 1 w 17"/>
                  <a:gd name="T25" fmla="*/ 11 h 17"/>
                  <a:gd name="T26" fmla="*/ 0 w 17"/>
                  <a:gd name="T27" fmla="*/ 11 h 17"/>
                  <a:gd name="T28" fmla="*/ 0 w 17"/>
                  <a:gd name="T29" fmla="*/ 8 h 17"/>
                  <a:gd name="T30" fmla="*/ 0 w 17"/>
                  <a:gd name="T31" fmla="*/ 7 h 17"/>
                  <a:gd name="T32" fmla="*/ 0 w 17"/>
                  <a:gd name="T33" fmla="*/ 6 h 17"/>
                  <a:gd name="T34" fmla="*/ 2 w 17"/>
                  <a:gd name="T35" fmla="*/ 5 h 17"/>
                  <a:gd name="T36" fmla="*/ 3 w 17"/>
                  <a:gd name="T37" fmla="*/ 5 h 17"/>
                  <a:gd name="T38" fmla="*/ 3 w 17"/>
                  <a:gd name="T39" fmla="*/ 5 h 17"/>
                  <a:gd name="T40" fmla="*/ 3 w 17"/>
                  <a:gd name="T41" fmla="*/ 5 h 17"/>
                  <a:gd name="T42" fmla="*/ 3 w 17"/>
                  <a:gd name="T43" fmla="*/ 5 h 17"/>
                  <a:gd name="T44" fmla="*/ 4 w 17"/>
                  <a:gd name="T45" fmla="*/ 5 h 17"/>
                  <a:gd name="T46" fmla="*/ 4 w 17"/>
                  <a:gd name="T47" fmla="*/ 4 h 17"/>
                  <a:gd name="T48" fmla="*/ 5 w 17"/>
                  <a:gd name="T49" fmla="*/ 4 h 17"/>
                  <a:gd name="T50" fmla="*/ 5 w 17"/>
                  <a:gd name="T51" fmla="*/ 4 h 17"/>
                  <a:gd name="T52" fmla="*/ 6 w 17"/>
                  <a:gd name="T53" fmla="*/ 4 h 17"/>
                  <a:gd name="T54" fmla="*/ 7 w 17"/>
                  <a:gd name="T55" fmla="*/ 3 h 17"/>
                  <a:gd name="T56" fmla="*/ 7 w 17"/>
                  <a:gd name="T57" fmla="*/ 2 h 17"/>
                  <a:gd name="T58" fmla="*/ 7 w 17"/>
                  <a:gd name="T59" fmla="*/ 2 h 17"/>
                  <a:gd name="T60" fmla="*/ 7 w 17"/>
                  <a:gd name="T61" fmla="*/ 1 h 17"/>
                  <a:gd name="T62" fmla="*/ 9 w 17"/>
                  <a:gd name="T63" fmla="*/ 0 h 17"/>
                  <a:gd name="T64" fmla="*/ 9 w 17"/>
                  <a:gd name="T65" fmla="*/ 0 h 17"/>
                  <a:gd name="T66" fmla="*/ 9 w 17"/>
                  <a:gd name="T67" fmla="*/ 0 h 17"/>
                  <a:gd name="T68" fmla="*/ 10 w 17"/>
                  <a:gd name="T69" fmla="*/ 0 h 17"/>
                  <a:gd name="T70" fmla="*/ 11 w 17"/>
                  <a:gd name="T71" fmla="*/ 0 h 17"/>
                  <a:gd name="T72" fmla="*/ 14 w 17"/>
                  <a:gd name="T73" fmla="*/ 1 h 17"/>
                  <a:gd name="T74" fmla="*/ 15 w 17"/>
                  <a:gd name="T75" fmla="*/ 2 h 17"/>
                  <a:gd name="T76" fmla="*/ 15 w 17"/>
                  <a:gd name="T77" fmla="*/ 2 h 17"/>
                  <a:gd name="T78" fmla="*/ 17 w 17"/>
                  <a:gd name="T79" fmla="*/ 2 h 17"/>
                  <a:gd name="T80" fmla="*/ 17 w 17"/>
                  <a:gd name="T81" fmla="*/ 3 h 17"/>
                  <a:gd name="T82" fmla="*/ 17 w 17"/>
                  <a:gd name="T83" fmla="*/ 4 h 17"/>
                  <a:gd name="T84" fmla="*/ 15 w 17"/>
                  <a:gd name="T85" fmla="*/ 6 h 17"/>
                  <a:gd name="T86" fmla="*/ 15 w 17"/>
                  <a:gd name="T87" fmla="*/ 6 h 17"/>
                  <a:gd name="T88" fmla="*/ 15 w 17"/>
                  <a:gd name="T89" fmla="*/ 6 h 17"/>
                  <a:gd name="T90" fmla="*/ 16 w 17"/>
                  <a:gd name="T91" fmla="*/ 8 h 17"/>
                  <a:gd name="T92" fmla="*/ 16 w 17"/>
                  <a:gd name="T93" fmla="*/ 9 h 17"/>
                  <a:gd name="T94" fmla="*/ 15 w 17"/>
                  <a:gd name="T95" fmla="*/ 15 h 17"/>
                  <a:gd name="T96" fmla="*/ 13 w 17"/>
                  <a:gd name="T97" fmla="*/ 15 h 17"/>
                  <a:gd name="T98" fmla="*/ 13 w 17"/>
                  <a:gd name="T99" fmla="*/ 15 h 17"/>
                  <a:gd name="T100" fmla="*/ 12 w 17"/>
                  <a:gd name="T101" fmla="*/ 16 h 17"/>
                  <a:gd name="T102" fmla="*/ 12 w 17"/>
                  <a:gd name="T103" fmla="*/ 16 h 17"/>
                  <a:gd name="T104" fmla="*/ 9 w 17"/>
                  <a:gd name="T10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17">
                    <a:moveTo>
                      <a:pt x="9" y="17"/>
                    </a:moveTo>
                    <a:cubicBezTo>
                      <a:pt x="8" y="17"/>
                      <a:pt x="8" y="17"/>
                      <a:pt x="7" y="17"/>
                    </a:cubicBezTo>
                    <a:cubicBezTo>
                      <a:pt x="7" y="17"/>
                      <a:pt x="7" y="17"/>
                      <a:pt x="7" y="17"/>
                    </a:cubicBezTo>
                    <a:cubicBezTo>
                      <a:pt x="6" y="17"/>
                      <a:pt x="5" y="16"/>
                      <a:pt x="4" y="16"/>
                    </a:cubicBezTo>
                    <a:cubicBezTo>
                      <a:pt x="4" y="15"/>
                      <a:pt x="3" y="15"/>
                      <a:pt x="4" y="14"/>
                    </a:cubicBezTo>
                    <a:cubicBezTo>
                      <a:pt x="4" y="13"/>
                      <a:pt x="4" y="13"/>
                      <a:pt x="4" y="13"/>
                    </a:cubicBezTo>
                    <a:cubicBezTo>
                      <a:pt x="4" y="13"/>
                      <a:pt x="4" y="13"/>
                      <a:pt x="4" y="13"/>
                    </a:cubicBezTo>
                    <a:cubicBezTo>
                      <a:pt x="4" y="13"/>
                      <a:pt x="3" y="13"/>
                      <a:pt x="3" y="13"/>
                    </a:cubicBezTo>
                    <a:cubicBezTo>
                      <a:pt x="1" y="13"/>
                      <a:pt x="1" y="13"/>
                      <a:pt x="1" y="13"/>
                    </a:cubicBezTo>
                    <a:cubicBezTo>
                      <a:pt x="2" y="12"/>
                      <a:pt x="2" y="12"/>
                      <a:pt x="2" y="12"/>
                    </a:cubicBezTo>
                    <a:cubicBezTo>
                      <a:pt x="2" y="12"/>
                      <a:pt x="2" y="12"/>
                      <a:pt x="2" y="12"/>
                    </a:cubicBezTo>
                    <a:cubicBezTo>
                      <a:pt x="2" y="12"/>
                      <a:pt x="2" y="12"/>
                      <a:pt x="2" y="12"/>
                    </a:cubicBezTo>
                    <a:cubicBezTo>
                      <a:pt x="2" y="12"/>
                      <a:pt x="2" y="11"/>
                      <a:pt x="1" y="11"/>
                    </a:cubicBezTo>
                    <a:cubicBezTo>
                      <a:pt x="0" y="11"/>
                      <a:pt x="0" y="11"/>
                      <a:pt x="0" y="11"/>
                    </a:cubicBezTo>
                    <a:cubicBezTo>
                      <a:pt x="0" y="8"/>
                      <a:pt x="0" y="8"/>
                      <a:pt x="0" y="8"/>
                    </a:cubicBezTo>
                    <a:cubicBezTo>
                      <a:pt x="0" y="7"/>
                      <a:pt x="0" y="7"/>
                      <a:pt x="0" y="7"/>
                    </a:cubicBezTo>
                    <a:cubicBezTo>
                      <a:pt x="0" y="7"/>
                      <a:pt x="0" y="6"/>
                      <a:pt x="0" y="6"/>
                    </a:cubicBezTo>
                    <a:cubicBezTo>
                      <a:pt x="1" y="5"/>
                      <a:pt x="1" y="5"/>
                      <a:pt x="2" y="5"/>
                    </a:cubicBezTo>
                    <a:cubicBezTo>
                      <a:pt x="3" y="5"/>
                      <a:pt x="3" y="5"/>
                      <a:pt x="3" y="5"/>
                    </a:cubicBezTo>
                    <a:cubicBezTo>
                      <a:pt x="3" y="5"/>
                      <a:pt x="3" y="5"/>
                      <a:pt x="3" y="5"/>
                    </a:cubicBezTo>
                    <a:cubicBezTo>
                      <a:pt x="3" y="5"/>
                      <a:pt x="3" y="5"/>
                      <a:pt x="3" y="5"/>
                    </a:cubicBezTo>
                    <a:cubicBezTo>
                      <a:pt x="3" y="5"/>
                      <a:pt x="3" y="5"/>
                      <a:pt x="3" y="5"/>
                    </a:cubicBezTo>
                    <a:cubicBezTo>
                      <a:pt x="3" y="5"/>
                      <a:pt x="3" y="5"/>
                      <a:pt x="4" y="5"/>
                    </a:cubicBezTo>
                    <a:cubicBezTo>
                      <a:pt x="4" y="4"/>
                      <a:pt x="4" y="4"/>
                      <a:pt x="4" y="4"/>
                    </a:cubicBezTo>
                    <a:cubicBezTo>
                      <a:pt x="5" y="4"/>
                      <a:pt x="5" y="4"/>
                      <a:pt x="5" y="4"/>
                    </a:cubicBezTo>
                    <a:cubicBezTo>
                      <a:pt x="5" y="4"/>
                      <a:pt x="5" y="4"/>
                      <a:pt x="5" y="4"/>
                    </a:cubicBezTo>
                    <a:cubicBezTo>
                      <a:pt x="6" y="4"/>
                      <a:pt x="6" y="4"/>
                      <a:pt x="6" y="4"/>
                    </a:cubicBezTo>
                    <a:cubicBezTo>
                      <a:pt x="7" y="4"/>
                      <a:pt x="7" y="4"/>
                      <a:pt x="7" y="3"/>
                    </a:cubicBezTo>
                    <a:cubicBezTo>
                      <a:pt x="7" y="3"/>
                      <a:pt x="7" y="3"/>
                      <a:pt x="7" y="2"/>
                    </a:cubicBezTo>
                    <a:cubicBezTo>
                      <a:pt x="7" y="2"/>
                      <a:pt x="7" y="2"/>
                      <a:pt x="7" y="2"/>
                    </a:cubicBezTo>
                    <a:cubicBezTo>
                      <a:pt x="7" y="2"/>
                      <a:pt x="7" y="1"/>
                      <a:pt x="7" y="1"/>
                    </a:cubicBezTo>
                    <a:cubicBezTo>
                      <a:pt x="7" y="1"/>
                      <a:pt x="8" y="0"/>
                      <a:pt x="9" y="0"/>
                    </a:cubicBezTo>
                    <a:cubicBezTo>
                      <a:pt x="9" y="0"/>
                      <a:pt x="9" y="0"/>
                      <a:pt x="9" y="0"/>
                    </a:cubicBezTo>
                    <a:cubicBezTo>
                      <a:pt x="9" y="0"/>
                      <a:pt x="9" y="0"/>
                      <a:pt x="9" y="0"/>
                    </a:cubicBezTo>
                    <a:cubicBezTo>
                      <a:pt x="9" y="0"/>
                      <a:pt x="10" y="0"/>
                      <a:pt x="10" y="0"/>
                    </a:cubicBezTo>
                    <a:cubicBezTo>
                      <a:pt x="10" y="0"/>
                      <a:pt x="10" y="0"/>
                      <a:pt x="11" y="0"/>
                    </a:cubicBezTo>
                    <a:cubicBezTo>
                      <a:pt x="12" y="0"/>
                      <a:pt x="13" y="0"/>
                      <a:pt x="14" y="1"/>
                    </a:cubicBezTo>
                    <a:cubicBezTo>
                      <a:pt x="14" y="1"/>
                      <a:pt x="15" y="2"/>
                      <a:pt x="15" y="2"/>
                    </a:cubicBezTo>
                    <a:cubicBezTo>
                      <a:pt x="15" y="2"/>
                      <a:pt x="15" y="2"/>
                      <a:pt x="15" y="2"/>
                    </a:cubicBezTo>
                    <a:cubicBezTo>
                      <a:pt x="17" y="2"/>
                      <a:pt x="17" y="2"/>
                      <a:pt x="17" y="2"/>
                    </a:cubicBezTo>
                    <a:cubicBezTo>
                      <a:pt x="17" y="3"/>
                      <a:pt x="17" y="3"/>
                      <a:pt x="17" y="3"/>
                    </a:cubicBezTo>
                    <a:cubicBezTo>
                      <a:pt x="17" y="4"/>
                      <a:pt x="17" y="4"/>
                      <a:pt x="17" y="4"/>
                    </a:cubicBezTo>
                    <a:cubicBezTo>
                      <a:pt x="17" y="6"/>
                      <a:pt x="16" y="6"/>
                      <a:pt x="15" y="6"/>
                    </a:cubicBezTo>
                    <a:cubicBezTo>
                      <a:pt x="15" y="6"/>
                      <a:pt x="15" y="6"/>
                      <a:pt x="15" y="6"/>
                    </a:cubicBezTo>
                    <a:cubicBezTo>
                      <a:pt x="15" y="6"/>
                      <a:pt x="15" y="6"/>
                      <a:pt x="15" y="6"/>
                    </a:cubicBezTo>
                    <a:cubicBezTo>
                      <a:pt x="15" y="7"/>
                      <a:pt x="15" y="8"/>
                      <a:pt x="16" y="8"/>
                    </a:cubicBezTo>
                    <a:cubicBezTo>
                      <a:pt x="16" y="9"/>
                      <a:pt x="16" y="9"/>
                      <a:pt x="16" y="9"/>
                    </a:cubicBezTo>
                    <a:cubicBezTo>
                      <a:pt x="17" y="12"/>
                      <a:pt x="16" y="14"/>
                      <a:pt x="15" y="15"/>
                    </a:cubicBezTo>
                    <a:cubicBezTo>
                      <a:pt x="14" y="15"/>
                      <a:pt x="14" y="15"/>
                      <a:pt x="13" y="15"/>
                    </a:cubicBezTo>
                    <a:cubicBezTo>
                      <a:pt x="13" y="15"/>
                      <a:pt x="13" y="15"/>
                      <a:pt x="13" y="15"/>
                    </a:cubicBezTo>
                    <a:cubicBezTo>
                      <a:pt x="13" y="15"/>
                      <a:pt x="13" y="15"/>
                      <a:pt x="12" y="16"/>
                    </a:cubicBezTo>
                    <a:cubicBezTo>
                      <a:pt x="12" y="16"/>
                      <a:pt x="12" y="16"/>
                      <a:pt x="12" y="16"/>
                    </a:cubicBezTo>
                    <a:cubicBezTo>
                      <a:pt x="11" y="17"/>
                      <a:pt x="10" y="17"/>
                      <a:pt x="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15"/>
              <p:cNvSpPr/>
              <p:nvPr/>
            </p:nvSpPr>
            <p:spPr bwMode="auto">
              <a:xfrm>
                <a:off x="3930813" y="2151077"/>
                <a:ext cx="131096" cy="108207"/>
              </a:xfrm>
              <a:custGeom>
                <a:avLst/>
                <a:gdLst>
                  <a:gd name="T0" fmla="*/ 6 w 12"/>
                  <a:gd name="T1" fmla="*/ 10 h 10"/>
                  <a:gd name="T2" fmla="*/ 5 w 12"/>
                  <a:gd name="T3" fmla="*/ 9 h 10"/>
                  <a:gd name="T4" fmla="*/ 5 w 12"/>
                  <a:gd name="T5" fmla="*/ 8 h 10"/>
                  <a:gd name="T6" fmla="*/ 5 w 12"/>
                  <a:gd name="T7" fmla="*/ 8 h 10"/>
                  <a:gd name="T8" fmla="*/ 4 w 12"/>
                  <a:gd name="T9" fmla="*/ 9 h 10"/>
                  <a:gd name="T10" fmla="*/ 4 w 12"/>
                  <a:gd name="T11" fmla="*/ 7 h 10"/>
                  <a:gd name="T12" fmla="*/ 2 w 12"/>
                  <a:gd name="T13" fmla="*/ 5 h 10"/>
                  <a:gd name="T14" fmla="*/ 1 w 12"/>
                  <a:gd name="T15" fmla="*/ 5 h 10"/>
                  <a:gd name="T16" fmla="*/ 0 w 12"/>
                  <a:gd name="T17" fmla="*/ 4 h 10"/>
                  <a:gd name="T18" fmla="*/ 1 w 12"/>
                  <a:gd name="T19" fmla="*/ 2 h 10"/>
                  <a:gd name="T20" fmla="*/ 5 w 12"/>
                  <a:gd name="T21" fmla="*/ 0 h 10"/>
                  <a:gd name="T22" fmla="*/ 7 w 12"/>
                  <a:gd name="T23" fmla="*/ 1 h 10"/>
                  <a:gd name="T24" fmla="*/ 8 w 12"/>
                  <a:gd name="T25" fmla="*/ 1 h 10"/>
                  <a:gd name="T26" fmla="*/ 10 w 12"/>
                  <a:gd name="T27" fmla="*/ 1 h 10"/>
                  <a:gd name="T28" fmla="*/ 10 w 12"/>
                  <a:gd name="T29" fmla="*/ 2 h 10"/>
                  <a:gd name="T30" fmla="*/ 10 w 12"/>
                  <a:gd name="T31" fmla="*/ 2 h 10"/>
                  <a:gd name="T32" fmla="*/ 10 w 12"/>
                  <a:gd name="T33" fmla="*/ 2 h 10"/>
                  <a:gd name="T34" fmla="*/ 10 w 12"/>
                  <a:gd name="T35" fmla="*/ 2 h 10"/>
                  <a:gd name="T36" fmla="*/ 11 w 12"/>
                  <a:gd name="T37" fmla="*/ 3 h 10"/>
                  <a:gd name="T38" fmla="*/ 11 w 12"/>
                  <a:gd name="T39" fmla="*/ 4 h 10"/>
                  <a:gd name="T40" fmla="*/ 11 w 12"/>
                  <a:gd name="T41" fmla="*/ 5 h 10"/>
                  <a:gd name="T42" fmla="*/ 11 w 12"/>
                  <a:gd name="T43" fmla="*/ 8 h 10"/>
                  <a:gd name="T44" fmla="*/ 7 w 12"/>
                  <a:gd name="T45" fmla="*/ 10 h 10"/>
                  <a:gd name="T46" fmla="*/ 6 w 12"/>
                  <a:gd name="T4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0">
                    <a:moveTo>
                      <a:pt x="6" y="10"/>
                    </a:moveTo>
                    <a:cubicBezTo>
                      <a:pt x="5" y="9"/>
                      <a:pt x="5" y="9"/>
                      <a:pt x="5" y="9"/>
                    </a:cubicBezTo>
                    <a:cubicBezTo>
                      <a:pt x="5" y="8"/>
                      <a:pt x="5" y="8"/>
                      <a:pt x="5" y="8"/>
                    </a:cubicBezTo>
                    <a:cubicBezTo>
                      <a:pt x="5" y="8"/>
                      <a:pt x="5" y="8"/>
                      <a:pt x="5" y="8"/>
                    </a:cubicBezTo>
                    <a:cubicBezTo>
                      <a:pt x="4" y="9"/>
                      <a:pt x="4" y="9"/>
                      <a:pt x="4" y="9"/>
                    </a:cubicBezTo>
                    <a:cubicBezTo>
                      <a:pt x="4" y="7"/>
                      <a:pt x="4" y="7"/>
                      <a:pt x="4" y="7"/>
                    </a:cubicBezTo>
                    <a:cubicBezTo>
                      <a:pt x="4" y="7"/>
                      <a:pt x="3" y="6"/>
                      <a:pt x="2" y="5"/>
                    </a:cubicBezTo>
                    <a:cubicBezTo>
                      <a:pt x="2" y="5"/>
                      <a:pt x="1" y="5"/>
                      <a:pt x="1" y="5"/>
                    </a:cubicBezTo>
                    <a:cubicBezTo>
                      <a:pt x="1" y="5"/>
                      <a:pt x="0" y="4"/>
                      <a:pt x="0" y="4"/>
                    </a:cubicBezTo>
                    <a:cubicBezTo>
                      <a:pt x="0" y="3"/>
                      <a:pt x="0" y="3"/>
                      <a:pt x="1" y="2"/>
                    </a:cubicBezTo>
                    <a:cubicBezTo>
                      <a:pt x="2" y="1"/>
                      <a:pt x="4" y="0"/>
                      <a:pt x="5" y="0"/>
                    </a:cubicBezTo>
                    <a:cubicBezTo>
                      <a:pt x="6" y="0"/>
                      <a:pt x="6" y="0"/>
                      <a:pt x="7" y="1"/>
                    </a:cubicBezTo>
                    <a:cubicBezTo>
                      <a:pt x="8" y="1"/>
                      <a:pt x="8" y="1"/>
                      <a:pt x="8" y="1"/>
                    </a:cubicBezTo>
                    <a:cubicBezTo>
                      <a:pt x="10" y="1"/>
                      <a:pt x="10" y="1"/>
                      <a:pt x="10" y="1"/>
                    </a:cubicBezTo>
                    <a:cubicBezTo>
                      <a:pt x="10" y="2"/>
                      <a:pt x="10" y="2"/>
                      <a:pt x="10" y="2"/>
                    </a:cubicBezTo>
                    <a:cubicBezTo>
                      <a:pt x="10" y="2"/>
                      <a:pt x="10" y="2"/>
                      <a:pt x="10" y="2"/>
                    </a:cubicBezTo>
                    <a:cubicBezTo>
                      <a:pt x="10" y="2"/>
                      <a:pt x="10" y="2"/>
                      <a:pt x="10" y="2"/>
                    </a:cubicBezTo>
                    <a:cubicBezTo>
                      <a:pt x="10" y="2"/>
                      <a:pt x="10" y="2"/>
                      <a:pt x="10" y="2"/>
                    </a:cubicBezTo>
                    <a:cubicBezTo>
                      <a:pt x="11" y="3"/>
                      <a:pt x="11" y="3"/>
                      <a:pt x="11" y="3"/>
                    </a:cubicBezTo>
                    <a:cubicBezTo>
                      <a:pt x="11" y="4"/>
                      <a:pt x="11" y="4"/>
                      <a:pt x="11" y="4"/>
                    </a:cubicBezTo>
                    <a:cubicBezTo>
                      <a:pt x="11" y="4"/>
                      <a:pt x="11" y="4"/>
                      <a:pt x="11" y="5"/>
                    </a:cubicBezTo>
                    <a:cubicBezTo>
                      <a:pt x="12" y="6"/>
                      <a:pt x="12" y="7"/>
                      <a:pt x="11" y="8"/>
                    </a:cubicBezTo>
                    <a:cubicBezTo>
                      <a:pt x="10" y="10"/>
                      <a:pt x="8" y="10"/>
                      <a:pt x="7" y="10"/>
                    </a:cubicBezTo>
                    <a:lnTo>
                      <a:pt x="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16"/>
              <p:cNvSpPr/>
              <p:nvPr/>
            </p:nvSpPr>
            <p:spPr bwMode="auto">
              <a:xfrm>
                <a:off x="3930813" y="2259284"/>
                <a:ext cx="131096" cy="76993"/>
              </a:xfrm>
              <a:custGeom>
                <a:avLst/>
                <a:gdLst>
                  <a:gd name="T0" fmla="*/ 10 w 12"/>
                  <a:gd name="T1" fmla="*/ 7 h 7"/>
                  <a:gd name="T2" fmla="*/ 10 w 12"/>
                  <a:gd name="T3" fmla="*/ 7 h 7"/>
                  <a:gd name="T4" fmla="*/ 4 w 12"/>
                  <a:gd name="T5" fmla="*/ 7 h 7"/>
                  <a:gd name="T6" fmla="*/ 4 w 12"/>
                  <a:gd name="T7" fmla="*/ 6 h 7"/>
                  <a:gd name="T8" fmla="*/ 0 w 12"/>
                  <a:gd name="T9" fmla="*/ 6 h 7"/>
                  <a:gd name="T10" fmla="*/ 0 w 12"/>
                  <a:gd name="T11" fmla="*/ 2 h 7"/>
                  <a:gd name="T12" fmla="*/ 0 w 12"/>
                  <a:gd name="T13" fmla="*/ 1 h 7"/>
                  <a:gd name="T14" fmla="*/ 0 w 12"/>
                  <a:gd name="T15" fmla="*/ 0 h 7"/>
                  <a:gd name="T16" fmla="*/ 2 w 12"/>
                  <a:gd name="T17" fmla="*/ 0 h 7"/>
                  <a:gd name="T18" fmla="*/ 8 w 12"/>
                  <a:gd name="T19" fmla="*/ 0 h 7"/>
                  <a:gd name="T20" fmla="*/ 8 w 12"/>
                  <a:gd name="T21" fmla="*/ 1 h 7"/>
                  <a:gd name="T22" fmla="*/ 8 w 12"/>
                  <a:gd name="T23" fmla="*/ 1 h 7"/>
                  <a:gd name="T24" fmla="*/ 8 w 12"/>
                  <a:gd name="T25" fmla="*/ 1 h 7"/>
                  <a:gd name="T26" fmla="*/ 9 w 12"/>
                  <a:gd name="T27" fmla="*/ 1 h 7"/>
                  <a:gd name="T28" fmla="*/ 9 w 12"/>
                  <a:gd name="T29" fmla="*/ 1 h 7"/>
                  <a:gd name="T30" fmla="*/ 11 w 12"/>
                  <a:gd name="T31" fmla="*/ 4 h 7"/>
                  <a:gd name="T32" fmla="*/ 11 w 12"/>
                  <a:gd name="T33" fmla="*/ 5 h 7"/>
                  <a:gd name="T34" fmla="*/ 11 w 12"/>
                  <a:gd name="T35" fmla="*/ 6 h 7"/>
                  <a:gd name="T36" fmla="*/ 11 w 12"/>
                  <a:gd name="T37" fmla="*/ 7 h 7"/>
                  <a:gd name="T38" fmla="*/ 10 w 12"/>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10" y="7"/>
                    </a:moveTo>
                    <a:cubicBezTo>
                      <a:pt x="10" y="7"/>
                      <a:pt x="10" y="7"/>
                      <a:pt x="10" y="7"/>
                    </a:cubicBezTo>
                    <a:cubicBezTo>
                      <a:pt x="4" y="7"/>
                      <a:pt x="4" y="7"/>
                      <a:pt x="4" y="7"/>
                    </a:cubicBezTo>
                    <a:cubicBezTo>
                      <a:pt x="4" y="6"/>
                      <a:pt x="4" y="6"/>
                      <a:pt x="4" y="6"/>
                    </a:cubicBezTo>
                    <a:cubicBezTo>
                      <a:pt x="0" y="6"/>
                      <a:pt x="0" y="6"/>
                      <a:pt x="0" y="6"/>
                    </a:cubicBezTo>
                    <a:cubicBezTo>
                      <a:pt x="0" y="2"/>
                      <a:pt x="0" y="2"/>
                      <a:pt x="0" y="2"/>
                    </a:cubicBezTo>
                    <a:cubicBezTo>
                      <a:pt x="0" y="2"/>
                      <a:pt x="0" y="2"/>
                      <a:pt x="0" y="1"/>
                    </a:cubicBezTo>
                    <a:cubicBezTo>
                      <a:pt x="0" y="1"/>
                      <a:pt x="0" y="1"/>
                      <a:pt x="0" y="0"/>
                    </a:cubicBezTo>
                    <a:cubicBezTo>
                      <a:pt x="1" y="0"/>
                      <a:pt x="2" y="0"/>
                      <a:pt x="2" y="0"/>
                    </a:cubicBezTo>
                    <a:cubicBezTo>
                      <a:pt x="8" y="0"/>
                      <a:pt x="8" y="0"/>
                      <a:pt x="8" y="0"/>
                    </a:cubicBezTo>
                    <a:cubicBezTo>
                      <a:pt x="8" y="1"/>
                      <a:pt x="8" y="1"/>
                      <a:pt x="8" y="1"/>
                    </a:cubicBezTo>
                    <a:cubicBezTo>
                      <a:pt x="8" y="1"/>
                      <a:pt x="8" y="1"/>
                      <a:pt x="8" y="1"/>
                    </a:cubicBezTo>
                    <a:cubicBezTo>
                      <a:pt x="8" y="1"/>
                      <a:pt x="8" y="1"/>
                      <a:pt x="8" y="1"/>
                    </a:cubicBezTo>
                    <a:cubicBezTo>
                      <a:pt x="9" y="1"/>
                      <a:pt x="9" y="1"/>
                      <a:pt x="9" y="1"/>
                    </a:cubicBezTo>
                    <a:cubicBezTo>
                      <a:pt x="9" y="1"/>
                      <a:pt x="9" y="1"/>
                      <a:pt x="9" y="1"/>
                    </a:cubicBezTo>
                    <a:cubicBezTo>
                      <a:pt x="10" y="1"/>
                      <a:pt x="11" y="2"/>
                      <a:pt x="11" y="4"/>
                    </a:cubicBezTo>
                    <a:cubicBezTo>
                      <a:pt x="11" y="4"/>
                      <a:pt x="11" y="5"/>
                      <a:pt x="11" y="5"/>
                    </a:cubicBezTo>
                    <a:cubicBezTo>
                      <a:pt x="11" y="6"/>
                      <a:pt x="11" y="6"/>
                      <a:pt x="11" y="6"/>
                    </a:cubicBezTo>
                    <a:cubicBezTo>
                      <a:pt x="12" y="6"/>
                      <a:pt x="11" y="6"/>
                      <a:pt x="11" y="7"/>
                    </a:cubicBezTo>
                    <a:cubicBezTo>
                      <a:pt x="11" y="7"/>
                      <a:pt x="11"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0" name="Freeform 17"/>
              <p:cNvSpPr/>
              <p:nvPr/>
            </p:nvSpPr>
            <p:spPr bwMode="auto">
              <a:xfrm>
                <a:off x="2823776" y="1942988"/>
                <a:ext cx="455716" cy="316296"/>
              </a:xfrm>
              <a:custGeom>
                <a:avLst/>
                <a:gdLst>
                  <a:gd name="T0" fmla="*/ 13 w 42"/>
                  <a:gd name="T1" fmla="*/ 29 h 29"/>
                  <a:gd name="T2" fmla="*/ 6 w 42"/>
                  <a:gd name="T3" fmla="*/ 29 h 29"/>
                  <a:gd name="T4" fmla="*/ 2 w 42"/>
                  <a:gd name="T5" fmla="*/ 25 h 29"/>
                  <a:gd name="T6" fmla="*/ 0 w 42"/>
                  <a:gd name="T7" fmla="*/ 22 h 29"/>
                  <a:gd name="T8" fmla="*/ 0 w 42"/>
                  <a:gd name="T9" fmla="*/ 18 h 29"/>
                  <a:gd name="T10" fmla="*/ 3 w 42"/>
                  <a:gd name="T11" fmla="*/ 16 h 29"/>
                  <a:gd name="T12" fmla="*/ 5 w 42"/>
                  <a:gd name="T13" fmla="*/ 14 h 29"/>
                  <a:gd name="T14" fmla="*/ 5 w 42"/>
                  <a:gd name="T15" fmla="*/ 11 h 29"/>
                  <a:gd name="T16" fmla="*/ 4 w 42"/>
                  <a:gd name="T17" fmla="*/ 7 h 29"/>
                  <a:gd name="T18" fmla="*/ 3 w 42"/>
                  <a:gd name="T19" fmla="*/ 6 h 29"/>
                  <a:gd name="T20" fmla="*/ 2 w 42"/>
                  <a:gd name="T21" fmla="*/ 2 h 29"/>
                  <a:gd name="T22" fmla="*/ 17 w 42"/>
                  <a:gd name="T23" fmla="*/ 1 h 29"/>
                  <a:gd name="T24" fmla="*/ 38 w 42"/>
                  <a:gd name="T25" fmla="*/ 0 h 29"/>
                  <a:gd name="T26" fmla="*/ 41 w 42"/>
                  <a:gd name="T27" fmla="*/ 0 h 29"/>
                  <a:gd name="T28" fmla="*/ 42 w 42"/>
                  <a:gd name="T29" fmla="*/ 2 h 29"/>
                  <a:gd name="T30" fmla="*/ 42 w 42"/>
                  <a:gd name="T31" fmla="*/ 3 h 29"/>
                  <a:gd name="T32" fmla="*/ 39 w 42"/>
                  <a:gd name="T33" fmla="*/ 6 h 29"/>
                  <a:gd name="T34" fmla="*/ 38 w 42"/>
                  <a:gd name="T35" fmla="*/ 11 h 29"/>
                  <a:gd name="T36" fmla="*/ 39 w 42"/>
                  <a:gd name="T37" fmla="*/ 12 h 29"/>
                  <a:gd name="T38" fmla="*/ 37 w 42"/>
                  <a:gd name="T39" fmla="*/ 15 h 29"/>
                  <a:gd name="T40" fmla="*/ 36 w 42"/>
                  <a:gd name="T41" fmla="*/ 15 h 29"/>
                  <a:gd name="T42" fmla="*/ 35 w 42"/>
                  <a:gd name="T43" fmla="*/ 17 h 29"/>
                  <a:gd name="T44" fmla="*/ 32 w 42"/>
                  <a:gd name="T45" fmla="*/ 17 h 29"/>
                  <a:gd name="T46" fmla="*/ 29 w 42"/>
                  <a:gd name="T47" fmla="*/ 19 h 29"/>
                  <a:gd name="T48" fmla="*/ 27 w 42"/>
                  <a:gd name="T49" fmla="*/ 20 h 29"/>
                  <a:gd name="T50" fmla="*/ 26 w 42"/>
                  <a:gd name="T51" fmla="*/ 20 h 29"/>
                  <a:gd name="T52" fmla="*/ 24 w 42"/>
                  <a:gd name="T53" fmla="*/ 22 h 29"/>
                  <a:gd name="T54" fmla="*/ 20 w 42"/>
                  <a:gd name="T55" fmla="*/ 22 h 29"/>
                  <a:gd name="T56" fmla="*/ 18 w 42"/>
                  <a:gd name="T57" fmla="*/ 22 h 29"/>
                  <a:gd name="T58" fmla="*/ 17 w 42"/>
                  <a:gd name="T59" fmla="*/ 24 h 29"/>
                  <a:gd name="T60" fmla="*/ 17 w 42"/>
                  <a:gd name="T61" fmla="*/ 26 h 29"/>
                  <a:gd name="T62" fmla="*/ 14 w 42"/>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29">
                    <a:moveTo>
                      <a:pt x="14" y="29"/>
                    </a:moveTo>
                    <a:cubicBezTo>
                      <a:pt x="13" y="29"/>
                      <a:pt x="13" y="29"/>
                      <a:pt x="13" y="29"/>
                    </a:cubicBezTo>
                    <a:cubicBezTo>
                      <a:pt x="13" y="29"/>
                      <a:pt x="12" y="29"/>
                      <a:pt x="12" y="29"/>
                    </a:cubicBezTo>
                    <a:cubicBezTo>
                      <a:pt x="6" y="29"/>
                      <a:pt x="6" y="29"/>
                      <a:pt x="6" y="29"/>
                    </a:cubicBezTo>
                    <a:cubicBezTo>
                      <a:pt x="5" y="29"/>
                      <a:pt x="5" y="29"/>
                      <a:pt x="5" y="29"/>
                    </a:cubicBezTo>
                    <a:cubicBezTo>
                      <a:pt x="4" y="28"/>
                      <a:pt x="3" y="26"/>
                      <a:pt x="2" y="25"/>
                    </a:cubicBezTo>
                    <a:cubicBezTo>
                      <a:pt x="1" y="25"/>
                      <a:pt x="1" y="24"/>
                      <a:pt x="0" y="24"/>
                    </a:cubicBezTo>
                    <a:cubicBezTo>
                      <a:pt x="0" y="23"/>
                      <a:pt x="0" y="23"/>
                      <a:pt x="0" y="22"/>
                    </a:cubicBezTo>
                    <a:cubicBezTo>
                      <a:pt x="0" y="22"/>
                      <a:pt x="0" y="22"/>
                      <a:pt x="0" y="22"/>
                    </a:cubicBezTo>
                    <a:cubicBezTo>
                      <a:pt x="0" y="18"/>
                      <a:pt x="0" y="18"/>
                      <a:pt x="0" y="18"/>
                    </a:cubicBezTo>
                    <a:cubicBezTo>
                      <a:pt x="1" y="18"/>
                      <a:pt x="1" y="18"/>
                      <a:pt x="1" y="18"/>
                    </a:cubicBezTo>
                    <a:cubicBezTo>
                      <a:pt x="2" y="18"/>
                      <a:pt x="2" y="17"/>
                      <a:pt x="3" y="16"/>
                    </a:cubicBezTo>
                    <a:cubicBezTo>
                      <a:pt x="3" y="16"/>
                      <a:pt x="3" y="16"/>
                      <a:pt x="3" y="15"/>
                    </a:cubicBezTo>
                    <a:cubicBezTo>
                      <a:pt x="4" y="14"/>
                      <a:pt x="4" y="14"/>
                      <a:pt x="5" y="14"/>
                    </a:cubicBezTo>
                    <a:cubicBezTo>
                      <a:pt x="5" y="14"/>
                      <a:pt x="5" y="14"/>
                      <a:pt x="5" y="14"/>
                    </a:cubicBezTo>
                    <a:cubicBezTo>
                      <a:pt x="5" y="13"/>
                      <a:pt x="5" y="12"/>
                      <a:pt x="5" y="11"/>
                    </a:cubicBezTo>
                    <a:cubicBezTo>
                      <a:pt x="5" y="11"/>
                      <a:pt x="5" y="10"/>
                      <a:pt x="5" y="10"/>
                    </a:cubicBezTo>
                    <a:cubicBezTo>
                      <a:pt x="5" y="8"/>
                      <a:pt x="5" y="8"/>
                      <a:pt x="4" y="7"/>
                    </a:cubicBezTo>
                    <a:cubicBezTo>
                      <a:pt x="4" y="7"/>
                      <a:pt x="3" y="6"/>
                      <a:pt x="3" y="6"/>
                    </a:cubicBezTo>
                    <a:cubicBezTo>
                      <a:pt x="3" y="6"/>
                      <a:pt x="3" y="6"/>
                      <a:pt x="3" y="6"/>
                    </a:cubicBezTo>
                    <a:cubicBezTo>
                      <a:pt x="2" y="6"/>
                      <a:pt x="2" y="5"/>
                      <a:pt x="2" y="4"/>
                    </a:cubicBezTo>
                    <a:cubicBezTo>
                      <a:pt x="2" y="2"/>
                      <a:pt x="2" y="2"/>
                      <a:pt x="2" y="2"/>
                    </a:cubicBezTo>
                    <a:cubicBezTo>
                      <a:pt x="3" y="2"/>
                      <a:pt x="3" y="2"/>
                      <a:pt x="3" y="2"/>
                    </a:cubicBezTo>
                    <a:cubicBezTo>
                      <a:pt x="8" y="2"/>
                      <a:pt x="12" y="1"/>
                      <a:pt x="17" y="1"/>
                    </a:cubicBezTo>
                    <a:cubicBezTo>
                      <a:pt x="22" y="0"/>
                      <a:pt x="28" y="0"/>
                      <a:pt x="33" y="0"/>
                    </a:cubicBezTo>
                    <a:cubicBezTo>
                      <a:pt x="35" y="0"/>
                      <a:pt x="36" y="0"/>
                      <a:pt x="38" y="0"/>
                    </a:cubicBezTo>
                    <a:cubicBezTo>
                      <a:pt x="39" y="0"/>
                      <a:pt x="39" y="0"/>
                      <a:pt x="40" y="0"/>
                    </a:cubicBezTo>
                    <a:cubicBezTo>
                      <a:pt x="40" y="0"/>
                      <a:pt x="41" y="0"/>
                      <a:pt x="41" y="0"/>
                    </a:cubicBezTo>
                    <a:cubicBezTo>
                      <a:pt x="42" y="1"/>
                      <a:pt x="42" y="1"/>
                      <a:pt x="42" y="2"/>
                    </a:cubicBezTo>
                    <a:cubicBezTo>
                      <a:pt x="42" y="2"/>
                      <a:pt x="42" y="2"/>
                      <a:pt x="42" y="2"/>
                    </a:cubicBezTo>
                    <a:cubicBezTo>
                      <a:pt x="42" y="3"/>
                      <a:pt x="42" y="3"/>
                      <a:pt x="42" y="3"/>
                    </a:cubicBezTo>
                    <a:cubicBezTo>
                      <a:pt x="42" y="3"/>
                      <a:pt x="42" y="3"/>
                      <a:pt x="42" y="3"/>
                    </a:cubicBezTo>
                    <a:cubicBezTo>
                      <a:pt x="42" y="4"/>
                      <a:pt x="42" y="5"/>
                      <a:pt x="40" y="6"/>
                    </a:cubicBezTo>
                    <a:cubicBezTo>
                      <a:pt x="40" y="6"/>
                      <a:pt x="40" y="6"/>
                      <a:pt x="39" y="6"/>
                    </a:cubicBezTo>
                    <a:cubicBezTo>
                      <a:pt x="39" y="7"/>
                      <a:pt x="39" y="8"/>
                      <a:pt x="38" y="8"/>
                    </a:cubicBezTo>
                    <a:cubicBezTo>
                      <a:pt x="38" y="9"/>
                      <a:pt x="38" y="10"/>
                      <a:pt x="38" y="11"/>
                    </a:cubicBezTo>
                    <a:cubicBezTo>
                      <a:pt x="38" y="11"/>
                      <a:pt x="38" y="11"/>
                      <a:pt x="38" y="11"/>
                    </a:cubicBezTo>
                    <a:cubicBezTo>
                      <a:pt x="39" y="11"/>
                      <a:pt x="39" y="12"/>
                      <a:pt x="39" y="12"/>
                    </a:cubicBezTo>
                    <a:cubicBezTo>
                      <a:pt x="39" y="13"/>
                      <a:pt x="39" y="13"/>
                      <a:pt x="39" y="14"/>
                    </a:cubicBezTo>
                    <a:cubicBezTo>
                      <a:pt x="38" y="15"/>
                      <a:pt x="37" y="15"/>
                      <a:pt x="37" y="15"/>
                    </a:cubicBezTo>
                    <a:cubicBezTo>
                      <a:pt x="36" y="15"/>
                      <a:pt x="36" y="15"/>
                      <a:pt x="36" y="15"/>
                    </a:cubicBezTo>
                    <a:cubicBezTo>
                      <a:pt x="36" y="15"/>
                      <a:pt x="36" y="15"/>
                      <a:pt x="36" y="15"/>
                    </a:cubicBezTo>
                    <a:cubicBezTo>
                      <a:pt x="36" y="15"/>
                      <a:pt x="36" y="15"/>
                      <a:pt x="36" y="15"/>
                    </a:cubicBezTo>
                    <a:cubicBezTo>
                      <a:pt x="36" y="16"/>
                      <a:pt x="35" y="17"/>
                      <a:pt x="35" y="17"/>
                    </a:cubicBezTo>
                    <a:cubicBezTo>
                      <a:pt x="35" y="17"/>
                      <a:pt x="34" y="17"/>
                      <a:pt x="34" y="17"/>
                    </a:cubicBezTo>
                    <a:cubicBezTo>
                      <a:pt x="32" y="17"/>
                      <a:pt x="32" y="17"/>
                      <a:pt x="32" y="17"/>
                    </a:cubicBezTo>
                    <a:cubicBezTo>
                      <a:pt x="32" y="17"/>
                      <a:pt x="31" y="17"/>
                      <a:pt x="31" y="17"/>
                    </a:cubicBezTo>
                    <a:cubicBezTo>
                      <a:pt x="30" y="17"/>
                      <a:pt x="30" y="18"/>
                      <a:pt x="29" y="19"/>
                    </a:cubicBezTo>
                    <a:cubicBezTo>
                      <a:pt x="29" y="20"/>
                      <a:pt x="28" y="20"/>
                      <a:pt x="27" y="20"/>
                    </a:cubicBezTo>
                    <a:cubicBezTo>
                      <a:pt x="27" y="20"/>
                      <a:pt x="27" y="20"/>
                      <a:pt x="27" y="20"/>
                    </a:cubicBezTo>
                    <a:cubicBezTo>
                      <a:pt x="27" y="20"/>
                      <a:pt x="26" y="20"/>
                      <a:pt x="26" y="20"/>
                    </a:cubicBezTo>
                    <a:cubicBezTo>
                      <a:pt x="26" y="20"/>
                      <a:pt x="26" y="20"/>
                      <a:pt x="26" y="20"/>
                    </a:cubicBezTo>
                    <a:cubicBezTo>
                      <a:pt x="26" y="20"/>
                      <a:pt x="26" y="20"/>
                      <a:pt x="26" y="20"/>
                    </a:cubicBezTo>
                    <a:cubicBezTo>
                      <a:pt x="25" y="22"/>
                      <a:pt x="25" y="22"/>
                      <a:pt x="24" y="22"/>
                    </a:cubicBezTo>
                    <a:cubicBezTo>
                      <a:pt x="21" y="22"/>
                      <a:pt x="21" y="22"/>
                      <a:pt x="21" y="22"/>
                    </a:cubicBezTo>
                    <a:cubicBezTo>
                      <a:pt x="21" y="22"/>
                      <a:pt x="21" y="22"/>
                      <a:pt x="20" y="22"/>
                    </a:cubicBezTo>
                    <a:cubicBezTo>
                      <a:pt x="20" y="22"/>
                      <a:pt x="19" y="22"/>
                      <a:pt x="19" y="22"/>
                    </a:cubicBezTo>
                    <a:cubicBezTo>
                      <a:pt x="19" y="22"/>
                      <a:pt x="18" y="22"/>
                      <a:pt x="18" y="22"/>
                    </a:cubicBezTo>
                    <a:cubicBezTo>
                      <a:pt x="18" y="22"/>
                      <a:pt x="18" y="22"/>
                      <a:pt x="18" y="22"/>
                    </a:cubicBezTo>
                    <a:cubicBezTo>
                      <a:pt x="18" y="23"/>
                      <a:pt x="18" y="24"/>
                      <a:pt x="17" y="24"/>
                    </a:cubicBezTo>
                    <a:cubicBezTo>
                      <a:pt x="17" y="24"/>
                      <a:pt x="17" y="24"/>
                      <a:pt x="17" y="24"/>
                    </a:cubicBezTo>
                    <a:cubicBezTo>
                      <a:pt x="17" y="25"/>
                      <a:pt x="17" y="25"/>
                      <a:pt x="17" y="26"/>
                    </a:cubicBezTo>
                    <a:cubicBezTo>
                      <a:pt x="17" y="26"/>
                      <a:pt x="16" y="27"/>
                      <a:pt x="16" y="27"/>
                    </a:cubicBezTo>
                    <a:cubicBezTo>
                      <a:pt x="16" y="28"/>
                      <a:pt x="16" y="29"/>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18"/>
              <p:cNvSpPr>
                <a:spLocks noEditPoints="1"/>
              </p:cNvSpPr>
              <p:nvPr/>
            </p:nvSpPr>
            <p:spPr bwMode="auto">
              <a:xfrm>
                <a:off x="3606193" y="2107379"/>
                <a:ext cx="1716739" cy="3346081"/>
              </a:xfrm>
              <a:custGeom>
                <a:avLst/>
                <a:gdLst>
                  <a:gd name="T0" fmla="*/ 88 w 158"/>
                  <a:gd name="T1" fmla="*/ 272 h 307"/>
                  <a:gd name="T2" fmla="*/ 88 w 158"/>
                  <a:gd name="T3" fmla="*/ 264 h 307"/>
                  <a:gd name="T4" fmla="*/ 91 w 158"/>
                  <a:gd name="T5" fmla="*/ 242 h 307"/>
                  <a:gd name="T6" fmla="*/ 95 w 158"/>
                  <a:gd name="T7" fmla="*/ 220 h 307"/>
                  <a:gd name="T8" fmla="*/ 95 w 158"/>
                  <a:gd name="T9" fmla="*/ 206 h 307"/>
                  <a:gd name="T10" fmla="*/ 85 w 158"/>
                  <a:gd name="T11" fmla="*/ 190 h 307"/>
                  <a:gd name="T12" fmla="*/ 80 w 158"/>
                  <a:gd name="T13" fmla="*/ 173 h 307"/>
                  <a:gd name="T14" fmla="*/ 64 w 158"/>
                  <a:gd name="T15" fmla="*/ 167 h 307"/>
                  <a:gd name="T16" fmla="*/ 53 w 158"/>
                  <a:gd name="T17" fmla="*/ 174 h 307"/>
                  <a:gd name="T18" fmla="*/ 38 w 158"/>
                  <a:gd name="T19" fmla="*/ 172 h 307"/>
                  <a:gd name="T20" fmla="*/ 26 w 158"/>
                  <a:gd name="T21" fmla="*/ 165 h 307"/>
                  <a:gd name="T22" fmla="*/ 9 w 158"/>
                  <a:gd name="T23" fmla="*/ 148 h 307"/>
                  <a:gd name="T24" fmla="*/ 3 w 158"/>
                  <a:gd name="T25" fmla="*/ 134 h 307"/>
                  <a:gd name="T26" fmla="*/ 1 w 158"/>
                  <a:gd name="T27" fmla="*/ 119 h 307"/>
                  <a:gd name="T28" fmla="*/ 8 w 158"/>
                  <a:gd name="T29" fmla="*/ 98 h 307"/>
                  <a:gd name="T30" fmla="*/ 19 w 158"/>
                  <a:gd name="T31" fmla="*/ 89 h 307"/>
                  <a:gd name="T32" fmla="*/ 30 w 158"/>
                  <a:gd name="T33" fmla="*/ 73 h 307"/>
                  <a:gd name="T34" fmla="*/ 42 w 158"/>
                  <a:gd name="T35" fmla="*/ 67 h 307"/>
                  <a:gd name="T36" fmla="*/ 64 w 158"/>
                  <a:gd name="T37" fmla="*/ 64 h 307"/>
                  <a:gd name="T38" fmla="*/ 71 w 158"/>
                  <a:gd name="T39" fmla="*/ 73 h 307"/>
                  <a:gd name="T40" fmla="*/ 82 w 158"/>
                  <a:gd name="T41" fmla="*/ 78 h 307"/>
                  <a:gd name="T42" fmla="*/ 90 w 158"/>
                  <a:gd name="T43" fmla="*/ 82 h 307"/>
                  <a:gd name="T44" fmla="*/ 101 w 158"/>
                  <a:gd name="T45" fmla="*/ 82 h 307"/>
                  <a:gd name="T46" fmla="*/ 112 w 158"/>
                  <a:gd name="T47" fmla="*/ 79 h 307"/>
                  <a:gd name="T48" fmla="*/ 107 w 158"/>
                  <a:gd name="T49" fmla="*/ 68 h 307"/>
                  <a:gd name="T50" fmla="*/ 98 w 158"/>
                  <a:gd name="T51" fmla="*/ 68 h 307"/>
                  <a:gd name="T52" fmla="*/ 93 w 158"/>
                  <a:gd name="T53" fmla="*/ 55 h 307"/>
                  <a:gd name="T54" fmla="*/ 85 w 158"/>
                  <a:gd name="T55" fmla="*/ 43 h 307"/>
                  <a:gd name="T56" fmla="*/ 82 w 158"/>
                  <a:gd name="T57" fmla="*/ 61 h 307"/>
                  <a:gd name="T58" fmla="*/ 73 w 158"/>
                  <a:gd name="T59" fmla="*/ 54 h 307"/>
                  <a:gd name="T60" fmla="*/ 74 w 158"/>
                  <a:gd name="T61" fmla="*/ 67 h 307"/>
                  <a:gd name="T62" fmla="*/ 61 w 158"/>
                  <a:gd name="T63" fmla="*/ 55 h 307"/>
                  <a:gd name="T64" fmla="*/ 49 w 158"/>
                  <a:gd name="T65" fmla="*/ 52 h 307"/>
                  <a:gd name="T66" fmla="*/ 28 w 158"/>
                  <a:gd name="T67" fmla="*/ 32 h 307"/>
                  <a:gd name="T68" fmla="*/ 43 w 158"/>
                  <a:gd name="T69" fmla="*/ 23 h 307"/>
                  <a:gd name="T70" fmla="*/ 44 w 158"/>
                  <a:gd name="T71" fmla="*/ 12 h 307"/>
                  <a:gd name="T72" fmla="*/ 43 w 158"/>
                  <a:gd name="T73" fmla="*/ 4 h 307"/>
                  <a:gd name="T74" fmla="*/ 80 w 158"/>
                  <a:gd name="T75" fmla="*/ 23 h 307"/>
                  <a:gd name="T76" fmla="*/ 107 w 158"/>
                  <a:gd name="T77" fmla="*/ 47 h 307"/>
                  <a:gd name="T78" fmla="*/ 125 w 158"/>
                  <a:gd name="T79" fmla="*/ 66 h 307"/>
                  <a:gd name="T80" fmla="*/ 134 w 158"/>
                  <a:gd name="T81" fmla="*/ 80 h 307"/>
                  <a:gd name="T82" fmla="*/ 140 w 158"/>
                  <a:gd name="T83" fmla="*/ 90 h 307"/>
                  <a:gd name="T84" fmla="*/ 144 w 158"/>
                  <a:gd name="T85" fmla="*/ 98 h 307"/>
                  <a:gd name="T86" fmla="*/ 149 w 158"/>
                  <a:gd name="T87" fmla="*/ 107 h 307"/>
                  <a:gd name="T88" fmla="*/ 145 w 158"/>
                  <a:gd name="T89" fmla="*/ 127 h 307"/>
                  <a:gd name="T90" fmla="*/ 138 w 158"/>
                  <a:gd name="T91" fmla="*/ 115 h 307"/>
                  <a:gd name="T92" fmla="*/ 128 w 158"/>
                  <a:gd name="T93" fmla="*/ 102 h 307"/>
                  <a:gd name="T94" fmla="*/ 122 w 158"/>
                  <a:gd name="T95" fmla="*/ 93 h 307"/>
                  <a:gd name="T96" fmla="*/ 133 w 158"/>
                  <a:gd name="T97" fmla="*/ 114 h 307"/>
                  <a:gd name="T98" fmla="*/ 146 w 158"/>
                  <a:gd name="T99" fmla="*/ 136 h 307"/>
                  <a:gd name="T100" fmla="*/ 157 w 158"/>
                  <a:gd name="T101" fmla="*/ 155 h 307"/>
                  <a:gd name="T102" fmla="*/ 154 w 158"/>
                  <a:gd name="T103" fmla="*/ 183 h 307"/>
                  <a:gd name="T104" fmla="*/ 153 w 158"/>
                  <a:gd name="T105" fmla="*/ 198 h 307"/>
                  <a:gd name="T106" fmla="*/ 147 w 158"/>
                  <a:gd name="T107" fmla="*/ 231 h 307"/>
                  <a:gd name="T108" fmla="*/ 133 w 158"/>
                  <a:gd name="T109" fmla="*/ 260 h 307"/>
                  <a:gd name="T110" fmla="*/ 124 w 158"/>
                  <a:gd name="T111" fmla="*/ 276 h 307"/>
                  <a:gd name="T112" fmla="*/ 119 w 158"/>
                  <a:gd name="T113" fmla="*/ 291 h 307"/>
                  <a:gd name="T114" fmla="*/ 94 w 158"/>
                  <a:gd name="T115" fmla="*/ 305 h 307"/>
                  <a:gd name="T116" fmla="*/ 59 w 158"/>
                  <a:gd name="T117" fmla="*/ 43 h 307"/>
                  <a:gd name="T118" fmla="*/ 65 w 158"/>
                  <a:gd name="T119" fmla="*/ 4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 h="307">
                    <a:moveTo>
                      <a:pt x="87" y="307"/>
                    </a:moveTo>
                    <a:cubicBezTo>
                      <a:pt x="86" y="307"/>
                      <a:pt x="86" y="307"/>
                      <a:pt x="85" y="306"/>
                    </a:cubicBezTo>
                    <a:cubicBezTo>
                      <a:pt x="84" y="305"/>
                      <a:pt x="84" y="304"/>
                      <a:pt x="84" y="303"/>
                    </a:cubicBezTo>
                    <a:cubicBezTo>
                      <a:pt x="84" y="303"/>
                      <a:pt x="84" y="303"/>
                      <a:pt x="84" y="303"/>
                    </a:cubicBezTo>
                    <a:cubicBezTo>
                      <a:pt x="84" y="302"/>
                      <a:pt x="84" y="300"/>
                      <a:pt x="85" y="299"/>
                    </a:cubicBezTo>
                    <a:cubicBezTo>
                      <a:pt x="85" y="299"/>
                      <a:pt x="86" y="299"/>
                      <a:pt x="86" y="298"/>
                    </a:cubicBezTo>
                    <a:cubicBezTo>
                      <a:pt x="87" y="298"/>
                      <a:pt x="87" y="298"/>
                      <a:pt x="88" y="298"/>
                    </a:cubicBezTo>
                    <a:cubicBezTo>
                      <a:pt x="88" y="297"/>
                      <a:pt x="89" y="297"/>
                      <a:pt x="89" y="297"/>
                    </a:cubicBezTo>
                    <a:cubicBezTo>
                      <a:pt x="90" y="297"/>
                      <a:pt x="91" y="296"/>
                      <a:pt x="91" y="295"/>
                    </a:cubicBezTo>
                    <a:cubicBezTo>
                      <a:pt x="91" y="295"/>
                      <a:pt x="91" y="293"/>
                      <a:pt x="91" y="292"/>
                    </a:cubicBezTo>
                    <a:cubicBezTo>
                      <a:pt x="90" y="291"/>
                      <a:pt x="90" y="290"/>
                      <a:pt x="89" y="289"/>
                    </a:cubicBezTo>
                    <a:cubicBezTo>
                      <a:pt x="89" y="289"/>
                      <a:pt x="89" y="289"/>
                      <a:pt x="88" y="289"/>
                    </a:cubicBezTo>
                    <a:cubicBezTo>
                      <a:pt x="88" y="288"/>
                      <a:pt x="88" y="288"/>
                      <a:pt x="88" y="288"/>
                    </a:cubicBezTo>
                    <a:cubicBezTo>
                      <a:pt x="88" y="272"/>
                      <a:pt x="88" y="272"/>
                      <a:pt x="88" y="272"/>
                    </a:cubicBezTo>
                    <a:cubicBezTo>
                      <a:pt x="89" y="272"/>
                      <a:pt x="89" y="272"/>
                      <a:pt x="89" y="272"/>
                    </a:cubicBezTo>
                    <a:cubicBezTo>
                      <a:pt x="89" y="272"/>
                      <a:pt x="89" y="272"/>
                      <a:pt x="89" y="272"/>
                    </a:cubicBezTo>
                    <a:cubicBezTo>
                      <a:pt x="89" y="272"/>
                      <a:pt x="90" y="271"/>
                      <a:pt x="89" y="269"/>
                    </a:cubicBezTo>
                    <a:cubicBezTo>
                      <a:pt x="89" y="268"/>
                      <a:pt x="89" y="268"/>
                      <a:pt x="89" y="268"/>
                    </a:cubicBezTo>
                    <a:cubicBezTo>
                      <a:pt x="89" y="268"/>
                      <a:pt x="89" y="268"/>
                      <a:pt x="89" y="268"/>
                    </a:cubicBezTo>
                    <a:cubicBezTo>
                      <a:pt x="89" y="268"/>
                      <a:pt x="89" y="268"/>
                      <a:pt x="89" y="268"/>
                    </a:cubicBezTo>
                    <a:cubicBezTo>
                      <a:pt x="89" y="267"/>
                      <a:pt x="89" y="267"/>
                      <a:pt x="89" y="267"/>
                    </a:cubicBezTo>
                    <a:cubicBezTo>
                      <a:pt x="89" y="267"/>
                      <a:pt x="89" y="267"/>
                      <a:pt x="89" y="267"/>
                    </a:cubicBezTo>
                    <a:cubicBezTo>
                      <a:pt x="89" y="267"/>
                      <a:pt x="89" y="267"/>
                      <a:pt x="89" y="267"/>
                    </a:cubicBezTo>
                    <a:cubicBezTo>
                      <a:pt x="89" y="267"/>
                      <a:pt x="89" y="267"/>
                      <a:pt x="89" y="267"/>
                    </a:cubicBezTo>
                    <a:cubicBezTo>
                      <a:pt x="88" y="267"/>
                      <a:pt x="88" y="267"/>
                      <a:pt x="88" y="266"/>
                    </a:cubicBezTo>
                    <a:cubicBezTo>
                      <a:pt x="88" y="265"/>
                      <a:pt x="88" y="265"/>
                      <a:pt x="88" y="265"/>
                    </a:cubicBezTo>
                    <a:cubicBezTo>
                      <a:pt x="88" y="265"/>
                      <a:pt x="88" y="264"/>
                      <a:pt x="88" y="264"/>
                    </a:cubicBezTo>
                    <a:cubicBezTo>
                      <a:pt x="88" y="264"/>
                      <a:pt x="88" y="264"/>
                      <a:pt x="88" y="264"/>
                    </a:cubicBezTo>
                    <a:cubicBezTo>
                      <a:pt x="88" y="264"/>
                      <a:pt x="88" y="264"/>
                      <a:pt x="87" y="264"/>
                    </a:cubicBezTo>
                    <a:cubicBezTo>
                      <a:pt x="87" y="264"/>
                      <a:pt x="87" y="264"/>
                      <a:pt x="87" y="264"/>
                    </a:cubicBezTo>
                    <a:cubicBezTo>
                      <a:pt x="86" y="264"/>
                      <a:pt x="86" y="264"/>
                      <a:pt x="86" y="264"/>
                    </a:cubicBezTo>
                    <a:cubicBezTo>
                      <a:pt x="86" y="247"/>
                      <a:pt x="86" y="247"/>
                      <a:pt x="86" y="247"/>
                    </a:cubicBezTo>
                    <a:cubicBezTo>
                      <a:pt x="87" y="247"/>
                      <a:pt x="87" y="247"/>
                      <a:pt x="87" y="247"/>
                    </a:cubicBezTo>
                    <a:cubicBezTo>
                      <a:pt x="87" y="247"/>
                      <a:pt x="87" y="247"/>
                      <a:pt x="87" y="247"/>
                    </a:cubicBezTo>
                    <a:cubicBezTo>
                      <a:pt x="87" y="247"/>
                      <a:pt x="87" y="247"/>
                      <a:pt x="87" y="247"/>
                    </a:cubicBezTo>
                    <a:cubicBezTo>
                      <a:pt x="88" y="246"/>
                      <a:pt x="88" y="246"/>
                      <a:pt x="88" y="245"/>
                    </a:cubicBezTo>
                    <a:cubicBezTo>
                      <a:pt x="88" y="245"/>
                      <a:pt x="88" y="244"/>
                      <a:pt x="89" y="244"/>
                    </a:cubicBezTo>
                    <a:cubicBezTo>
                      <a:pt x="89" y="243"/>
                      <a:pt x="89" y="243"/>
                      <a:pt x="89" y="243"/>
                    </a:cubicBezTo>
                    <a:cubicBezTo>
                      <a:pt x="89" y="241"/>
                      <a:pt x="89" y="241"/>
                      <a:pt x="89" y="241"/>
                    </a:cubicBezTo>
                    <a:cubicBezTo>
                      <a:pt x="91" y="242"/>
                      <a:pt x="91" y="242"/>
                      <a:pt x="91" y="242"/>
                    </a:cubicBezTo>
                    <a:cubicBezTo>
                      <a:pt x="91" y="242"/>
                      <a:pt x="91" y="242"/>
                      <a:pt x="91" y="242"/>
                    </a:cubicBezTo>
                    <a:cubicBezTo>
                      <a:pt x="91" y="242"/>
                      <a:pt x="91" y="242"/>
                      <a:pt x="91" y="242"/>
                    </a:cubicBezTo>
                    <a:cubicBezTo>
                      <a:pt x="91" y="242"/>
                      <a:pt x="91" y="241"/>
                      <a:pt x="91" y="241"/>
                    </a:cubicBezTo>
                    <a:cubicBezTo>
                      <a:pt x="91" y="234"/>
                      <a:pt x="91" y="234"/>
                      <a:pt x="91" y="234"/>
                    </a:cubicBezTo>
                    <a:cubicBezTo>
                      <a:pt x="93" y="234"/>
                      <a:pt x="93" y="234"/>
                      <a:pt x="93" y="234"/>
                    </a:cubicBezTo>
                    <a:cubicBezTo>
                      <a:pt x="93" y="234"/>
                      <a:pt x="93" y="234"/>
                      <a:pt x="93" y="234"/>
                    </a:cubicBezTo>
                    <a:cubicBezTo>
                      <a:pt x="93" y="234"/>
                      <a:pt x="93" y="234"/>
                      <a:pt x="93" y="234"/>
                    </a:cubicBezTo>
                    <a:cubicBezTo>
                      <a:pt x="93" y="233"/>
                      <a:pt x="93" y="232"/>
                      <a:pt x="94" y="232"/>
                    </a:cubicBezTo>
                    <a:cubicBezTo>
                      <a:pt x="94" y="231"/>
                      <a:pt x="95" y="231"/>
                      <a:pt x="95" y="230"/>
                    </a:cubicBezTo>
                    <a:cubicBezTo>
                      <a:pt x="96" y="230"/>
                      <a:pt x="96" y="229"/>
                      <a:pt x="96" y="229"/>
                    </a:cubicBezTo>
                    <a:cubicBezTo>
                      <a:pt x="96" y="229"/>
                      <a:pt x="96" y="229"/>
                      <a:pt x="96" y="228"/>
                    </a:cubicBezTo>
                    <a:cubicBezTo>
                      <a:pt x="97" y="228"/>
                      <a:pt x="97" y="228"/>
                      <a:pt x="98" y="227"/>
                    </a:cubicBezTo>
                    <a:cubicBezTo>
                      <a:pt x="97" y="227"/>
                      <a:pt x="97" y="227"/>
                      <a:pt x="97" y="227"/>
                    </a:cubicBezTo>
                    <a:cubicBezTo>
                      <a:pt x="97" y="226"/>
                      <a:pt x="96" y="226"/>
                      <a:pt x="96" y="226"/>
                    </a:cubicBezTo>
                    <a:cubicBezTo>
                      <a:pt x="95" y="226"/>
                      <a:pt x="95" y="226"/>
                      <a:pt x="95" y="226"/>
                    </a:cubicBezTo>
                    <a:cubicBezTo>
                      <a:pt x="95" y="220"/>
                      <a:pt x="95" y="220"/>
                      <a:pt x="95" y="220"/>
                    </a:cubicBezTo>
                    <a:cubicBezTo>
                      <a:pt x="96" y="220"/>
                      <a:pt x="96" y="220"/>
                      <a:pt x="96" y="220"/>
                    </a:cubicBezTo>
                    <a:cubicBezTo>
                      <a:pt x="96" y="220"/>
                      <a:pt x="96" y="220"/>
                      <a:pt x="96" y="220"/>
                    </a:cubicBezTo>
                    <a:cubicBezTo>
                      <a:pt x="97" y="220"/>
                      <a:pt x="97" y="218"/>
                      <a:pt x="97" y="217"/>
                    </a:cubicBezTo>
                    <a:cubicBezTo>
                      <a:pt x="97" y="217"/>
                      <a:pt x="96" y="217"/>
                      <a:pt x="96" y="216"/>
                    </a:cubicBezTo>
                    <a:cubicBezTo>
                      <a:pt x="96" y="212"/>
                      <a:pt x="96" y="212"/>
                      <a:pt x="96" y="212"/>
                    </a:cubicBezTo>
                    <a:cubicBezTo>
                      <a:pt x="97" y="212"/>
                      <a:pt x="97" y="212"/>
                      <a:pt x="97" y="212"/>
                    </a:cubicBezTo>
                    <a:cubicBezTo>
                      <a:pt x="97" y="212"/>
                      <a:pt x="97" y="212"/>
                      <a:pt x="97" y="212"/>
                    </a:cubicBezTo>
                    <a:cubicBezTo>
                      <a:pt x="97" y="212"/>
                      <a:pt x="96" y="212"/>
                      <a:pt x="96" y="212"/>
                    </a:cubicBezTo>
                    <a:cubicBezTo>
                      <a:pt x="96" y="212"/>
                      <a:pt x="96" y="212"/>
                      <a:pt x="96" y="212"/>
                    </a:cubicBezTo>
                    <a:cubicBezTo>
                      <a:pt x="95" y="212"/>
                      <a:pt x="95" y="212"/>
                      <a:pt x="95" y="212"/>
                    </a:cubicBezTo>
                    <a:cubicBezTo>
                      <a:pt x="95" y="210"/>
                      <a:pt x="95" y="210"/>
                      <a:pt x="95" y="210"/>
                    </a:cubicBezTo>
                    <a:cubicBezTo>
                      <a:pt x="95" y="209"/>
                      <a:pt x="95" y="208"/>
                      <a:pt x="95" y="208"/>
                    </a:cubicBezTo>
                    <a:cubicBezTo>
                      <a:pt x="95" y="208"/>
                      <a:pt x="95" y="208"/>
                      <a:pt x="95" y="208"/>
                    </a:cubicBezTo>
                    <a:cubicBezTo>
                      <a:pt x="95" y="207"/>
                      <a:pt x="95" y="207"/>
                      <a:pt x="95" y="206"/>
                    </a:cubicBezTo>
                    <a:cubicBezTo>
                      <a:pt x="95" y="206"/>
                      <a:pt x="94" y="206"/>
                      <a:pt x="94" y="205"/>
                    </a:cubicBezTo>
                    <a:cubicBezTo>
                      <a:pt x="93" y="205"/>
                      <a:pt x="93" y="205"/>
                      <a:pt x="93" y="205"/>
                    </a:cubicBezTo>
                    <a:cubicBezTo>
                      <a:pt x="92" y="204"/>
                      <a:pt x="92" y="203"/>
                      <a:pt x="91" y="203"/>
                    </a:cubicBezTo>
                    <a:cubicBezTo>
                      <a:pt x="91" y="202"/>
                      <a:pt x="91" y="202"/>
                      <a:pt x="91" y="201"/>
                    </a:cubicBezTo>
                    <a:cubicBezTo>
                      <a:pt x="91" y="201"/>
                      <a:pt x="91" y="200"/>
                      <a:pt x="91" y="200"/>
                    </a:cubicBezTo>
                    <a:cubicBezTo>
                      <a:pt x="91" y="199"/>
                      <a:pt x="90" y="198"/>
                      <a:pt x="90" y="197"/>
                    </a:cubicBezTo>
                    <a:cubicBezTo>
                      <a:pt x="90" y="197"/>
                      <a:pt x="89" y="196"/>
                      <a:pt x="89" y="196"/>
                    </a:cubicBezTo>
                    <a:cubicBezTo>
                      <a:pt x="89" y="195"/>
                      <a:pt x="88" y="194"/>
                      <a:pt x="88" y="194"/>
                    </a:cubicBezTo>
                    <a:cubicBezTo>
                      <a:pt x="88" y="194"/>
                      <a:pt x="87" y="194"/>
                      <a:pt x="87" y="194"/>
                    </a:cubicBezTo>
                    <a:cubicBezTo>
                      <a:pt x="86" y="193"/>
                      <a:pt x="86" y="193"/>
                      <a:pt x="86" y="192"/>
                    </a:cubicBezTo>
                    <a:cubicBezTo>
                      <a:pt x="86" y="192"/>
                      <a:pt x="86" y="192"/>
                      <a:pt x="86" y="192"/>
                    </a:cubicBezTo>
                    <a:cubicBezTo>
                      <a:pt x="86" y="191"/>
                      <a:pt x="86" y="191"/>
                      <a:pt x="86" y="191"/>
                    </a:cubicBezTo>
                    <a:cubicBezTo>
                      <a:pt x="86" y="191"/>
                      <a:pt x="86" y="190"/>
                      <a:pt x="86" y="190"/>
                    </a:cubicBezTo>
                    <a:cubicBezTo>
                      <a:pt x="86" y="190"/>
                      <a:pt x="85" y="190"/>
                      <a:pt x="85" y="190"/>
                    </a:cubicBezTo>
                    <a:cubicBezTo>
                      <a:pt x="84" y="190"/>
                      <a:pt x="84" y="190"/>
                      <a:pt x="84" y="190"/>
                    </a:cubicBezTo>
                    <a:cubicBezTo>
                      <a:pt x="84" y="189"/>
                      <a:pt x="84" y="189"/>
                      <a:pt x="84" y="189"/>
                    </a:cubicBezTo>
                    <a:cubicBezTo>
                      <a:pt x="84" y="186"/>
                      <a:pt x="84" y="186"/>
                      <a:pt x="84" y="186"/>
                    </a:cubicBezTo>
                    <a:cubicBezTo>
                      <a:pt x="85" y="186"/>
                      <a:pt x="85" y="186"/>
                      <a:pt x="85" y="186"/>
                    </a:cubicBezTo>
                    <a:cubicBezTo>
                      <a:pt x="85" y="186"/>
                      <a:pt x="86" y="186"/>
                      <a:pt x="86" y="186"/>
                    </a:cubicBezTo>
                    <a:cubicBezTo>
                      <a:pt x="86" y="186"/>
                      <a:pt x="86" y="185"/>
                      <a:pt x="86" y="185"/>
                    </a:cubicBezTo>
                    <a:cubicBezTo>
                      <a:pt x="86" y="185"/>
                      <a:pt x="86" y="184"/>
                      <a:pt x="86" y="184"/>
                    </a:cubicBezTo>
                    <a:cubicBezTo>
                      <a:pt x="86" y="183"/>
                      <a:pt x="87" y="183"/>
                      <a:pt x="87" y="183"/>
                    </a:cubicBezTo>
                    <a:cubicBezTo>
                      <a:pt x="87" y="182"/>
                      <a:pt x="88" y="181"/>
                      <a:pt x="88" y="180"/>
                    </a:cubicBezTo>
                    <a:cubicBezTo>
                      <a:pt x="88" y="178"/>
                      <a:pt x="87" y="177"/>
                      <a:pt x="86" y="176"/>
                    </a:cubicBezTo>
                    <a:cubicBezTo>
                      <a:pt x="85" y="175"/>
                      <a:pt x="85" y="175"/>
                      <a:pt x="84" y="174"/>
                    </a:cubicBezTo>
                    <a:cubicBezTo>
                      <a:pt x="83" y="174"/>
                      <a:pt x="83" y="174"/>
                      <a:pt x="82" y="174"/>
                    </a:cubicBezTo>
                    <a:cubicBezTo>
                      <a:pt x="80" y="174"/>
                      <a:pt x="80" y="174"/>
                      <a:pt x="80" y="174"/>
                    </a:cubicBezTo>
                    <a:cubicBezTo>
                      <a:pt x="80" y="173"/>
                      <a:pt x="80" y="173"/>
                      <a:pt x="80" y="173"/>
                    </a:cubicBezTo>
                    <a:cubicBezTo>
                      <a:pt x="80" y="172"/>
                      <a:pt x="80" y="172"/>
                      <a:pt x="80" y="172"/>
                    </a:cubicBezTo>
                    <a:cubicBezTo>
                      <a:pt x="80" y="172"/>
                      <a:pt x="80" y="172"/>
                      <a:pt x="80" y="172"/>
                    </a:cubicBezTo>
                    <a:cubicBezTo>
                      <a:pt x="80" y="172"/>
                      <a:pt x="80" y="172"/>
                      <a:pt x="79" y="172"/>
                    </a:cubicBezTo>
                    <a:cubicBezTo>
                      <a:pt x="78" y="172"/>
                      <a:pt x="78" y="172"/>
                      <a:pt x="77" y="172"/>
                    </a:cubicBezTo>
                    <a:cubicBezTo>
                      <a:pt x="77" y="172"/>
                      <a:pt x="76" y="172"/>
                      <a:pt x="76" y="172"/>
                    </a:cubicBezTo>
                    <a:cubicBezTo>
                      <a:pt x="75" y="172"/>
                      <a:pt x="75" y="172"/>
                      <a:pt x="75" y="172"/>
                    </a:cubicBezTo>
                    <a:cubicBezTo>
                      <a:pt x="75" y="171"/>
                      <a:pt x="75" y="171"/>
                      <a:pt x="75" y="171"/>
                    </a:cubicBezTo>
                    <a:cubicBezTo>
                      <a:pt x="75" y="171"/>
                      <a:pt x="75" y="170"/>
                      <a:pt x="75" y="170"/>
                    </a:cubicBezTo>
                    <a:cubicBezTo>
                      <a:pt x="75" y="170"/>
                      <a:pt x="75" y="170"/>
                      <a:pt x="75" y="170"/>
                    </a:cubicBezTo>
                    <a:cubicBezTo>
                      <a:pt x="75" y="170"/>
                      <a:pt x="74" y="170"/>
                      <a:pt x="74" y="170"/>
                    </a:cubicBezTo>
                    <a:cubicBezTo>
                      <a:pt x="73" y="170"/>
                      <a:pt x="73" y="170"/>
                      <a:pt x="73" y="170"/>
                    </a:cubicBezTo>
                    <a:cubicBezTo>
                      <a:pt x="72" y="170"/>
                      <a:pt x="72" y="170"/>
                      <a:pt x="71" y="169"/>
                    </a:cubicBezTo>
                    <a:cubicBezTo>
                      <a:pt x="71" y="168"/>
                      <a:pt x="69" y="167"/>
                      <a:pt x="68" y="167"/>
                    </a:cubicBezTo>
                    <a:cubicBezTo>
                      <a:pt x="64" y="167"/>
                      <a:pt x="64" y="167"/>
                      <a:pt x="64" y="167"/>
                    </a:cubicBezTo>
                    <a:cubicBezTo>
                      <a:pt x="64" y="167"/>
                      <a:pt x="64" y="167"/>
                      <a:pt x="63" y="167"/>
                    </a:cubicBezTo>
                    <a:cubicBezTo>
                      <a:pt x="63" y="167"/>
                      <a:pt x="63" y="167"/>
                      <a:pt x="63" y="167"/>
                    </a:cubicBezTo>
                    <a:cubicBezTo>
                      <a:pt x="62" y="167"/>
                      <a:pt x="62" y="167"/>
                      <a:pt x="61" y="167"/>
                    </a:cubicBezTo>
                    <a:cubicBezTo>
                      <a:pt x="61" y="167"/>
                      <a:pt x="60" y="168"/>
                      <a:pt x="60" y="169"/>
                    </a:cubicBezTo>
                    <a:cubicBezTo>
                      <a:pt x="59" y="169"/>
                      <a:pt x="59" y="170"/>
                      <a:pt x="59" y="171"/>
                    </a:cubicBezTo>
                    <a:cubicBezTo>
                      <a:pt x="59" y="172"/>
                      <a:pt x="59" y="172"/>
                      <a:pt x="59" y="172"/>
                    </a:cubicBezTo>
                    <a:cubicBezTo>
                      <a:pt x="58" y="172"/>
                      <a:pt x="58" y="172"/>
                      <a:pt x="58" y="172"/>
                    </a:cubicBezTo>
                    <a:cubicBezTo>
                      <a:pt x="58" y="172"/>
                      <a:pt x="58" y="172"/>
                      <a:pt x="58" y="172"/>
                    </a:cubicBezTo>
                    <a:cubicBezTo>
                      <a:pt x="58" y="172"/>
                      <a:pt x="58" y="172"/>
                      <a:pt x="58" y="172"/>
                    </a:cubicBezTo>
                    <a:cubicBezTo>
                      <a:pt x="58" y="172"/>
                      <a:pt x="58" y="172"/>
                      <a:pt x="58" y="173"/>
                    </a:cubicBezTo>
                    <a:cubicBezTo>
                      <a:pt x="58" y="173"/>
                      <a:pt x="57" y="174"/>
                      <a:pt x="56" y="174"/>
                    </a:cubicBezTo>
                    <a:cubicBezTo>
                      <a:pt x="55" y="174"/>
                      <a:pt x="55" y="174"/>
                      <a:pt x="54" y="174"/>
                    </a:cubicBezTo>
                    <a:cubicBezTo>
                      <a:pt x="54" y="174"/>
                      <a:pt x="54" y="174"/>
                      <a:pt x="54" y="174"/>
                    </a:cubicBezTo>
                    <a:cubicBezTo>
                      <a:pt x="54" y="174"/>
                      <a:pt x="53" y="174"/>
                      <a:pt x="53" y="174"/>
                    </a:cubicBezTo>
                    <a:cubicBezTo>
                      <a:pt x="53" y="174"/>
                      <a:pt x="53" y="174"/>
                      <a:pt x="53" y="174"/>
                    </a:cubicBezTo>
                    <a:cubicBezTo>
                      <a:pt x="52" y="174"/>
                      <a:pt x="51" y="174"/>
                      <a:pt x="50" y="173"/>
                    </a:cubicBezTo>
                    <a:cubicBezTo>
                      <a:pt x="49" y="173"/>
                      <a:pt x="49" y="173"/>
                      <a:pt x="48" y="172"/>
                    </a:cubicBezTo>
                    <a:cubicBezTo>
                      <a:pt x="48" y="172"/>
                      <a:pt x="48" y="172"/>
                      <a:pt x="48" y="172"/>
                    </a:cubicBezTo>
                    <a:cubicBezTo>
                      <a:pt x="48" y="172"/>
                      <a:pt x="48" y="172"/>
                      <a:pt x="47" y="172"/>
                    </a:cubicBezTo>
                    <a:cubicBezTo>
                      <a:pt x="47" y="172"/>
                      <a:pt x="46" y="172"/>
                      <a:pt x="46" y="172"/>
                    </a:cubicBezTo>
                    <a:cubicBezTo>
                      <a:pt x="45" y="172"/>
                      <a:pt x="45" y="171"/>
                      <a:pt x="44" y="171"/>
                    </a:cubicBezTo>
                    <a:cubicBezTo>
                      <a:pt x="44" y="171"/>
                      <a:pt x="44" y="171"/>
                      <a:pt x="44" y="171"/>
                    </a:cubicBezTo>
                    <a:cubicBezTo>
                      <a:pt x="44" y="171"/>
                      <a:pt x="43" y="170"/>
                      <a:pt x="43" y="170"/>
                    </a:cubicBezTo>
                    <a:cubicBezTo>
                      <a:pt x="42" y="170"/>
                      <a:pt x="42" y="171"/>
                      <a:pt x="42" y="171"/>
                    </a:cubicBezTo>
                    <a:cubicBezTo>
                      <a:pt x="41" y="171"/>
                      <a:pt x="41" y="171"/>
                      <a:pt x="41" y="171"/>
                    </a:cubicBezTo>
                    <a:cubicBezTo>
                      <a:pt x="41" y="172"/>
                      <a:pt x="41" y="172"/>
                      <a:pt x="41" y="172"/>
                    </a:cubicBezTo>
                    <a:cubicBezTo>
                      <a:pt x="40" y="172"/>
                      <a:pt x="40" y="172"/>
                      <a:pt x="40" y="172"/>
                    </a:cubicBezTo>
                    <a:cubicBezTo>
                      <a:pt x="39" y="172"/>
                      <a:pt x="39" y="172"/>
                      <a:pt x="38" y="172"/>
                    </a:cubicBezTo>
                    <a:cubicBezTo>
                      <a:pt x="38" y="172"/>
                      <a:pt x="38" y="172"/>
                      <a:pt x="38" y="172"/>
                    </a:cubicBezTo>
                    <a:cubicBezTo>
                      <a:pt x="38" y="172"/>
                      <a:pt x="38" y="172"/>
                      <a:pt x="38" y="173"/>
                    </a:cubicBezTo>
                    <a:cubicBezTo>
                      <a:pt x="38" y="174"/>
                      <a:pt x="38" y="174"/>
                      <a:pt x="38" y="174"/>
                    </a:cubicBezTo>
                    <a:cubicBezTo>
                      <a:pt x="35" y="174"/>
                      <a:pt x="35" y="174"/>
                      <a:pt x="35" y="174"/>
                    </a:cubicBezTo>
                    <a:cubicBezTo>
                      <a:pt x="35" y="174"/>
                      <a:pt x="34" y="174"/>
                      <a:pt x="34" y="173"/>
                    </a:cubicBezTo>
                    <a:cubicBezTo>
                      <a:pt x="34" y="173"/>
                      <a:pt x="34" y="173"/>
                      <a:pt x="34" y="173"/>
                    </a:cubicBezTo>
                    <a:cubicBezTo>
                      <a:pt x="33" y="172"/>
                      <a:pt x="33" y="172"/>
                      <a:pt x="33" y="172"/>
                    </a:cubicBezTo>
                    <a:cubicBezTo>
                      <a:pt x="32" y="171"/>
                      <a:pt x="31" y="170"/>
                      <a:pt x="31" y="170"/>
                    </a:cubicBezTo>
                    <a:cubicBezTo>
                      <a:pt x="29" y="170"/>
                      <a:pt x="28" y="169"/>
                      <a:pt x="27" y="168"/>
                    </a:cubicBezTo>
                    <a:cubicBezTo>
                      <a:pt x="27" y="167"/>
                      <a:pt x="27" y="167"/>
                      <a:pt x="27" y="167"/>
                    </a:cubicBezTo>
                    <a:cubicBezTo>
                      <a:pt x="27" y="167"/>
                      <a:pt x="26" y="166"/>
                      <a:pt x="27" y="165"/>
                    </a:cubicBezTo>
                    <a:cubicBezTo>
                      <a:pt x="27" y="165"/>
                      <a:pt x="27" y="165"/>
                      <a:pt x="27" y="165"/>
                    </a:cubicBezTo>
                    <a:cubicBezTo>
                      <a:pt x="26" y="165"/>
                      <a:pt x="26" y="165"/>
                      <a:pt x="26" y="165"/>
                    </a:cubicBezTo>
                    <a:cubicBezTo>
                      <a:pt x="26" y="165"/>
                      <a:pt x="26" y="165"/>
                      <a:pt x="26" y="165"/>
                    </a:cubicBezTo>
                    <a:cubicBezTo>
                      <a:pt x="26" y="165"/>
                      <a:pt x="26" y="165"/>
                      <a:pt x="26" y="165"/>
                    </a:cubicBezTo>
                    <a:cubicBezTo>
                      <a:pt x="25" y="165"/>
                      <a:pt x="25" y="165"/>
                      <a:pt x="25" y="165"/>
                    </a:cubicBezTo>
                    <a:cubicBezTo>
                      <a:pt x="23" y="165"/>
                      <a:pt x="23" y="164"/>
                      <a:pt x="23" y="164"/>
                    </a:cubicBezTo>
                    <a:cubicBezTo>
                      <a:pt x="23" y="164"/>
                      <a:pt x="23" y="163"/>
                      <a:pt x="20" y="163"/>
                    </a:cubicBezTo>
                    <a:cubicBezTo>
                      <a:pt x="19" y="163"/>
                      <a:pt x="19" y="163"/>
                      <a:pt x="19" y="163"/>
                    </a:cubicBezTo>
                    <a:cubicBezTo>
                      <a:pt x="17" y="163"/>
                      <a:pt x="17" y="163"/>
                      <a:pt x="17" y="163"/>
                    </a:cubicBezTo>
                    <a:cubicBezTo>
                      <a:pt x="18" y="162"/>
                      <a:pt x="18" y="162"/>
                      <a:pt x="18" y="162"/>
                    </a:cubicBezTo>
                    <a:cubicBezTo>
                      <a:pt x="18" y="162"/>
                      <a:pt x="18" y="162"/>
                      <a:pt x="18" y="162"/>
                    </a:cubicBezTo>
                    <a:cubicBezTo>
                      <a:pt x="17" y="161"/>
                      <a:pt x="17" y="161"/>
                      <a:pt x="17" y="161"/>
                    </a:cubicBezTo>
                    <a:cubicBezTo>
                      <a:pt x="16" y="161"/>
                      <a:pt x="16" y="161"/>
                      <a:pt x="16" y="161"/>
                    </a:cubicBezTo>
                    <a:cubicBezTo>
                      <a:pt x="13" y="161"/>
                      <a:pt x="14" y="158"/>
                      <a:pt x="14" y="157"/>
                    </a:cubicBezTo>
                    <a:cubicBezTo>
                      <a:pt x="14" y="156"/>
                      <a:pt x="14" y="156"/>
                      <a:pt x="14" y="156"/>
                    </a:cubicBezTo>
                    <a:cubicBezTo>
                      <a:pt x="14" y="154"/>
                      <a:pt x="13" y="152"/>
                      <a:pt x="12" y="150"/>
                    </a:cubicBezTo>
                    <a:cubicBezTo>
                      <a:pt x="11" y="149"/>
                      <a:pt x="10" y="149"/>
                      <a:pt x="9" y="148"/>
                    </a:cubicBezTo>
                    <a:cubicBezTo>
                      <a:pt x="9" y="148"/>
                      <a:pt x="9" y="148"/>
                      <a:pt x="9" y="148"/>
                    </a:cubicBezTo>
                    <a:cubicBezTo>
                      <a:pt x="8" y="148"/>
                      <a:pt x="8" y="147"/>
                      <a:pt x="7" y="147"/>
                    </a:cubicBezTo>
                    <a:cubicBezTo>
                      <a:pt x="7" y="146"/>
                      <a:pt x="6" y="146"/>
                      <a:pt x="6" y="145"/>
                    </a:cubicBezTo>
                    <a:cubicBezTo>
                      <a:pt x="6" y="145"/>
                      <a:pt x="6" y="144"/>
                      <a:pt x="6" y="144"/>
                    </a:cubicBezTo>
                    <a:cubicBezTo>
                      <a:pt x="6" y="144"/>
                      <a:pt x="5" y="143"/>
                      <a:pt x="5" y="142"/>
                    </a:cubicBezTo>
                    <a:cubicBezTo>
                      <a:pt x="4" y="142"/>
                      <a:pt x="4" y="142"/>
                      <a:pt x="4" y="142"/>
                    </a:cubicBezTo>
                    <a:cubicBezTo>
                      <a:pt x="3" y="141"/>
                      <a:pt x="3" y="140"/>
                      <a:pt x="3" y="140"/>
                    </a:cubicBezTo>
                    <a:cubicBezTo>
                      <a:pt x="3" y="140"/>
                      <a:pt x="3" y="140"/>
                      <a:pt x="3" y="140"/>
                    </a:cubicBezTo>
                    <a:cubicBezTo>
                      <a:pt x="3" y="139"/>
                      <a:pt x="3" y="139"/>
                      <a:pt x="3" y="139"/>
                    </a:cubicBezTo>
                    <a:cubicBezTo>
                      <a:pt x="3" y="139"/>
                      <a:pt x="3" y="138"/>
                      <a:pt x="3" y="138"/>
                    </a:cubicBezTo>
                    <a:cubicBezTo>
                      <a:pt x="3" y="138"/>
                      <a:pt x="3" y="138"/>
                      <a:pt x="3" y="138"/>
                    </a:cubicBezTo>
                    <a:cubicBezTo>
                      <a:pt x="1" y="138"/>
                      <a:pt x="1" y="138"/>
                      <a:pt x="1" y="138"/>
                    </a:cubicBezTo>
                    <a:cubicBezTo>
                      <a:pt x="1" y="136"/>
                      <a:pt x="1" y="136"/>
                      <a:pt x="1" y="136"/>
                    </a:cubicBezTo>
                    <a:cubicBezTo>
                      <a:pt x="2" y="135"/>
                      <a:pt x="3" y="135"/>
                      <a:pt x="3" y="134"/>
                    </a:cubicBezTo>
                    <a:cubicBezTo>
                      <a:pt x="4" y="133"/>
                      <a:pt x="4" y="133"/>
                      <a:pt x="4" y="132"/>
                    </a:cubicBezTo>
                    <a:cubicBezTo>
                      <a:pt x="5" y="131"/>
                      <a:pt x="5" y="130"/>
                      <a:pt x="5" y="128"/>
                    </a:cubicBezTo>
                    <a:cubicBezTo>
                      <a:pt x="5" y="128"/>
                      <a:pt x="5" y="128"/>
                      <a:pt x="5" y="127"/>
                    </a:cubicBezTo>
                    <a:cubicBezTo>
                      <a:pt x="5" y="127"/>
                      <a:pt x="5" y="126"/>
                      <a:pt x="5" y="126"/>
                    </a:cubicBezTo>
                    <a:cubicBezTo>
                      <a:pt x="5" y="126"/>
                      <a:pt x="5" y="126"/>
                      <a:pt x="5" y="126"/>
                    </a:cubicBezTo>
                    <a:cubicBezTo>
                      <a:pt x="5" y="126"/>
                      <a:pt x="5" y="126"/>
                      <a:pt x="5" y="126"/>
                    </a:cubicBezTo>
                    <a:cubicBezTo>
                      <a:pt x="3" y="125"/>
                      <a:pt x="3" y="125"/>
                      <a:pt x="3" y="124"/>
                    </a:cubicBezTo>
                    <a:cubicBezTo>
                      <a:pt x="3" y="124"/>
                      <a:pt x="3" y="123"/>
                      <a:pt x="3" y="123"/>
                    </a:cubicBezTo>
                    <a:cubicBezTo>
                      <a:pt x="3" y="123"/>
                      <a:pt x="3" y="122"/>
                      <a:pt x="3" y="122"/>
                    </a:cubicBezTo>
                    <a:cubicBezTo>
                      <a:pt x="3" y="122"/>
                      <a:pt x="3" y="122"/>
                      <a:pt x="3" y="122"/>
                    </a:cubicBezTo>
                    <a:cubicBezTo>
                      <a:pt x="3" y="122"/>
                      <a:pt x="3" y="122"/>
                      <a:pt x="3" y="122"/>
                    </a:cubicBezTo>
                    <a:cubicBezTo>
                      <a:pt x="2" y="122"/>
                      <a:pt x="1" y="121"/>
                      <a:pt x="1" y="120"/>
                    </a:cubicBezTo>
                    <a:cubicBezTo>
                      <a:pt x="1" y="120"/>
                      <a:pt x="1" y="120"/>
                      <a:pt x="1" y="120"/>
                    </a:cubicBezTo>
                    <a:cubicBezTo>
                      <a:pt x="1" y="120"/>
                      <a:pt x="1" y="120"/>
                      <a:pt x="1" y="119"/>
                    </a:cubicBezTo>
                    <a:cubicBezTo>
                      <a:pt x="0" y="119"/>
                      <a:pt x="0" y="118"/>
                      <a:pt x="0" y="117"/>
                    </a:cubicBezTo>
                    <a:cubicBezTo>
                      <a:pt x="0" y="113"/>
                      <a:pt x="0" y="113"/>
                      <a:pt x="0" y="113"/>
                    </a:cubicBezTo>
                    <a:cubicBezTo>
                      <a:pt x="0" y="112"/>
                      <a:pt x="0" y="112"/>
                      <a:pt x="0" y="112"/>
                    </a:cubicBezTo>
                    <a:cubicBezTo>
                      <a:pt x="1" y="112"/>
                      <a:pt x="1" y="112"/>
                      <a:pt x="2" y="112"/>
                    </a:cubicBezTo>
                    <a:cubicBezTo>
                      <a:pt x="2" y="111"/>
                      <a:pt x="3" y="111"/>
                      <a:pt x="3" y="110"/>
                    </a:cubicBezTo>
                    <a:cubicBezTo>
                      <a:pt x="3" y="109"/>
                      <a:pt x="3" y="109"/>
                      <a:pt x="3" y="108"/>
                    </a:cubicBezTo>
                    <a:cubicBezTo>
                      <a:pt x="3" y="107"/>
                      <a:pt x="3" y="107"/>
                      <a:pt x="3" y="107"/>
                    </a:cubicBezTo>
                    <a:cubicBezTo>
                      <a:pt x="4" y="107"/>
                      <a:pt x="4" y="107"/>
                      <a:pt x="4" y="107"/>
                    </a:cubicBezTo>
                    <a:cubicBezTo>
                      <a:pt x="5" y="107"/>
                      <a:pt x="5" y="107"/>
                      <a:pt x="5" y="106"/>
                    </a:cubicBezTo>
                    <a:cubicBezTo>
                      <a:pt x="6" y="106"/>
                      <a:pt x="7" y="105"/>
                      <a:pt x="7" y="104"/>
                    </a:cubicBezTo>
                    <a:cubicBezTo>
                      <a:pt x="7" y="100"/>
                      <a:pt x="7" y="100"/>
                      <a:pt x="7" y="100"/>
                    </a:cubicBezTo>
                    <a:cubicBezTo>
                      <a:pt x="8" y="100"/>
                      <a:pt x="8" y="100"/>
                      <a:pt x="8" y="100"/>
                    </a:cubicBezTo>
                    <a:cubicBezTo>
                      <a:pt x="8" y="100"/>
                      <a:pt x="8" y="100"/>
                      <a:pt x="8" y="100"/>
                    </a:cubicBezTo>
                    <a:cubicBezTo>
                      <a:pt x="8" y="99"/>
                      <a:pt x="8" y="99"/>
                      <a:pt x="8" y="98"/>
                    </a:cubicBezTo>
                    <a:cubicBezTo>
                      <a:pt x="8" y="98"/>
                      <a:pt x="8" y="98"/>
                      <a:pt x="9" y="97"/>
                    </a:cubicBezTo>
                    <a:cubicBezTo>
                      <a:pt x="9" y="96"/>
                      <a:pt x="9" y="94"/>
                      <a:pt x="10" y="92"/>
                    </a:cubicBezTo>
                    <a:cubicBezTo>
                      <a:pt x="10" y="92"/>
                      <a:pt x="10" y="92"/>
                      <a:pt x="10" y="92"/>
                    </a:cubicBezTo>
                    <a:cubicBezTo>
                      <a:pt x="11" y="91"/>
                      <a:pt x="11" y="91"/>
                      <a:pt x="12" y="91"/>
                    </a:cubicBezTo>
                    <a:cubicBezTo>
                      <a:pt x="12" y="91"/>
                      <a:pt x="12" y="91"/>
                      <a:pt x="12" y="91"/>
                    </a:cubicBezTo>
                    <a:cubicBezTo>
                      <a:pt x="12" y="91"/>
                      <a:pt x="12" y="91"/>
                      <a:pt x="12" y="91"/>
                    </a:cubicBezTo>
                    <a:cubicBezTo>
                      <a:pt x="12" y="91"/>
                      <a:pt x="12" y="91"/>
                      <a:pt x="12" y="91"/>
                    </a:cubicBezTo>
                    <a:cubicBezTo>
                      <a:pt x="13" y="91"/>
                      <a:pt x="13" y="91"/>
                      <a:pt x="13" y="91"/>
                    </a:cubicBezTo>
                    <a:cubicBezTo>
                      <a:pt x="14" y="91"/>
                      <a:pt x="14" y="90"/>
                      <a:pt x="14" y="90"/>
                    </a:cubicBezTo>
                    <a:cubicBezTo>
                      <a:pt x="14" y="90"/>
                      <a:pt x="14" y="89"/>
                      <a:pt x="15" y="89"/>
                    </a:cubicBezTo>
                    <a:cubicBezTo>
                      <a:pt x="16" y="89"/>
                      <a:pt x="16" y="89"/>
                      <a:pt x="16" y="89"/>
                    </a:cubicBezTo>
                    <a:cubicBezTo>
                      <a:pt x="17" y="89"/>
                      <a:pt x="17" y="89"/>
                      <a:pt x="17" y="89"/>
                    </a:cubicBezTo>
                    <a:cubicBezTo>
                      <a:pt x="17" y="89"/>
                      <a:pt x="17" y="89"/>
                      <a:pt x="17" y="89"/>
                    </a:cubicBezTo>
                    <a:cubicBezTo>
                      <a:pt x="18" y="89"/>
                      <a:pt x="18" y="89"/>
                      <a:pt x="19" y="89"/>
                    </a:cubicBezTo>
                    <a:cubicBezTo>
                      <a:pt x="20" y="89"/>
                      <a:pt x="20" y="87"/>
                      <a:pt x="19" y="85"/>
                    </a:cubicBezTo>
                    <a:cubicBezTo>
                      <a:pt x="19" y="84"/>
                      <a:pt x="19" y="84"/>
                      <a:pt x="19" y="84"/>
                    </a:cubicBezTo>
                    <a:cubicBezTo>
                      <a:pt x="20" y="84"/>
                      <a:pt x="20" y="84"/>
                      <a:pt x="20" y="84"/>
                    </a:cubicBezTo>
                    <a:cubicBezTo>
                      <a:pt x="21" y="84"/>
                      <a:pt x="21" y="83"/>
                      <a:pt x="21" y="81"/>
                    </a:cubicBezTo>
                    <a:cubicBezTo>
                      <a:pt x="21" y="81"/>
                      <a:pt x="21" y="81"/>
                      <a:pt x="21" y="81"/>
                    </a:cubicBezTo>
                    <a:cubicBezTo>
                      <a:pt x="21" y="80"/>
                      <a:pt x="21" y="77"/>
                      <a:pt x="23" y="76"/>
                    </a:cubicBezTo>
                    <a:cubicBezTo>
                      <a:pt x="23" y="76"/>
                      <a:pt x="23" y="76"/>
                      <a:pt x="24" y="76"/>
                    </a:cubicBezTo>
                    <a:cubicBezTo>
                      <a:pt x="24" y="76"/>
                      <a:pt x="24" y="76"/>
                      <a:pt x="24" y="76"/>
                    </a:cubicBezTo>
                    <a:cubicBezTo>
                      <a:pt x="24" y="76"/>
                      <a:pt x="24" y="76"/>
                      <a:pt x="25" y="76"/>
                    </a:cubicBezTo>
                    <a:cubicBezTo>
                      <a:pt x="25" y="76"/>
                      <a:pt x="25" y="76"/>
                      <a:pt x="25" y="76"/>
                    </a:cubicBezTo>
                    <a:cubicBezTo>
                      <a:pt x="25" y="76"/>
                      <a:pt x="25" y="76"/>
                      <a:pt x="25" y="76"/>
                    </a:cubicBezTo>
                    <a:cubicBezTo>
                      <a:pt x="25" y="75"/>
                      <a:pt x="25" y="75"/>
                      <a:pt x="26" y="75"/>
                    </a:cubicBezTo>
                    <a:cubicBezTo>
                      <a:pt x="28" y="75"/>
                      <a:pt x="29" y="74"/>
                      <a:pt x="30" y="73"/>
                    </a:cubicBezTo>
                    <a:cubicBezTo>
                      <a:pt x="30" y="73"/>
                      <a:pt x="30" y="73"/>
                      <a:pt x="30" y="73"/>
                    </a:cubicBezTo>
                    <a:cubicBezTo>
                      <a:pt x="30" y="72"/>
                      <a:pt x="30" y="72"/>
                      <a:pt x="30" y="72"/>
                    </a:cubicBezTo>
                    <a:cubicBezTo>
                      <a:pt x="30" y="71"/>
                      <a:pt x="30" y="71"/>
                      <a:pt x="30" y="70"/>
                    </a:cubicBezTo>
                    <a:cubicBezTo>
                      <a:pt x="31" y="69"/>
                      <a:pt x="32" y="69"/>
                      <a:pt x="33" y="69"/>
                    </a:cubicBezTo>
                    <a:cubicBezTo>
                      <a:pt x="33" y="70"/>
                      <a:pt x="33" y="70"/>
                      <a:pt x="33" y="70"/>
                    </a:cubicBezTo>
                    <a:cubicBezTo>
                      <a:pt x="33" y="69"/>
                      <a:pt x="33" y="69"/>
                      <a:pt x="33" y="69"/>
                    </a:cubicBezTo>
                    <a:cubicBezTo>
                      <a:pt x="33" y="69"/>
                      <a:pt x="33" y="69"/>
                      <a:pt x="33" y="69"/>
                    </a:cubicBezTo>
                    <a:cubicBezTo>
                      <a:pt x="33" y="69"/>
                      <a:pt x="34" y="69"/>
                      <a:pt x="35" y="69"/>
                    </a:cubicBezTo>
                    <a:cubicBezTo>
                      <a:pt x="35" y="69"/>
                      <a:pt x="36" y="69"/>
                      <a:pt x="37" y="69"/>
                    </a:cubicBezTo>
                    <a:cubicBezTo>
                      <a:pt x="37" y="69"/>
                      <a:pt x="37" y="69"/>
                      <a:pt x="37" y="69"/>
                    </a:cubicBezTo>
                    <a:cubicBezTo>
                      <a:pt x="38" y="69"/>
                      <a:pt x="39" y="70"/>
                      <a:pt x="39" y="70"/>
                    </a:cubicBezTo>
                    <a:cubicBezTo>
                      <a:pt x="40" y="70"/>
                      <a:pt x="41" y="69"/>
                      <a:pt x="41" y="69"/>
                    </a:cubicBezTo>
                    <a:cubicBezTo>
                      <a:pt x="41" y="69"/>
                      <a:pt x="41" y="69"/>
                      <a:pt x="41" y="69"/>
                    </a:cubicBezTo>
                    <a:cubicBezTo>
                      <a:pt x="41" y="67"/>
                      <a:pt x="41" y="67"/>
                      <a:pt x="41" y="67"/>
                    </a:cubicBezTo>
                    <a:cubicBezTo>
                      <a:pt x="42" y="67"/>
                      <a:pt x="42" y="67"/>
                      <a:pt x="42" y="67"/>
                    </a:cubicBezTo>
                    <a:cubicBezTo>
                      <a:pt x="42" y="67"/>
                      <a:pt x="42" y="67"/>
                      <a:pt x="43" y="67"/>
                    </a:cubicBezTo>
                    <a:cubicBezTo>
                      <a:pt x="43" y="67"/>
                      <a:pt x="43" y="67"/>
                      <a:pt x="43" y="67"/>
                    </a:cubicBezTo>
                    <a:cubicBezTo>
                      <a:pt x="44" y="67"/>
                      <a:pt x="44" y="67"/>
                      <a:pt x="45" y="67"/>
                    </a:cubicBezTo>
                    <a:cubicBezTo>
                      <a:pt x="45" y="67"/>
                      <a:pt x="45" y="67"/>
                      <a:pt x="44" y="67"/>
                    </a:cubicBezTo>
                    <a:cubicBezTo>
                      <a:pt x="44" y="66"/>
                      <a:pt x="44" y="66"/>
                      <a:pt x="44" y="66"/>
                    </a:cubicBezTo>
                    <a:cubicBezTo>
                      <a:pt x="46" y="66"/>
                      <a:pt x="46" y="66"/>
                      <a:pt x="46" y="66"/>
                    </a:cubicBezTo>
                    <a:cubicBezTo>
                      <a:pt x="46" y="66"/>
                      <a:pt x="47" y="66"/>
                      <a:pt x="47" y="66"/>
                    </a:cubicBezTo>
                    <a:cubicBezTo>
                      <a:pt x="48" y="66"/>
                      <a:pt x="49" y="66"/>
                      <a:pt x="49" y="66"/>
                    </a:cubicBezTo>
                    <a:cubicBezTo>
                      <a:pt x="51" y="66"/>
                      <a:pt x="52" y="66"/>
                      <a:pt x="54" y="66"/>
                    </a:cubicBezTo>
                    <a:cubicBezTo>
                      <a:pt x="54" y="66"/>
                      <a:pt x="55" y="67"/>
                      <a:pt x="56" y="67"/>
                    </a:cubicBezTo>
                    <a:cubicBezTo>
                      <a:pt x="57" y="67"/>
                      <a:pt x="57" y="68"/>
                      <a:pt x="58" y="68"/>
                    </a:cubicBezTo>
                    <a:cubicBezTo>
                      <a:pt x="58" y="68"/>
                      <a:pt x="58" y="68"/>
                      <a:pt x="58" y="68"/>
                    </a:cubicBezTo>
                    <a:cubicBezTo>
                      <a:pt x="59" y="68"/>
                      <a:pt x="59" y="67"/>
                      <a:pt x="60" y="66"/>
                    </a:cubicBezTo>
                    <a:cubicBezTo>
                      <a:pt x="61" y="65"/>
                      <a:pt x="62" y="64"/>
                      <a:pt x="64" y="64"/>
                    </a:cubicBezTo>
                    <a:cubicBezTo>
                      <a:pt x="65" y="64"/>
                      <a:pt x="65" y="64"/>
                      <a:pt x="65" y="64"/>
                    </a:cubicBezTo>
                    <a:cubicBezTo>
                      <a:pt x="65" y="65"/>
                      <a:pt x="65" y="65"/>
                      <a:pt x="65" y="65"/>
                    </a:cubicBezTo>
                    <a:cubicBezTo>
                      <a:pt x="65" y="65"/>
                      <a:pt x="65" y="66"/>
                      <a:pt x="65" y="66"/>
                    </a:cubicBezTo>
                    <a:cubicBezTo>
                      <a:pt x="65" y="66"/>
                      <a:pt x="65" y="66"/>
                      <a:pt x="66" y="66"/>
                    </a:cubicBezTo>
                    <a:cubicBezTo>
                      <a:pt x="66" y="66"/>
                      <a:pt x="68" y="66"/>
                      <a:pt x="68" y="67"/>
                    </a:cubicBezTo>
                    <a:cubicBezTo>
                      <a:pt x="69" y="68"/>
                      <a:pt x="68" y="68"/>
                      <a:pt x="68" y="69"/>
                    </a:cubicBezTo>
                    <a:cubicBezTo>
                      <a:pt x="68" y="69"/>
                      <a:pt x="68" y="69"/>
                      <a:pt x="68" y="69"/>
                    </a:cubicBezTo>
                    <a:cubicBezTo>
                      <a:pt x="68" y="69"/>
                      <a:pt x="68" y="69"/>
                      <a:pt x="68" y="69"/>
                    </a:cubicBezTo>
                    <a:cubicBezTo>
                      <a:pt x="69" y="69"/>
                      <a:pt x="69" y="69"/>
                      <a:pt x="69" y="69"/>
                    </a:cubicBezTo>
                    <a:cubicBezTo>
                      <a:pt x="70" y="69"/>
                      <a:pt x="70" y="69"/>
                      <a:pt x="70" y="69"/>
                    </a:cubicBezTo>
                    <a:cubicBezTo>
                      <a:pt x="70" y="72"/>
                      <a:pt x="70" y="72"/>
                      <a:pt x="70" y="72"/>
                    </a:cubicBezTo>
                    <a:cubicBezTo>
                      <a:pt x="70" y="72"/>
                      <a:pt x="70" y="72"/>
                      <a:pt x="70" y="72"/>
                    </a:cubicBezTo>
                    <a:cubicBezTo>
                      <a:pt x="70" y="72"/>
                      <a:pt x="70" y="73"/>
                      <a:pt x="70" y="73"/>
                    </a:cubicBezTo>
                    <a:cubicBezTo>
                      <a:pt x="70" y="73"/>
                      <a:pt x="71" y="73"/>
                      <a:pt x="71" y="73"/>
                    </a:cubicBezTo>
                    <a:cubicBezTo>
                      <a:pt x="72" y="73"/>
                      <a:pt x="72" y="73"/>
                      <a:pt x="72" y="73"/>
                    </a:cubicBezTo>
                    <a:cubicBezTo>
                      <a:pt x="72" y="74"/>
                      <a:pt x="72" y="74"/>
                      <a:pt x="72" y="74"/>
                    </a:cubicBezTo>
                    <a:cubicBezTo>
                      <a:pt x="72" y="75"/>
                      <a:pt x="72" y="76"/>
                      <a:pt x="72" y="76"/>
                    </a:cubicBezTo>
                    <a:cubicBezTo>
                      <a:pt x="72" y="76"/>
                      <a:pt x="72" y="76"/>
                      <a:pt x="73" y="77"/>
                    </a:cubicBezTo>
                    <a:cubicBezTo>
                      <a:pt x="73" y="77"/>
                      <a:pt x="73" y="77"/>
                      <a:pt x="73" y="77"/>
                    </a:cubicBezTo>
                    <a:cubicBezTo>
                      <a:pt x="74" y="77"/>
                      <a:pt x="74" y="77"/>
                      <a:pt x="75" y="76"/>
                    </a:cubicBezTo>
                    <a:cubicBezTo>
                      <a:pt x="76" y="76"/>
                      <a:pt x="76" y="76"/>
                      <a:pt x="77" y="76"/>
                    </a:cubicBezTo>
                    <a:cubicBezTo>
                      <a:pt x="77" y="76"/>
                      <a:pt x="78" y="76"/>
                      <a:pt x="78" y="76"/>
                    </a:cubicBezTo>
                    <a:cubicBezTo>
                      <a:pt x="79" y="77"/>
                      <a:pt x="79" y="77"/>
                      <a:pt x="79" y="77"/>
                    </a:cubicBezTo>
                    <a:cubicBezTo>
                      <a:pt x="79" y="78"/>
                      <a:pt x="79" y="78"/>
                      <a:pt x="79" y="78"/>
                    </a:cubicBezTo>
                    <a:cubicBezTo>
                      <a:pt x="79" y="78"/>
                      <a:pt x="79" y="78"/>
                      <a:pt x="79" y="78"/>
                    </a:cubicBezTo>
                    <a:cubicBezTo>
                      <a:pt x="79" y="78"/>
                      <a:pt x="79" y="78"/>
                      <a:pt x="79" y="78"/>
                    </a:cubicBezTo>
                    <a:cubicBezTo>
                      <a:pt x="79" y="78"/>
                      <a:pt x="79" y="78"/>
                      <a:pt x="81" y="78"/>
                    </a:cubicBezTo>
                    <a:cubicBezTo>
                      <a:pt x="81" y="78"/>
                      <a:pt x="82" y="78"/>
                      <a:pt x="82" y="78"/>
                    </a:cubicBezTo>
                    <a:cubicBezTo>
                      <a:pt x="83" y="78"/>
                      <a:pt x="83" y="78"/>
                      <a:pt x="83" y="78"/>
                    </a:cubicBezTo>
                    <a:cubicBezTo>
                      <a:pt x="85" y="78"/>
                      <a:pt x="85" y="78"/>
                      <a:pt x="85" y="78"/>
                    </a:cubicBezTo>
                    <a:cubicBezTo>
                      <a:pt x="84" y="80"/>
                      <a:pt x="84" y="80"/>
                      <a:pt x="84" y="80"/>
                    </a:cubicBezTo>
                    <a:cubicBezTo>
                      <a:pt x="84" y="80"/>
                      <a:pt x="84" y="80"/>
                      <a:pt x="84" y="80"/>
                    </a:cubicBezTo>
                    <a:cubicBezTo>
                      <a:pt x="84" y="80"/>
                      <a:pt x="84" y="80"/>
                      <a:pt x="84" y="80"/>
                    </a:cubicBezTo>
                    <a:cubicBezTo>
                      <a:pt x="85" y="80"/>
                      <a:pt x="85" y="80"/>
                      <a:pt x="85" y="80"/>
                    </a:cubicBezTo>
                    <a:cubicBezTo>
                      <a:pt x="87" y="80"/>
                      <a:pt x="87" y="80"/>
                      <a:pt x="87" y="80"/>
                    </a:cubicBezTo>
                    <a:cubicBezTo>
                      <a:pt x="86" y="81"/>
                      <a:pt x="86" y="81"/>
                      <a:pt x="86" y="81"/>
                    </a:cubicBezTo>
                    <a:cubicBezTo>
                      <a:pt x="86" y="82"/>
                      <a:pt x="86" y="82"/>
                      <a:pt x="86" y="82"/>
                    </a:cubicBezTo>
                    <a:cubicBezTo>
                      <a:pt x="86" y="82"/>
                      <a:pt x="86" y="82"/>
                      <a:pt x="86" y="82"/>
                    </a:cubicBezTo>
                    <a:cubicBezTo>
                      <a:pt x="86" y="82"/>
                      <a:pt x="87" y="82"/>
                      <a:pt x="88" y="82"/>
                    </a:cubicBezTo>
                    <a:cubicBezTo>
                      <a:pt x="88" y="82"/>
                      <a:pt x="88" y="82"/>
                      <a:pt x="88" y="82"/>
                    </a:cubicBezTo>
                    <a:cubicBezTo>
                      <a:pt x="88" y="82"/>
                      <a:pt x="89" y="82"/>
                      <a:pt x="89" y="82"/>
                    </a:cubicBezTo>
                    <a:cubicBezTo>
                      <a:pt x="90" y="82"/>
                      <a:pt x="90" y="82"/>
                      <a:pt x="90" y="82"/>
                    </a:cubicBezTo>
                    <a:cubicBezTo>
                      <a:pt x="90" y="83"/>
                      <a:pt x="90" y="83"/>
                      <a:pt x="90" y="83"/>
                    </a:cubicBezTo>
                    <a:cubicBezTo>
                      <a:pt x="90" y="83"/>
                      <a:pt x="91" y="83"/>
                      <a:pt x="91" y="83"/>
                    </a:cubicBezTo>
                    <a:cubicBezTo>
                      <a:pt x="92" y="83"/>
                      <a:pt x="92" y="83"/>
                      <a:pt x="92" y="83"/>
                    </a:cubicBezTo>
                    <a:cubicBezTo>
                      <a:pt x="92" y="84"/>
                      <a:pt x="92" y="84"/>
                      <a:pt x="92" y="84"/>
                    </a:cubicBezTo>
                    <a:cubicBezTo>
                      <a:pt x="93" y="84"/>
                      <a:pt x="93" y="84"/>
                      <a:pt x="93" y="84"/>
                    </a:cubicBezTo>
                    <a:cubicBezTo>
                      <a:pt x="94" y="84"/>
                      <a:pt x="94" y="84"/>
                      <a:pt x="94" y="83"/>
                    </a:cubicBezTo>
                    <a:cubicBezTo>
                      <a:pt x="95" y="82"/>
                      <a:pt x="95" y="81"/>
                      <a:pt x="95" y="80"/>
                    </a:cubicBezTo>
                    <a:cubicBezTo>
                      <a:pt x="95" y="78"/>
                      <a:pt x="95" y="78"/>
                      <a:pt x="95" y="78"/>
                    </a:cubicBezTo>
                    <a:cubicBezTo>
                      <a:pt x="96" y="78"/>
                      <a:pt x="96" y="78"/>
                      <a:pt x="96" y="78"/>
                    </a:cubicBezTo>
                    <a:cubicBezTo>
                      <a:pt x="97" y="78"/>
                      <a:pt x="98" y="79"/>
                      <a:pt x="98" y="79"/>
                    </a:cubicBezTo>
                    <a:cubicBezTo>
                      <a:pt x="99" y="80"/>
                      <a:pt x="99" y="80"/>
                      <a:pt x="99" y="80"/>
                    </a:cubicBezTo>
                    <a:cubicBezTo>
                      <a:pt x="101" y="80"/>
                      <a:pt x="101" y="80"/>
                      <a:pt x="101" y="80"/>
                    </a:cubicBezTo>
                    <a:cubicBezTo>
                      <a:pt x="101" y="81"/>
                      <a:pt x="101" y="81"/>
                      <a:pt x="101" y="81"/>
                    </a:cubicBezTo>
                    <a:cubicBezTo>
                      <a:pt x="101" y="82"/>
                      <a:pt x="101" y="82"/>
                      <a:pt x="101" y="82"/>
                    </a:cubicBezTo>
                    <a:cubicBezTo>
                      <a:pt x="101" y="82"/>
                      <a:pt x="102" y="82"/>
                      <a:pt x="102" y="82"/>
                    </a:cubicBezTo>
                    <a:cubicBezTo>
                      <a:pt x="102" y="82"/>
                      <a:pt x="102" y="82"/>
                      <a:pt x="103" y="82"/>
                    </a:cubicBezTo>
                    <a:cubicBezTo>
                      <a:pt x="103" y="82"/>
                      <a:pt x="103" y="82"/>
                      <a:pt x="104" y="82"/>
                    </a:cubicBezTo>
                    <a:cubicBezTo>
                      <a:pt x="104" y="82"/>
                      <a:pt x="106" y="82"/>
                      <a:pt x="106" y="83"/>
                    </a:cubicBezTo>
                    <a:cubicBezTo>
                      <a:pt x="106" y="83"/>
                      <a:pt x="106" y="83"/>
                      <a:pt x="106" y="83"/>
                    </a:cubicBezTo>
                    <a:cubicBezTo>
                      <a:pt x="107" y="83"/>
                      <a:pt x="107" y="84"/>
                      <a:pt x="108" y="84"/>
                    </a:cubicBezTo>
                    <a:cubicBezTo>
                      <a:pt x="108" y="84"/>
                      <a:pt x="109" y="84"/>
                      <a:pt x="109" y="83"/>
                    </a:cubicBezTo>
                    <a:cubicBezTo>
                      <a:pt x="109" y="82"/>
                      <a:pt x="109" y="82"/>
                      <a:pt x="109" y="82"/>
                    </a:cubicBezTo>
                    <a:cubicBezTo>
                      <a:pt x="111" y="82"/>
                      <a:pt x="111" y="82"/>
                      <a:pt x="111" y="82"/>
                    </a:cubicBezTo>
                    <a:cubicBezTo>
                      <a:pt x="111" y="82"/>
                      <a:pt x="111" y="82"/>
                      <a:pt x="111" y="82"/>
                    </a:cubicBezTo>
                    <a:cubicBezTo>
                      <a:pt x="112" y="82"/>
                      <a:pt x="112" y="82"/>
                      <a:pt x="112" y="81"/>
                    </a:cubicBezTo>
                    <a:cubicBezTo>
                      <a:pt x="113" y="81"/>
                      <a:pt x="113" y="81"/>
                      <a:pt x="113" y="81"/>
                    </a:cubicBezTo>
                    <a:cubicBezTo>
                      <a:pt x="113" y="80"/>
                      <a:pt x="113" y="79"/>
                      <a:pt x="113" y="79"/>
                    </a:cubicBezTo>
                    <a:cubicBezTo>
                      <a:pt x="113" y="79"/>
                      <a:pt x="112" y="79"/>
                      <a:pt x="112" y="79"/>
                    </a:cubicBezTo>
                    <a:cubicBezTo>
                      <a:pt x="111" y="79"/>
                      <a:pt x="111" y="79"/>
                      <a:pt x="111" y="79"/>
                    </a:cubicBezTo>
                    <a:cubicBezTo>
                      <a:pt x="111" y="78"/>
                      <a:pt x="111" y="78"/>
                      <a:pt x="111" y="78"/>
                    </a:cubicBezTo>
                    <a:cubicBezTo>
                      <a:pt x="111" y="77"/>
                      <a:pt x="111" y="77"/>
                      <a:pt x="111" y="77"/>
                    </a:cubicBezTo>
                    <a:cubicBezTo>
                      <a:pt x="111" y="76"/>
                      <a:pt x="111" y="76"/>
                      <a:pt x="111" y="75"/>
                    </a:cubicBezTo>
                    <a:cubicBezTo>
                      <a:pt x="111" y="75"/>
                      <a:pt x="111" y="75"/>
                      <a:pt x="111" y="75"/>
                    </a:cubicBezTo>
                    <a:cubicBezTo>
                      <a:pt x="111" y="75"/>
                      <a:pt x="111" y="75"/>
                      <a:pt x="111" y="75"/>
                    </a:cubicBezTo>
                    <a:cubicBezTo>
                      <a:pt x="109" y="75"/>
                      <a:pt x="109" y="74"/>
                      <a:pt x="109" y="73"/>
                    </a:cubicBezTo>
                    <a:cubicBezTo>
                      <a:pt x="109" y="73"/>
                      <a:pt x="109" y="73"/>
                      <a:pt x="109" y="73"/>
                    </a:cubicBezTo>
                    <a:cubicBezTo>
                      <a:pt x="109" y="71"/>
                      <a:pt x="109" y="71"/>
                      <a:pt x="109" y="71"/>
                    </a:cubicBezTo>
                    <a:cubicBezTo>
                      <a:pt x="109" y="71"/>
                      <a:pt x="109" y="70"/>
                      <a:pt x="109" y="70"/>
                    </a:cubicBezTo>
                    <a:cubicBezTo>
                      <a:pt x="109" y="70"/>
                      <a:pt x="109" y="70"/>
                      <a:pt x="109" y="70"/>
                    </a:cubicBezTo>
                    <a:cubicBezTo>
                      <a:pt x="109" y="70"/>
                      <a:pt x="109" y="70"/>
                      <a:pt x="108" y="70"/>
                    </a:cubicBezTo>
                    <a:cubicBezTo>
                      <a:pt x="107" y="70"/>
                      <a:pt x="107" y="70"/>
                      <a:pt x="107" y="70"/>
                    </a:cubicBezTo>
                    <a:cubicBezTo>
                      <a:pt x="107" y="68"/>
                      <a:pt x="107" y="68"/>
                      <a:pt x="107" y="68"/>
                    </a:cubicBezTo>
                    <a:cubicBezTo>
                      <a:pt x="107" y="68"/>
                      <a:pt x="107" y="68"/>
                      <a:pt x="107" y="68"/>
                    </a:cubicBezTo>
                    <a:cubicBezTo>
                      <a:pt x="107" y="68"/>
                      <a:pt x="107" y="68"/>
                      <a:pt x="107" y="68"/>
                    </a:cubicBezTo>
                    <a:cubicBezTo>
                      <a:pt x="107" y="68"/>
                      <a:pt x="107" y="68"/>
                      <a:pt x="107" y="68"/>
                    </a:cubicBezTo>
                    <a:cubicBezTo>
                      <a:pt x="106" y="68"/>
                      <a:pt x="106" y="68"/>
                      <a:pt x="106" y="68"/>
                    </a:cubicBezTo>
                    <a:cubicBezTo>
                      <a:pt x="106" y="68"/>
                      <a:pt x="106" y="68"/>
                      <a:pt x="106" y="68"/>
                    </a:cubicBezTo>
                    <a:cubicBezTo>
                      <a:pt x="106" y="68"/>
                      <a:pt x="106" y="68"/>
                      <a:pt x="106" y="68"/>
                    </a:cubicBezTo>
                    <a:cubicBezTo>
                      <a:pt x="106" y="68"/>
                      <a:pt x="106" y="68"/>
                      <a:pt x="106" y="68"/>
                    </a:cubicBezTo>
                    <a:cubicBezTo>
                      <a:pt x="106" y="68"/>
                      <a:pt x="106" y="68"/>
                      <a:pt x="106" y="69"/>
                    </a:cubicBezTo>
                    <a:cubicBezTo>
                      <a:pt x="106" y="70"/>
                      <a:pt x="106" y="70"/>
                      <a:pt x="106" y="70"/>
                    </a:cubicBezTo>
                    <a:cubicBezTo>
                      <a:pt x="105" y="70"/>
                      <a:pt x="105" y="70"/>
                      <a:pt x="105" y="70"/>
                    </a:cubicBezTo>
                    <a:cubicBezTo>
                      <a:pt x="105" y="70"/>
                      <a:pt x="104" y="70"/>
                      <a:pt x="104" y="70"/>
                    </a:cubicBezTo>
                    <a:cubicBezTo>
                      <a:pt x="103" y="70"/>
                      <a:pt x="102" y="70"/>
                      <a:pt x="101" y="69"/>
                    </a:cubicBezTo>
                    <a:cubicBezTo>
                      <a:pt x="100" y="68"/>
                      <a:pt x="100" y="68"/>
                      <a:pt x="99" y="68"/>
                    </a:cubicBezTo>
                    <a:cubicBezTo>
                      <a:pt x="98" y="68"/>
                      <a:pt x="98" y="68"/>
                      <a:pt x="98" y="68"/>
                    </a:cubicBezTo>
                    <a:cubicBezTo>
                      <a:pt x="98" y="67"/>
                      <a:pt x="98" y="67"/>
                      <a:pt x="98" y="67"/>
                    </a:cubicBezTo>
                    <a:cubicBezTo>
                      <a:pt x="98" y="67"/>
                      <a:pt x="98" y="66"/>
                      <a:pt x="98" y="66"/>
                    </a:cubicBezTo>
                    <a:cubicBezTo>
                      <a:pt x="98" y="66"/>
                      <a:pt x="98" y="66"/>
                      <a:pt x="97" y="66"/>
                    </a:cubicBezTo>
                    <a:cubicBezTo>
                      <a:pt x="97" y="66"/>
                      <a:pt x="97" y="66"/>
                      <a:pt x="97" y="66"/>
                    </a:cubicBezTo>
                    <a:cubicBezTo>
                      <a:pt x="95" y="66"/>
                      <a:pt x="95" y="64"/>
                      <a:pt x="95" y="63"/>
                    </a:cubicBezTo>
                    <a:cubicBezTo>
                      <a:pt x="95" y="63"/>
                      <a:pt x="95" y="63"/>
                      <a:pt x="95" y="63"/>
                    </a:cubicBezTo>
                    <a:cubicBezTo>
                      <a:pt x="95" y="63"/>
                      <a:pt x="95" y="63"/>
                      <a:pt x="94" y="63"/>
                    </a:cubicBezTo>
                    <a:cubicBezTo>
                      <a:pt x="93" y="63"/>
                      <a:pt x="93" y="62"/>
                      <a:pt x="93" y="61"/>
                    </a:cubicBezTo>
                    <a:cubicBezTo>
                      <a:pt x="92" y="61"/>
                      <a:pt x="92" y="61"/>
                      <a:pt x="92" y="61"/>
                    </a:cubicBezTo>
                    <a:cubicBezTo>
                      <a:pt x="92" y="59"/>
                      <a:pt x="91" y="58"/>
                      <a:pt x="91" y="56"/>
                    </a:cubicBezTo>
                    <a:cubicBezTo>
                      <a:pt x="91" y="55"/>
                      <a:pt x="91" y="55"/>
                      <a:pt x="91" y="55"/>
                    </a:cubicBezTo>
                    <a:cubicBezTo>
                      <a:pt x="93" y="55"/>
                      <a:pt x="93" y="55"/>
                      <a:pt x="93" y="55"/>
                    </a:cubicBezTo>
                    <a:cubicBezTo>
                      <a:pt x="93" y="55"/>
                      <a:pt x="93" y="55"/>
                      <a:pt x="93" y="55"/>
                    </a:cubicBezTo>
                    <a:cubicBezTo>
                      <a:pt x="93" y="55"/>
                      <a:pt x="93" y="55"/>
                      <a:pt x="93" y="55"/>
                    </a:cubicBezTo>
                    <a:cubicBezTo>
                      <a:pt x="93" y="55"/>
                      <a:pt x="93" y="55"/>
                      <a:pt x="93" y="55"/>
                    </a:cubicBezTo>
                    <a:cubicBezTo>
                      <a:pt x="93" y="55"/>
                      <a:pt x="93" y="55"/>
                      <a:pt x="93" y="55"/>
                    </a:cubicBezTo>
                    <a:cubicBezTo>
                      <a:pt x="93" y="53"/>
                      <a:pt x="94" y="53"/>
                      <a:pt x="95" y="53"/>
                    </a:cubicBezTo>
                    <a:cubicBezTo>
                      <a:pt x="99" y="53"/>
                      <a:pt x="99" y="53"/>
                      <a:pt x="99" y="53"/>
                    </a:cubicBezTo>
                    <a:cubicBezTo>
                      <a:pt x="98" y="53"/>
                      <a:pt x="98" y="52"/>
                      <a:pt x="98" y="52"/>
                    </a:cubicBezTo>
                    <a:cubicBezTo>
                      <a:pt x="98" y="51"/>
                      <a:pt x="97" y="51"/>
                      <a:pt x="97" y="51"/>
                    </a:cubicBezTo>
                    <a:cubicBezTo>
                      <a:pt x="97" y="50"/>
                      <a:pt x="96" y="49"/>
                      <a:pt x="95" y="49"/>
                    </a:cubicBezTo>
                    <a:cubicBezTo>
                      <a:pt x="95" y="49"/>
                      <a:pt x="94" y="48"/>
                      <a:pt x="94" y="48"/>
                    </a:cubicBezTo>
                    <a:cubicBezTo>
                      <a:pt x="93" y="48"/>
                      <a:pt x="93" y="47"/>
                      <a:pt x="93" y="47"/>
                    </a:cubicBezTo>
                    <a:cubicBezTo>
                      <a:pt x="93" y="47"/>
                      <a:pt x="93" y="47"/>
                      <a:pt x="93" y="47"/>
                    </a:cubicBezTo>
                    <a:cubicBezTo>
                      <a:pt x="92" y="46"/>
                      <a:pt x="92" y="46"/>
                      <a:pt x="91" y="46"/>
                    </a:cubicBezTo>
                    <a:cubicBezTo>
                      <a:pt x="90" y="45"/>
                      <a:pt x="90" y="45"/>
                      <a:pt x="90" y="45"/>
                    </a:cubicBezTo>
                    <a:cubicBezTo>
                      <a:pt x="90" y="45"/>
                      <a:pt x="89" y="44"/>
                      <a:pt x="88" y="44"/>
                    </a:cubicBezTo>
                    <a:cubicBezTo>
                      <a:pt x="87" y="43"/>
                      <a:pt x="86" y="43"/>
                      <a:pt x="85" y="43"/>
                    </a:cubicBezTo>
                    <a:cubicBezTo>
                      <a:pt x="84" y="43"/>
                      <a:pt x="84" y="43"/>
                      <a:pt x="84" y="43"/>
                    </a:cubicBezTo>
                    <a:cubicBezTo>
                      <a:pt x="83" y="43"/>
                      <a:pt x="83" y="43"/>
                      <a:pt x="83" y="44"/>
                    </a:cubicBezTo>
                    <a:cubicBezTo>
                      <a:pt x="83" y="44"/>
                      <a:pt x="83" y="44"/>
                      <a:pt x="83" y="45"/>
                    </a:cubicBezTo>
                    <a:cubicBezTo>
                      <a:pt x="83" y="45"/>
                      <a:pt x="83" y="45"/>
                      <a:pt x="83" y="45"/>
                    </a:cubicBezTo>
                    <a:cubicBezTo>
                      <a:pt x="83" y="46"/>
                      <a:pt x="84" y="46"/>
                      <a:pt x="84" y="47"/>
                    </a:cubicBezTo>
                    <a:cubicBezTo>
                      <a:pt x="84" y="47"/>
                      <a:pt x="84" y="47"/>
                      <a:pt x="84" y="47"/>
                    </a:cubicBezTo>
                    <a:cubicBezTo>
                      <a:pt x="86" y="50"/>
                      <a:pt x="88" y="52"/>
                      <a:pt x="88" y="55"/>
                    </a:cubicBezTo>
                    <a:cubicBezTo>
                      <a:pt x="88" y="57"/>
                      <a:pt x="88" y="58"/>
                      <a:pt x="87" y="60"/>
                    </a:cubicBezTo>
                    <a:cubicBezTo>
                      <a:pt x="86" y="60"/>
                      <a:pt x="86" y="60"/>
                      <a:pt x="86" y="60"/>
                    </a:cubicBezTo>
                    <a:cubicBezTo>
                      <a:pt x="86" y="61"/>
                      <a:pt x="86" y="61"/>
                      <a:pt x="86" y="61"/>
                    </a:cubicBezTo>
                    <a:cubicBezTo>
                      <a:pt x="86" y="62"/>
                      <a:pt x="84" y="63"/>
                      <a:pt x="84" y="63"/>
                    </a:cubicBezTo>
                    <a:cubicBezTo>
                      <a:pt x="84" y="63"/>
                      <a:pt x="84" y="63"/>
                      <a:pt x="84" y="63"/>
                    </a:cubicBezTo>
                    <a:cubicBezTo>
                      <a:pt x="83" y="63"/>
                      <a:pt x="82" y="62"/>
                      <a:pt x="82" y="62"/>
                    </a:cubicBezTo>
                    <a:cubicBezTo>
                      <a:pt x="82" y="61"/>
                      <a:pt x="82" y="61"/>
                      <a:pt x="82" y="61"/>
                    </a:cubicBezTo>
                    <a:cubicBezTo>
                      <a:pt x="82" y="61"/>
                      <a:pt x="82" y="61"/>
                      <a:pt x="82" y="61"/>
                    </a:cubicBezTo>
                    <a:cubicBezTo>
                      <a:pt x="81" y="60"/>
                      <a:pt x="81" y="60"/>
                      <a:pt x="81" y="60"/>
                    </a:cubicBezTo>
                    <a:cubicBezTo>
                      <a:pt x="80" y="59"/>
                      <a:pt x="80" y="59"/>
                      <a:pt x="80" y="59"/>
                    </a:cubicBezTo>
                    <a:cubicBezTo>
                      <a:pt x="79" y="59"/>
                      <a:pt x="79" y="59"/>
                      <a:pt x="79" y="59"/>
                    </a:cubicBezTo>
                    <a:cubicBezTo>
                      <a:pt x="79" y="58"/>
                      <a:pt x="79" y="58"/>
                      <a:pt x="79" y="58"/>
                    </a:cubicBezTo>
                    <a:cubicBezTo>
                      <a:pt x="79" y="58"/>
                      <a:pt x="78" y="58"/>
                      <a:pt x="78" y="57"/>
                    </a:cubicBezTo>
                    <a:cubicBezTo>
                      <a:pt x="78" y="57"/>
                      <a:pt x="77" y="56"/>
                      <a:pt x="77" y="55"/>
                    </a:cubicBezTo>
                    <a:cubicBezTo>
                      <a:pt x="77" y="55"/>
                      <a:pt x="77" y="54"/>
                      <a:pt x="77" y="54"/>
                    </a:cubicBezTo>
                    <a:cubicBezTo>
                      <a:pt x="77" y="54"/>
                      <a:pt x="77" y="54"/>
                      <a:pt x="77" y="54"/>
                    </a:cubicBezTo>
                    <a:cubicBezTo>
                      <a:pt x="77" y="54"/>
                      <a:pt x="77" y="54"/>
                      <a:pt x="77" y="54"/>
                    </a:cubicBezTo>
                    <a:cubicBezTo>
                      <a:pt x="77" y="54"/>
                      <a:pt x="77" y="54"/>
                      <a:pt x="76" y="54"/>
                    </a:cubicBezTo>
                    <a:cubicBezTo>
                      <a:pt x="76" y="54"/>
                      <a:pt x="75" y="54"/>
                      <a:pt x="75" y="54"/>
                    </a:cubicBezTo>
                    <a:cubicBezTo>
                      <a:pt x="75" y="54"/>
                      <a:pt x="75" y="54"/>
                      <a:pt x="74" y="54"/>
                    </a:cubicBezTo>
                    <a:cubicBezTo>
                      <a:pt x="73" y="54"/>
                      <a:pt x="73" y="54"/>
                      <a:pt x="73" y="54"/>
                    </a:cubicBezTo>
                    <a:cubicBezTo>
                      <a:pt x="73" y="52"/>
                      <a:pt x="73" y="52"/>
                      <a:pt x="73" y="52"/>
                    </a:cubicBezTo>
                    <a:cubicBezTo>
                      <a:pt x="73" y="52"/>
                      <a:pt x="73" y="52"/>
                      <a:pt x="73" y="52"/>
                    </a:cubicBezTo>
                    <a:cubicBezTo>
                      <a:pt x="73" y="52"/>
                      <a:pt x="73" y="52"/>
                      <a:pt x="73" y="52"/>
                    </a:cubicBezTo>
                    <a:cubicBezTo>
                      <a:pt x="73" y="52"/>
                      <a:pt x="73" y="52"/>
                      <a:pt x="72" y="52"/>
                    </a:cubicBezTo>
                    <a:cubicBezTo>
                      <a:pt x="72" y="52"/>
                      <a:pt x="72" y="52"/>
                      <a:pt x="71" y="52"/>
                    </a:cubicBezTo>
                    <a:cubicBezTo>
                      <a:pt x="71" y="52"/>
                      <a:pt x="71" y="52"/>
                      <a:pt x="71" y="52"/>
                    </a:cubicBezTo>
                    <a:cubicBezTo>
                      <a:pt x="72" y="53"/>
                      <a:pt x="73" y="54"/>
                      <a:pt x="74" y="54"/>
                    </a:cubicBezTo>
                    <a:cubicBezTo>
                      <a:pt x="74" y="55"/>
                      <a:pt x="74" y="55"/>
                      <a:pt x="74" y="55"/>
                    </a:cubicBezTo>
                    <a:cubicBezTo>
                      <a:pt x="74" y="55"/>
                      <a:pt x="76" y="55"/>
                      <a:pt x="76" y="57"/>
                    </a:cubicBezTo>
                    <a:cubicBezTo>
                      <a:pt x="76" y="63"/>
                      <a:pt x="76" y="63"/>
                      <a:pt x="76" y="63"/>
                    </a:cubicBezTo>
                    <a:cubicBezTo>
                      <a:pt x="76" y="64"/>
                      <a:pt x="76" y="64"/>
                      <a:pt x="76" y="64"/>
                    </a:cubicBezTo>
                    <a:cubicBezTo>
                      <a:pt x="75" y="64"/>
                      <a:pt x="75" y="65"/>
                      <a:pt x="74" y="65"/>
                    </a:cubicBezTo>
                    <a:cubicBezTo>
                      <a:pt x="74" y="66"/>
                      <a:pt x="74" y="66"/>
                      <a:pt x="74" y="66"/>
                    </a:cubicBezTo>
                    <a:cubicBezTo>
                      <a:pt x="74" y="66"/>
                      <a:pt x="74" y="67"/>
                      <a:pt x="74" y="67"/>
                    </a:cubicBezTo>
                    <a:cubicBezTo>
                      <a:pt x="74" y="68"/>
                      <a:pt x="74" y="68"/>
                      <a:pt x="74" y="68"/>
                    </a:cubicBezTo>
                    <a:cubicBezTo>
                      <a:pt x="69" y="68"/>
                      <a:pt x="69" y="68"/>
                      <a:pt x="69" y="68"/>
                    </a:cubicBezTo>
                    <a:cubicBezTo>
                      <a:pt x="70" y="67"/>
                      <a:pt x="70" y="67"/>
                      <a:pt x="70" y="67"/>
                    </a:cubicBezTo>
                    <a:cubicBezTo>
                      <a:pt x="70" y="66"/>
                      <a:pt x="70" y="66"/>
                      <a:pt x="70" y="66"/>
                    </a:cubicBezTo>
                    <a:cubicBezTo>
                      <a:pt x="70" y="66"/>
                      <a:pt x="70" y="66"/>
                      <a:pt x="70" y="66"/>
                    </a:cubicBezTo>
                    <a:cubicBezTo>
                      <a:pt x="70" y="66"/>
                      <a:pt x="69" y="66"/>
                      <a:pt x="69" y="66"/>
                    </a:cubicBezTo>
                    <a:cubicBezTo>
                      <a:pt x="68" y="66"/>
                      <a:pt x="68" y="66"/>
                      <a:pt x="68" y="66"/>
                    </a:cubicBezTo>
                    <a:cubicBezTo>
                      <a:pt x="68" y="60"/>
                      <a:pt x="68" y="60"/>
                      <a:pt x="68" y="60"/>
                    </a:cubicBezTo>
                    <a:cubicBezTo>
                      <a:pt x="68" y="60"/>
                      <a:pt x="67" y="59"/>
                      <a:pt x="66" y="58"/>
                    </a:cubicBezTo>
                    <a:cubicBezTo>
                      <a:pt x="66" y="57"/>
                      <a:pt x="65" y="57"/>
                      <a:pt x="64" y="57"/>
                    </a:cubicBezTo>
                    <a:cubicBezTo>
                      <a:pt x="62" y="57"/>
                      <a:pt x="62" y="57"/>
                      <a:pt x="62" y="57"/>
                    </a:cubicBezTo>
                    <a:cubicBezTo>
                      <a:pt x="62" y="56"/>
                      <a:pt x="62" y="56"/>
                      <a:pt x="62" y="56"/>
                    </a:cubicBezTo>
                    <a:cubicBezTo>
                      <a:pt x="62" y="56"/>
                      <a:pt x="62" y="56"/>
                      <a:pt x="62" y="56"/>
                    </a:cubicBezTo>
                    <a:cubicBezTo>
                      <a:pt x="62" y="55"/>
                      <a:pt x="61" y="55"/>
                      <a:pt x="61" y="55"/>
                    </a:cubicBezTo>
                    <a:cubicBezTo>
                      <a:pt x="60" y="55"/>
                      <a:pt x="60" y="55"/>
                      <a:pt x="60" y="55"/>
                    </a:cubicBezTo>
                    <a:cubicBezTo>
                      <a:pt x="59" y="55"/>
                      <a:pt x="59" y="55"/>
                      <a:pt x="59" y="54"/>
                    </a:cubicBezTo>
                    <a:cubicBezTo>
                      <a:pt x="59" y="54"/>
                      <a:pt x="58" y="54"/>
                      <a:pt x="58" y="54"/>
                    </a:cubicBezTo>
                    <a:cubicBezTo>
                      <a:pt x="58" y="53"/>
                      <a:pt x="58" y="53"/>
                      <a:pt x="57" y="52"/>
                    </a:cubicBezTo>
                    <a:cubicBezTo>
                      <a:pt x="57" y="52"/>
                      <a:pt x="56" y="52"/>
                      <a:pt x="56" y="52"/>
                    </a:cubicBezTo>
                    <a:cubicBezTo>
                      <a:pt x="55" y="52"/>
                      <a:pt x="55" y="52"/>
                      <a:pt x="55" y="52"/>
                    </a:cubicBezTo>
                    <a:cubicBezTo>
                      <a:pt x="55" y="52"/>
                      <a:pt x="55" y="52"/>
                      <a:pt x="55" y="52"/>
                    </a:cubicBezTo>
                    <a:cubicBezTo>
                      <a:pt x="54" y="52"/>
                      <a:pt x="54" y="52"/>
                      <a:pt x="53" y="51"/>
                    </a:cubicBezTo>
                    <a:cubicBezTo>
                      <a:pt x="53" y="51"/>
                      <a:pt x="53" y="51"/>
                      <a:pt x="53" y="51"/>
                    </a:cubicBezTo>
                    <a:cubicBezTo>
                      <a:pt x="53" y="50"/>
                      <a:pt x="52" y="50"/>
                      <a:pt x="52" y="50"/>
                    </a:cubicBezTo>
                    <a:cubicBezTo>
                      <a:pt x="52" y="50"/>
                      <a:pt x="52" y="50"/>
                      <a:pt x="52" y="50"/>
                    </a:cubicBezTo>
                    <a:cubicBezTo>
                      <a:pt x="51" y="50"/>
                      <a:pt x="50" y="50"/>
                      <a:pt x="50" y="51"/>
                    </a:cubicBezTo>
                    <a:cubicBezTo>
                      <a:pt x="50" y="52"/>
                      <a:pt x="49" y="52"/>
                      <a:pt x="49" y="52"/>
                    </a:cubicBezTo>
                    <a:cubicBezTo>
                      <a:pt x="49" y="52"/>
                      <a:pt x="49" y="52"/>
                      <a:pt x="49" y="52"/>
                    </a:cubicBezTo>
                    <a:cubicBezTo>
                      <a:pt x="49" y="52"/>
                      <a:pt x="48" y="52"/>
                      <a:pt x="48" y="52"/>
                    </a:cubicBezTo>
                    <a:cubicBezTo>
                      <a:pt x="44" y="52"/>
                      <a:pt x="44" y="52"/>
                      <a:pt x="44" y="52"/>
                    </a:cubicBezTo>
                    <a:cubicBezTo>
                      <a:pt x="44" y="52"/>
                      <a:pt x="44" y="52"/>
                      <a:pt x="44" y="52"/>
                    </a:cubicBezTo>
                    <a:cubicBezTo>
                      <a:pt x="43" y="52"/>
                      <a:pt x="43" y="52"/>
                      <a:pt x="43" y="52"/>
                    </a:cubicBezTo>
                    <a:cubicBezTo>
                      <a:pt x="43" y="52"/>
                      <a:pt x="43" y="52"/>
                      <a:pt x="43" y="53"/>
                    </a:cubicBezTo>
                    <a:cubicBezTo>
                      <a:pt x="43" y="55"/>
                      <a:pt x="42" y="57"/>
                      <a:pt x="41" y="57"/>
                    </a:cubicBezTo>
                    <a:cubicBezTo>
                      <a:pt x="39" y="58"/>
                      <a:pt x="39" y="58"/>
                      <a:pt x="39" y="58"/>
                    </a:cubicBezTo>
                    <a:cubicBezTo>
                      <a:pt x="39" y="56"/>
                      <a:pt x="39" y="56"/>
                      <a:pt x="39" y="56"/>
                    </a:cubicBezTo>
                    <a:cubicBezTo>
                      <a:pt x="39" y="52"/>
                      <a:pt x="37" y="49"/>
                      <a:pt x="33" y="45"/>
                    </a:cubicBezTo>
                    <a:cubicBezTo>
                      <a:pt x="33" y="44"/>
                      <a:pt x="32" y="43"/>
                      <a:pt x="31" y="43"/>
                    </a:cubicBezTo>
                    <a:cubicBezTo>
                      <a:pt x="29" y="40"/>
                      <a:pt x="27" y="38"/>
                      <a:pt x="25" y="35"/>
                    </a:cubicBezTo>
                    <a:cubicBezTo>
                      <a:pt x="24" y="34"/>
                      <a:pt x="24" y="34"/>
                      <a:pt x="24" y="34"/>
                    </a:cubicBezTo>
                    <a:cubicBezTo>
                      <a:pt x="25" y="33"/>
                      <a:pt x="25" y="33"/>
                      <a:pt x="25" y="33"/>
                    </a:cubicBezTo>
                    <a:cubicBezTo>
                      <a:pt x="26" y="33"/>
                      <a:pt x="27" y="33"/>
                      <a:pt x="28" y="32"/>
                    </a:cubicBezTo>
                    <a:cubicBezTo>
                      <a:pt x="28" y="32"/>
                      <a:pt x="28" y="31"/>
                      <a:pt x="28" y="31"/>
                    </a:cubicBezTo>
                    <a:cubicBezTo>
                      <a:pt x="28" y="31"/>
                      <a:pt x="29" y="30"/>
                      <a:pt x="29" y="30"/>
                    </a:cubicBezTo>
                    <a:cubicBezTo>
                      <a:pt x="29" y="29"/>
                      <a:pt x="30" y="28"/>
                      <a:pt x="31" y="27"/>
                    </a:cubicBezTo>
                    <a:cubicBezTo>
                      <a:pt x="32" y="26"/>
                      <a:pt x="33" y="26"/>
                      <a:pt x="34" y="26"/>
                    </a:cubicBezTo>
                    <a:cubicBezTo>
                      <a:pt x="34" y="26"/>
                      <a:pt x="34" y="26"/>
                      <a:pt x="34" y="26"/>
                    </a:cubicBezTo>
                    <a:cubicBezTo>
                      <a:pt x="34" y="26"/>
                      <a:pt x="35" y="26"/>
                      <a:pt x="35" y="26"/>
                    </a:cubicBezTo>
                    <a:cubicBezTo>
                      <a:pt x="35" y="26"/>
                      <a:pt x="35" y="26"/>
                      <a:pt x="35" y="26"/>
                    </a:cubicBezTo>
                    <a:cubicBezTo>
                      <a:pt x="36" y="25"/>
                      <a:pt x="36" y="24"/>
                      <a:pt x="37" y="24"/>
                    </a:cubicBezTo>
                    <a:cubicBezTo>
                      <a:pt x="39" y="24"/>
                      <a:pt x="39" y="24"/>
                      <a:pt x="39" y="24"/>
                    </a:cubicBezTo>
                    <a:cubicBezTo>
                      <a:pt x="39" y="24"/>
                      <a:pt x="39" y="24"/>
                      <a:pt x="40" y="24"/>
                    </a:cubicBezTo>
                    <a:cubicBezTo>
                      <a:pt x="40" y="24"/>
                      <a:pt x="40" y="24"/>
                      <a:pt x="40" y="24"/>
                    </a:cubicBezTo>
                    <a:cubicBezTo>
                      <a:pt x="41" y="24"/>
                      <a:pt x="41" y="24"/>
                      <a:pt x="41" y="24"/>
                    </a:cubicBezTo>
                    <a:cubicBezTo>
                      <a:pt x="41" y="24"/>
                      <a:pt x="41" y="24"/>
                      <a:pt x="41" y="24"/>
                    </a:cubicBezTo>
                    <a:cubicBezTo>
                      <a:pt x="41" y="23"/>
                      <a:pt x="41" y="23"/>
                      <a:pt x="43" y="23"/>
                    </a:cubicBezTo>
                    <a:cubicBezTo>
                      <a:pt x="43" y="23"/>
                      <a:pt x="43" y="23"/>
                      <a:pt x="43" y="23"/>
                    </a:cubicBezTo>
                    <a:cubicBezTo>
                      <a:pt x="43" y="23"/>
                      <a:pt x="43" y="23"/>
                      <a:pt x="43" y="23"/>
                    </a:cubicBezTo>
                    <a:cubicBezTo>
                      <a:pt x="48" y="23"/>
                      <a:pt x="48" y="23"/>
                      <a:pt x="48" y="23"/>
                    </a:cubicBezTo>
                    <a:cubicBezTo>
                      <a:pt x="49" y="23"/>
                      <a:pt x="49" y="23"/>
                      <a:pt x="49" y="23"/>
                    </a:cubicBezTo>
                    <a:cubicBezTo>
                      <a:pt x="49" y="23"/>
                      <a:pt x="49" y="23"/>
                      <a:pt x="50" y="23"/>
                    </a:cubicBezTo>
                    <a:cubicBezTo>
                      <a:pt x="50" y="23"/>
                      <a:pt x="50" y="23"/>
                      <a:pt x="50" y="23"/>
                    </a:cubicBezTo>
                    <a:cubicBezTo>
                      <a:pt x="50" y="23"/>
                      <a:pt x="50" y="22"/>
                      <a:pt x="50" y="22"/>
                    </a:cubicBezTo>
                    <a:cubicBezTo>
                      <a:pt x="50" y="22"/>
                      <a:pt x="50" y="22"/>
                      <a:pt x="49" y="21"/>
                    </a:cubicBezTo>
                    <a:cubicBezTo>
                      <a:pt x="48" y="21"/>
                      <a:pt x="48" y="20"/>
                      <a:pt x="48" y="20"/>
                    </a:cubicBezTo>
                    <a:cubicBezTo>
                      <a:pt x="47" y="19"/>
                      <a:pt x="47" y="19"/>
                      <a:pt x="47" y="19"/>
                    </a:cubicBezTo>
                    <a:cubicBezTo>
                      <a:pt x="47" y="18"/>
                      <a:pt x="46" y="18"/>
                      <a:pt x="46" y="18"/>
                    </a:cubicBezTo>
                    <a:cubicBezTo>
                      <a:pt x="44" y="17"/>
                      <a:pt x="44" y="16"/>
                      <a:pt x="44" y="15"/>
                    </a:cubicBezTo>
                    <a:cubicBezTo>
                      <a:pt x="44" y="15"/>
                      <a:pt x="44" y="15"/>
                      <a:pt x="44" y="15"/>
                    </a:cubicBezTo>
                    <a:cubicBezTo>
                      <a:pt x="44" y="12"/>
                      <a:pt x="44" y="12"/>
                      <a:pt x="44" y="12"/>
                    </a:cubicBezTo>
                    <a:cubicBezTo>
                      <a:pt x="46" y="12"/>
                      <a:pt x="46" y="12"/>
                      <a:pt x="46" y="12"/>
                    </a:cubicBezTo>
                    <a:cubicBezTo>
                      <a:pt x="46" y="12"/>
                      <a:pt x="46" y="12"/>
                      <a:pt x="46" y="12"/>
                    </a:cubicBezTo>
                    <a:cubicBezTo>
                      <a:pt x="46" y="12"/>
                      <a:pt x="46" y="12"/>
                      <a:pt x="46" y="11"/>
                    </a:cubicBezTo>
                    <a:cubicBezTo>
                      <a:pt x="46" y="11"/>
                      <a:pt x="46" y="11"/>
                      <a:pt x="46" y="10"/>
                    </a:cubicBezTo>
                    <a:cubicBezTo>
                      <a:pt x="46" y="10"/>
                      <a:pt x="46" y="9"/>
                      <a:pt x="46" y="9"/>
                    </a:cubicBezTo>
                    <a:cubicBezTo>
                      <a:pt x="46" y="9"/>
                      <a:pt x="46" y="9"/>
                      <a:pt x="46" y="9"/>
                    </a:cubicBezTo>
                    <a:cubicBezTo>
                      <a:pt x="45" y="9"/>
                      <a:pt x="45" y="8"/>
                      <a:pt x="45" y="8"/>
                    </a:cubicBezTo>
                    <a:cubicBezTo>
                      <a:pt x="44" y="8"/>
                      <a:pt x="44" y="7"/>
                      <a:pt x="44" y="7"/>
                    </a:cubicBezTo>
                    <a:cubicBezTo>
                      <a:pt x="44" y="7"/>
                      <a:pt x="44" y="7"/>
                      <a:pt x="44" y="7"/>
                    </a:cubicBezTo>
                    <a:cubicBezTo>
                      <a:pt x="44" y="7"/>
                      <a:pt x="44" y="6"/>
                      <a:pt x="44" y="6"/>
                    </a:cubicBezTo>
                    <a:cubicBezTo>
                      <a:pt x="45" y="6"/>
                      <a:pt x="45" y="5"/>
                      <a:pt x="45" y="5"/>
                    </a:cubicBezTo>
                    <a:cubicBezTo>
                      <a:pt x="44" y="5"/>
                      <a:pt x="44" y="5"/>
                      <a:pt x="44" y="5"/>
                    </a:cubicBezTo>
                    <a:cubicBezTo>
                      <a:pt x="44" y="5"/>
                      <a:pt x="44" y="5"/>
                      <a:pt x="44" y="5"/>
                    </a:cubicBezTo>
                    <a:cubicBezTo>
                      <a:pt x="43" y="5"/>
                      <a:pt x="43" y="5"/>
                      <a:pt x="43" y="4"/>
                    </a:cubicBezTo>
                    <a:cubicBezTo>
                      <a:pt x="43" y="0"/>
                      <a:pt x="43" y="0"/>
                      <a:pt x="43" y="0"/>
                    </a:cubicBezTo>
                    <a:cubicBezTo>
                      <a:pt x="45" y="1"/>
                      <a:pt x="45" y="1"/>
                      <a:pt x="45" y="1"/>
                    </a:cubicBezTo>
                    <a:cubicBezTo>
                      <a:pt x="47" y="3"/>
                      <a:pt x="50" y="4"/>
                      <a:pt x="52" y="5"/>
                    </a:cubicBezTo>
                    <a:cubicBezTo>
                      <a:pt x="55" y="7"/>
                      <a:pt x="59" y="8"/>
                      <a:pt x="62" y="10"/>
                    </a:cubicBezTo>
                    <a:cubicBezTo>
                      <a:pt x="65" y="12"/>
                      <a:pt x="68" y="14"/>
                      <a:pt x="70" y="16"/>
                    </a:cubicBezTo>
                    <a:cubicBezTo>
                      <a:pt x="70" y="16"/>
                      <a:pt x="71" y="17"/>
                      <a:pt x="71" y="17"/>
                    </a:cubicBezTo>
                    <a:cubicBezTo>
                      <a:pt x="72" y="17"/>
                      <a:pt x="72" y="17"/>
                      <a:pt x="72" y="17"/>
                    </a:cubicBezTo>
                    <a:cubicBezTo>
                      <a:pt x="72" y="17"/>
                      <a:pt x="74" y="17"/>
                      <a:pt x="74" y="18"/>
                    </a:cubicBezTo>
                    <a:cubicBezTo>
                      <a:pt x="74" y="19"/>
                      <a:pt x="74" y="19"/>
                      <a:pt x="74" y="19"/>
                    </a:cubicBezTo>
                    <a:cubicBezTo>
                      <a:pt x="74" y="19"/>
                      <a:pt x="75" y="20"/>
                      <a:pt x="76" y="20"/>
                    </a:cubicBezTo>
                    <a:cubicBezTo>
                      <a:pt x="76" y="21"/>
                      <a:pt x="77" y="21"/>
                      <a:pt x="77" y="21"/>
                    </a:cubicBezTo>
                    <a:cubicBezTo>
                      <a:pt x="79" y="21"/>
                      <a:pt x="79" y="21"/>
                      <a:pt x="79" y="21"/>
                    </a:cubicBezTo>
                    <a:cubicBezTo>
                      <a:pt x="79" y="22"/>
                      <a:pt x="79" y="22"/>
                      <a:pt x="79" y="22"/>
                    </a:cubicBezTo>
                    <a:cubicBezTo>
                      <a:pt x="79" y="22"/>
                      <a:pt x="80" y="23"/>
                      <a:pt x="80" y="23"/>
                    </a:cubicBezTo>
                    <a:cubicBezTo>
                      <a:pt x="80" y="24"/>
                      <a:pt x="81" y="25"/>
                      <a:pt x="82" y="25"/>
                    </a:cubicBezTo>
                    <a:cubicBezTo>
                      <a:pt x="83" y="26"/>
                      <a:pt x="83" y="26"/>
                      <a:pt x="84" y="26"/>
                    </a:cubicBezTo>
                    <a:cubicBezTo>
                      <a:pt x="86" y="26"/>
                      <a:pt x="86" y="26"/>
                      <a:pt x="86" y="26"/>
                    </a:cubicBezTo>
                    <a:cubicBezTo>
                      <a:pt x="86" y="27"/>
                      <a:pt x="86" y="27"/>
                      <a:pt x="86" y="27"/>
                    </a:cubicBezTo>
                    <a:cubicBezTo>
                      <a:pt x="86" y="27"/>
                      <a:pt x="86" y="27"/>
                      <a:pt x="87" y="28"/>
                    </a:cubicBezTo>
                    <a:cubicBezTo>
                      <a:pt x="87" y="29"/>
                      <a:pt x="88" y="30"/>
                      <a:pt x="89" y="30"/>
                    </a:cubicBezTo>
                    <a:cubicBezTo>
                      <a:pt x="89" y="31"/>
                      <a:pt x="90" y="31"/>
                      <a:pt x="91" y="32"/>
                    </a:cubicBezTo>
                    <a:cubicBezTo>
                      <a:pt x="91" y="32"/>
                      <a:pt x="92" y="32"/>
                      <a:pt x="92" y="32"/>
                    </a:cubicBezTo>
                    <a:cubicBezTo>
                      <a:pt x="93" y="33"/>
                      <a:pt x="94" y="34"/>
                      <a:pt x="95" y="35"/>
                    </a:cubicBezTo>
                    <a:cubicBezTo>
                      <a:pt x="95" y="35"/>
                      <a:pt x="96" y="35"/>
                      <a:pt x="96" y="35"/>
                    </a:cubicBezTo>
                    <a:cubicBezTo>
                      <a:pt x="97" y="37"/>
                      <a:pt x="98" y="38"/>
                      <a:pt x="100" y="39"/>
                    </a:cubicBezTo>
                    <a:cubicBezTo>
                      <a:pt x="100" y="39"/>
                      <a:pt x="100" y="39"/>
                      <a:pt x="100" y="39"/>
                    </a:cubicBezTo>
                    <a:cubicBezTo>
                      <a:pt x="100" y="39"/>
                      <a:pt x="100" y="39"/>
                      <a:pt x="100" y="39"/>
                    </a:cubicBezTo>
                    <a:cubicBezTo>
                      <a:pt x="102" y="42"/>
                      <a:pt x="104" y="44"/>
                      <a:pt x="107" y="47"/>
                    </a:cubicBezTo>
                    <a:cubicBezTo>
                      <a:pt x="108" y="48"/>
                      <a:pt x="109" y="49"/>
                      <a:pt x="111" y="50"/>
                    </a:cubicBezTo>
                    <a:cubicBezTo>
                      <a:pt x="111" y="50"/>
                      <a:pt x="112" y="51"/>
                      <a:pt x="112" y="51"/>
                    </a:cubicBezTo>
                    <a:cubicBezTo>
                      <a:pt x="113" y="52"/>
                      <a:pt x="113" y="52"/>
                      <a:pt x="113" y="53"/>
                    </a:cubicBezTo>
                    <a:cubicBezTo>
                      <a:pt x="113" y="53"/>
                      <a:pt x="113" y="53"/>
                      <a:pt x="114" y="53"/>
                    </a:cubicBezTo>
                    <a:cubicBezTo>
                      <a:pt x="114" y="54"/>
                      <a:pt x="115" y="55"/>
                      <a:pt x="115" y="55"/>
                    </a:cubicBezTo>
                    <a:cubicBezTo>
                      <a:pt x="116" y="56"/>
                      <a:pt x="117" y="56"/>
                      <a:pt x="118" y="58"/>
                    </a:cubicBezTo>
                    <a:cubicBezTo>
                      <a:pt x="118" y="58"/>
                      <a:pt x="119" y="59"/>
                      <a:pt x="119" y="59"/>
                    </a:cubicBezTo>
                    <a:cubicBezTo>
                      <a:pt x="119" y="60"/>
                      <a:pt x="119" y="61"/>
                      <a:pt x="119" y="61"/>
                    </a:cubicBezTo>
                    <a:cubicBezTo>
                      <a:pt x="120" y="62"/>
                      <a:pt x="121" y="63"/>
                      <a:pt x="122" y="63"/>
                    </a:cubicBezTo>
                    <a:cubicBezTo>
                      <a:pt x="122" y="63"/>
                      <a:pt x="123" y="64"/>
                      <a:pt x="123" y="64"/>
                    </a:cubicBezTo>
                    <a:cubicBezTo>
                      <a:pt x="124" y="64"/>
                      <a:pt x="124" y="64"/>
                      <a:pt x="124" y="65"/>
                    </a:cubicBezTo>
                    <a:cubicBezTo>
                      <a:pt x="124" y="65"/>
                      <a:pt x="124" y="65"/>
                      <a:pt x="124" y="65"/>
                    </a:cubicBezTo>
                    <a:cubicBezTo>
                      <a:pt x="124" y="65"/>
                      <a:pt x="124" y="65"/>
                      <a:pt x="125" y="66"/>
                    </a:cubicBezTo>
                    <a:cubicBezTo>
                      <a:pt x="125" y="66"/>
                      <a:pt x="125" y="66"/>
                      <a:pt x="125" y="66"/>
                    </a:cubicBezTo>
                    <a:cubicBezTo>
                      <a:pt x="125" y="67"/>
                      <a:pt x="126" y="68"/>
                      <a:pt x="126" y="68"/>
                    </a:cubicBezTo>
                    <a:cubicBezTo>
                      <a:pt x="126" y="69"/>
                      <a:pt x="126" y="69"/>
                      <a:pt x="126" y="69"/>
                    </a:cubicBezTo>
                    <a:cubicBezTo>
                      <a:pt x="126" y="70"/>
                      <a:pt x="127" y="70"/>
                      <a:pt x="127" y="70"/>
                    </a:cubicBezTo>
                    <a:cubicBezTo>
                      <a:pt x="128" y="71"/>
                      <a:pt x="128" y="71"/>
                      <a:pt x="128" y="71"/>
                    </a:cubicBezTo>
                    <a:cubicBezTo>
                      <a:pt x="128" y="71"/>
                      <a:pt x="129" y="71"/>
                      <a:pt x="129" y="72"/>
                    </a:cubicBezTo>
                    <a:cubicBezTo>
                      <a:pt x="130" y="72"/>
                      <a:pt x="130" y="73"/>
                      <a:pt x="130" y="73"/>
                    </a:cubicBezTo>
                    <a:cubicBezTo>
                      <a:pt x="130" y="73"/>
                      <a:pt x="131" y="74"/>
                      <a:pt x="131" y="75"/>
                    </a:cubicBezTo>
                    <a:cubicBezTo>
                      <a:pt x="131" y="75"/>
                      <a:pt x="131" y="76"/>
                      <a:pt x="131" y="76"/>
                    </a:cubicBezTo>
                    <a:cubicBezTo>
                      <a:pt x="131" y="76"/>
                      <a:pt x="131" y="76"/>
                      <a:pt x="131" y="76"/>
                    </a:cubicBezTo>
                    <a:cubicBezTo>
                      <a:pt x="131" y="76"/>
                      <a:pt x="132" y="76"/>
                      <a:pt x="132" y="76"/>
                    </a:cubicBezTo>
                    <a:cubicBezTo>
                      <a:pt x="133" y="77"/>
                      <a:pt x="133" y="77"/>
                      <a:pt x="133" y="78"/>
                    </a:cubicBezTo>
                    <a:cubicBezTo>
                      <a:pt x="133" y="78"/>
                      <a:pt x="133" y="78"/>
                      <a:pt x="133" y="78"/>
                    </a:cubicBezTo>
                    <a:cubicBezTo>
                      <a:pt x="134" y="78"/>
                      <a:pt x="134" y="78"/>
                      <a:pt x="134" y="78"/>
                    </a:cubicBezTo>
                    <a:cubicBezTo>
                      <a:pt x="134" y="79"/>
                      <a:pt x="134" y="79"/>
                      <a:pt x="134" y="80"/>
                    </a:cubicBezTo>
                    <a:cubicBezTo>
                      <a:pt x="135" y="80"/>
                      <a:pt x="135" y="81"/>
                      <a:pt x="135" y="81"/>
                    </a:cubicBezTo>
                    <a:cubicBezTo>
                      <a:pt x="135" y="81"/>
                      <a:pt x="135" y="82"/>
                      <a:pt x="135" y="82"/>
                    </a:cubicBezTo>
                    <a:cubicBezTo>
                      <a:pt x="135" y="82"/>
                      <a:pt x="135" y="82"/>
                      <a:pt x="135" y="82"/>
                    </a:cubicBezTo>
                    <a:cubicBezTo>
                      <a:pt x="135" y="82"/>
                      <a:pt x="135" y="82"/>
                      <a:pt x="135" y="82"/>
                    </a:cubicBezTo>
                    <a:cubicBezTo>
                      <a:pt x="137" y="82"/>
                      <a:pt x="137" y="82"/>
                      <a:pt x="137" y="82"/>
                    </a:cubicBezTo>
                    <a:cubicBezTo>
                      <a:pt x="137" y="84"/>
                      <a:pt x="137" y="84"/>
                      <a:pt x="137" y="84"/>
                    </a:cubicBezTo>
                    <a:cubicBezTo>
                      <a:pt x="137" y="85"/>
                      <a:pt x="137" y="85"/>
                      <a:pt x="137" y="85"/>
                    </a:cubicBezTo>
                    <a:cubicBezTo>
                      <a:pt x="137" y="85"/>
                      <a:pt x="137" y="85"/>
                      <a:pt x="137" y="85"/>
                    </a:cubicBezTo>
                    <a:cubicBezTo>
                      <a:pt x="137" y="85"/>
                      <a:pt x="137" y="85"/>
                      <a:pt x="137" y="85"/>
                    </a:cubicBezTo>
                    <a:cubicBezTo>
                      <a:pt x="138" y="85"/>
                      <a:pt x="138" y="85"/>
                      <a:pt x="138" y="85"/>
                    </a:cubicBezTo>
                    <a:cubicBezTo>
                      <a:pt x="138" y="86"/>
                      <a:pt x="138" y="86"/>
                      <a:pt x="138" y="86"/>
                    </a:cubicBezTo>
                    <a:cubicBezTo>
                      <a:pt x="138" y="87"/>
                      <a:pt x="139" y="87"/>
                      <a:pt x="139" y="87"/>
                    </a:cubicBezTo>
                    <a:cubicBezTo>
                      <a:pt x="139" y="88"/>
                      <a:pt x="140" y="88"/>
                      <a:pt x="140" y="89"/>
                    </a:cubicBezTo>
                    <a:cubicBezTo>
                      <a:pt x="140" y="89"/>
                      <a:pt x="140" y="90"/>
                      <a:pt x="140" y="90"/>
                    </a:cubicBezTo>
                    <a:cubicBezTo>
                      <a:pt x="140" y="90"/>
                      <a:pt x="140" y="91"/>
                      <a:pt x="140" y="91"/>
                    </a:cubicBezTo>
                    <a:cubicBezTo>
                      <a:pt x="140" y="91"/>
                      <a:pt x="140" y="91"/>
                      <a:pt x="140" y="91"/>
                    </a:cubicBezTo>
                    <a:cubicBezTo>
                      <a:pt x="140" y="91"/>
                      <a:pt x="141" y="91"/>
                      <a:pt x="141" y="91"/>
                    </a:cubicBezTo>
                    <a:cubicBezTo>
                      <a:pt x="141" y="91"/>
                      <a:pt x="142" y="91"/>
                      <a:pt x="142" y="92"/>
                    </a:cubicBezTo>
                    <a:cubicBezTo>
                      <a:pt x="142" y="94"/>
                      <a:pt x="142" y="94"/>
                      <a:pt x="142" y="94"/>
                    </a:cubicBezTo>
                    <a:cubicBezTo>
                      <a:pt x="142" y="94"/>
                      <a:pt x="142" y="94"/>
                      <a:pt x="142" y="94"/>
                    </a:cubicBezTo>
                    <a:cubicBezTo>
                      <a:pt x="142" y="94"/>
                      <a:pt x="142" y="94"/>
                      <a:pt x="142" y="94"/>
                    </a:cubicBezTo>
                    <a:cubicBezTo>
                      <a:pt x="142" y="94"/>
                      <a:pt x="142" y="94"/>
                      <a:pt x="142" y="94"/>
                    </a:cubicBezTo>
                    <a:cubicBezTo>
                      <a:pt x="142" y="94"/>
                      <a:pt x="142" y="94"/>
                      <a:pt x="143" y="94"/>
                    </a:cubicBezTo>
                    <a:cubicBezTo>
                      <a:pt x="144" y="94"/>
                      <a:pt x="144" y="94"/>
                      <a:pt x="144" y="94"/>
                    </a:cubicBezTo>
                    <a:cubicBezTo>
                      <a:pt x="144" y="96"/>
                      <a:pt x="144" y="96"/>
                      <a:pt x="144" y="96"/>
                    </a:cubicBezTo>
                    <a:cubicBezTo>
                      <a:pt x="144" y="96"/>
                      <a:pt x="144" y="96"/>
                      <a:pt x="144" y="96"/>
                    </a:cubicBezTo>
                    <a:cubicBezTo>
                      <a:pt x="144" y="97"/>
                      <a:pt x="144" y="98"/>
                      <a:pt x="144" y="98"/>
                    </a:cubicBezTo>
                    <a:cubicBezTo>
                      <a:pt x="144" y="98"/>
                      <a:pt x="144" y="98"/>
                      <a:pt x="144" y="98"/>
                    </a:cubicBezTo>
                    <a:cubicBezTo>
                      <a:pt x="146" y="98"/>
                      <a:pt x="146" y="98"/>
                      <a:pt x="146" y="98"/>
                    </a:cubicBezTo>
                    <a:cubicBezTo>
                      <a:pt x="146" y="101"/>
                      <a:pt x="146" y="101"/>
                      <a:pt x="146" y="101"/>
                    </a:cubicBezTo>
                    <a:cubicBezTo>
                      <a:pt x="146" y="101"/>
                      <a:pt x="146" y="101"/>
                      <a:pt x="146" y="101"/>
                    </a:cubicBezTo>
                    <a:cubicBezTo>
                      <a:pt x="145" y="101"/>
                      <a:pt x="145" y="101"/>
                      <a:pt x="145" y="101"/>
                    </a:cubicBezTo>
                    <a:cubicBezTo>
                      <a:pt x="146" y="102"/>
                      <a:pt x="146" y="102"/>
                      <a:pt x="146" y="102"/>
                    </a:cubicBezTo>
                    <a:cubicBezTo>
                      <a:pt x="147" y="102"/>
                      <a:pt x="147" y="102"/>
                      <a:pt x="147" y="102"/>
                    </a:cubicBezTo>
                    <a:cubicBezTo>
                      <a:pt x="147" y="103"/>
                      <a:pt x="147" y="103"/>
                      <a:pt x="147" y="103"/>
                    </a:cubicBezTo>
                    <a:cubicBezTo>
                      <a:pt x="147" y="103"/>
                      <a:pt x="147" y="103"/>
                      <a:pt x="147" y="104"/>
                    </a:cubicBezTo>
                    <a:cubicBezTo>
                      <a:pt x="147" y="104"/>
                      <a:pt x="147" y="105"/>
                      <a:pt x="147" y="105"/>
                    </a:cubicBezTo>
                    <a:cubicBezTo>
                      <a:pt x="147" y="105"/>
                      <a:pt x="147" y="105"/>
                      <a:pt x="147" y="105"/>
                    </a:cubicBezTo>
                    <a:cubicBezTo>
                      <a:pt x="148" y="105"/>
                      <a:pt x="148" y="105"/>
                      <a:pt x="148" y="105"/>
                    </a:cubicBezTo>
                    <a:cubicBezTo>
                      <a:pt x="148" y="105"/>
                      <a:pt x="149" y="105"/>
                      <a:pt x="149" y="106"/>
                    </a:cubicBezTo>
                    <a:cubicBezTo>
                      <a:pt x="149" y="106"/>
                      <a:pt x="149" y="107"/>
                      <a:pt x="149" y="107"/>
                    </a:cubicBezTo>
                    <a:cubicBezTo>
                      <a:pt x="149" y="107"/>
                      <a:pt x="149" y="107"/>
                      <a:pt x="149" y="107"/>
                    </a:cubicBezTo>
                    <a:cubicBezTo>
                      <a:pt x="149" y="108"/>
                      <a:pt x="149" y="109"/>
                      <a:pt x="149" y="110"/>
                    </a:cubicBezTo>
                    <a:cubicBezTo>
                      <a:pt x="149" y="110"/>
                      <a:pt x="149" y="110"/>
                      <a:pt x="148" y="111"/>
                    </a:cubicBezTo>
                    <a:cubicBezTo>
                      <a:pt x="148" y="112"/>
                      <a:pt x="148" y="113"/>
                      <a:pt x="148" y="114"/>
                    </a:cubicBezTo>
                    <a:cubicBezTo>
                      <a:pt x="148" y="116"/>
                      <a:pt x="148" y="119"/>
                      <a:pt x="149" y="122"/>
                    </a:cubicBezTo>
                    <a:cubicBezTo>
                      <a:pt x="150" y="127"/>
                      <a:pt x="151" y="132"/>
                      <a:pt x="153" y="137"/>
                    </a:cubicBezTo>
                    <a:cubicBezTo>
                      <a:pt x="153" y="139"/>
                      <a:pt x="153" y="139"/>
                      <a:pt x="153" y="139"/>
                    </a:cubicBezTo>
                    <a:cubicBezTo>
                      <a:pt x="151" y="138"/>
                      <a:pt x="151" y="138"/>
                      <a:pt x="151" y="138"/>
                    </a:cubicBezTo>
                    <a:cubicBezTo>
                      <a:pt x="150" y="137"/>
                      <a:pt x="148" y="137"/>
                      <a:pt x="148" y="135"/>
                    </a:cubicBezTo>
                    <a:cubicBezTo>
                      <a:pt x="147" y="135"/>
                      <a:pt x="147" y="134"/>
                      <a:pt x="147" y="133"/>
                    </a:cubicBezTo>
                    <a:cubicBezTo>
                      <a:pt x="147" y="133"/>
                      <a:pt x="147" y="133"/>
                      <a:pt x="147" y="133"/>
                    </a:cubicBezTo>
                    <a:cubicBezTo>
                      <a:pt x="145" y="133"/>
                      <a:pt x="145" y="132"/>
                      <a:pt x="145" y="131"/>
                    </a:cubicBezTo>
                    <a:cubicBezTo>
                      <a:pt x="145" y="128"/>
                      <a:pt x="145" y="128"/>
                      <a:pt x="145" y="128"/>
                    </a:cubicBezTo>
                    <a:cubicBezTo>
                      <a:pt x="145" y="128"/>
                      <a:pt x="145" y="128"/>
                      <a:pt x="145" y="127"/>
                    </a:cubicBezTo>
                    <a:cubicBezTo>
                      <a:pt x="145" y="127"/>
                      <a:pt x="145" y="127"/>
                      <a:pt x="145" y="127"/>
                    </a:cubicBezTo>
                    <a:cubicBezTo>
                      <a:pt x="145" y="127"/>
                      <a:pt x="145" y="127"/>
                      <a:pt x="144" y="127"/>
                    </a:cubicBezTo>
                    <a:cubicBezTo>
                      <a:pt x="143" y="127"/>
                      <a:pt x="143" y="125"/>
                      <a:pt x="143" y="125"/>
                    </a:cubicBezTo>
                    <a:cubicBezTo>
                      <a:pt x="143" y="124"/>
                      <a:pt x="143" y="124"/>
                      <a:pt x="143" y="124"/>
                    </a:cubicBezTo>
                    <a:cubicBezTo>
                      <a:pt x="143" y="124"/>
                      <a:pt x="143" y="124"/>
                      <a:pt x="143" y="124"/>
                    </a:cubicBezTo>
                    <a:cubicBezTo>
                      <a:pt x="143" y="124"/>
                      <a:pt x="142" y="124"/>
                      <a:pt x="141" y="123"/>
                    </a:cubicBezTo>
                    <a:cubicBezTo>
                      <a:pt x="141" y="122"/>
                      <a:pt x="141" y="122"/>
                      <a:pt x="141" y="122"/>
                    </a:cubicBezTo>
                    <a:cubicBezTo>
                      <a:pt x="140" y="121"/>
                      <a:pt x="140" y="121"/>
                      <a:pt x="140" y="120"/>
                    </a:cubicBezTo>
                    <a:cubicBezTo>
                      <a:pt x="140" y="119"/>
                      <a:pt x="140" y="119"/>
                      <a:pt x="140" y="119"/>
                    </a:cubicBezTo>
                    <a:cubicBezTo>
                      <a:pt x="140" y="119"/>
                      <a:pt x="140" y="118"/>
                      <a:pt x="140" y="118"/>
                    </a:cubicBezTo>
                    <a:cubicBezTo>
                      <a:pt x="140" y="118"/>
                      <a:pt x="139" y="118"/>
                      <a:pt x="139" y="118"/>
                    </a:cubicBezTo>
                    <a:cubicBezTo>
                      <a:pt x="139" y="118"/>
                      <a:pt x="139" y="118"/>
                      <a:pt x="139" y="118"/>
                    </a:cubicBezTo>
                    <a:cubicBezTo>
                      <a:pt x="138" y="118"/>
                      <a:pt x="138" y="118"/>
                      <a:pt x="138" y="117"/>
                    </a:cubicBezTo>
                    <a:cubicBezTo>
                      <a:pt x="138" y="116"/>
                      <a:pt x="138" y="116"/>
                      <a:pt x="138" y="116"/>
                    </a:cubicBezTo>
                    <a:cubicBezTo>
                      <a:pt x="138" y="115"/>
                      <a:pt x="138" y="115"/>
                      <a:pt x="138" y="115"/>
                    </a:cubicBezTo>
                    <a:cubicBezTo>
                      <a:pt x="138" y="115"/>
                      <a:pt x="138" y="115"/>
                      <a:pt x="138" y="115"/>
                    </a:cubicBezTo>
                    <a:cubicBezTo>
                      <a:pt x="138" y="115"/>
                      <a:pt x="138" y="115"/>
                      <a:pt x="137" y="115"/>
                    </a:cubicBezTo>
                    <a:cubicBezTo>
                      <a:pt x="136" y="115"/>
                      <a:pt x="136" y="113"/>
                      <a:pt x="136" y="112"/>
                    </a:cubicBezTo>
                    <a:cubicBezTo>
                      <a:pt x="136" y="112"/>
                      <a:pt x="136" y="111"/>
                      <a:pt x="136" y="111"/>
                    </a:cubicBezTo>
                    <a:cubicBezTo>
                      <a:pt x="136" y="111"/>
                      <a:pt x="136" y="111"/>
                      <a:pt x="136" y="111"/>
                    </a:cubicBezTo>
                    <a:cubicBezTo>
                      <a:pt x="134" y="111"/>
                      <a:pt x="134" y="110"/>
                      <a:pt x="134" y="109"/>
                    </a:cubicBezTo>
                    <a:cubicBezTo>
                      <a:pt x="134" y="109"/>
                      <a:pt x="134" y="108"/>
                      <a:pt x="134" y="108"/>
                    </a:cubicBezTo>
                    <a:cubicBezTo>
                      <a:pt x="133" y="107"/>
                      <a:pt x="133" y="106"/>
                      <a:pt x="132" y="106"/>
                    </a:cubicBezTo>
                    <a:cubicBezTo>
                      <a:pt x="132" y="106"/>
                      <a:pt x="132" y="106"/>
                      <a:pt x="132" y="106"/>
                    </a:cubicBezTo>
                    <a:cubicBezTo>
                      <a:pt x="131" y="106"/>
                      <a:pt x="129" y="106"/>
                      <a:pt x="129" y="104"/>
                    </a:cubicBezTo>
                    <a:cubicBezTo>
                      <a:pt x="129" y="103"/>
                      <a:pt x="129" y="103"/>
                      <a:pt x="129" y="103"/>
                    </a:cubicBezTo>
                    <a:cubicBezTo>
                      <a:pt x="129" y="103"/>
                      <a:pt x="129" y="102"/>
                      <a:pt x="129" y="102"/>
                    </a:cubicBezTo>
                    <a:cubicBezTo>
                      <a:pt x="129" y="102"/>
                      <a:pt x="129" y="102"/>
                      <a:pt x="129" y="102"/>
                    </a:cubicBezTo>
                    <a:cubicBezTo>
                      <a:pt x="129" y="102"/>
                      <a:pt x="128" y="102"/>
                      <a:pt x="128" y="102"/>
                    </a:cubicBezTo>
                    <a:cubicBezTo>
                      <a:pt x="127" y="102"/>
                      <a:pt x="127" y="102"/>
                      <a:pt x="127" y="102"/>
                    </a:cubicBezTo>
                    <a:cubicBezTo>
                      <a:pt x="127" y="99"/>
                      <a:pt x="127" y="99"/>
                      <a:pt x="127" y="99"/>
                    </a:cubicBezTo>
                    <a:cubicBezTo>
                      <a:pt x="127" y="98"/>
                      <a:pt x="127" y="98"/>
                      <a:pt x="127" y="97"/>
                    </a:cubicBezTo>
                    <a:cubicBezTo>
                      <a:pt x="127" y="97"/>
                      <a:pt x="127" y="97"/>
                      <a:pt x="127" y="97"/>
                    </a:cubicBezTo>
                    <a:cubicBezTo>
                      <a:pt x="127" y="97"/>
                      <a:pt x="127" y="97"/>
                      <a:pt x="126" y="97"/>
                    </a:cubicBezTo>
                    <a:cubicBezTo>
                      <a:pt x="125" y="97"/>
                      <a:pt x="125" y="97"/>
                      <a:pt x="125" y="97"/>
                    </a:cubicBezTo>
                    <a:cubicBezTo>
                      <a:pt x="125" y="95"/>
                      <a:pt x="125" y="95"/>
                      <a:pt x="125" y="95"/>
                    </a:cubicBezTo>
                    <a:cubicBezTo>
                      <a:pt x="125" y="95"/>
                      <a:pt x="125" y="95"/>
                      <a:pt x="125" y="95"/>
                    </a:cubicBezTo>
                    <a:cubicBezTo>
                      <a:pt x="125" y="95"/>
                      <a:pt x="125" y="95"/>
                      <a:pt x="125" y="95"/>
                    </a:cubicBezTo>
                    <a:cubicBezTo>
                      <a:pt x="125" y="95"/>
                      <a:pt x="125" y="95"/>
                      <a:pt x="125" y="95"/>
                    </a:cubicBezTo>
                    <a:cubicBezTo>
                      <a:pt x="124" y="95"/>
                      <a:pt x="124" y="95"/>
                      <a:pt x="124" y="95"/>
                    </a:cubicBezTo>
                    <a:cubicBezTo>
                      <a:pt x="123" y="94"/>
                      <a:pt x="123" y="94"/>
                      <a:pt x="123" y="94"/>
                    </a:cubicBezTo>
                    <a:cubicBezTo>
                      <a:pt x="123" y="93"/>
                      <a:pt x="123" y="93"/>
                      <a:pt x="122" y="92"/>
                    </a:cubicBezTo>
                    <a:cubicBezTo>
                      <a:pt x="122" y="92"/>
                      <a:pt x="122" y="93"/>
                      <a:pt x="122" y="93"/>
                    </a:cubicBezTo>
                    <a:cubicBezTo>
                      <a:pt x="120" y="93"/>
                      <a:pt x="120" y="93"/>
                      <a:pt x="120" y="93"/>
                    </a:cubicBezTo>
                    <a:cubicBezTo>
                      <a:pt x="121" y="95"/>
                      <a:pt x="123" y="97"/>
                      <a:pt x="124" y="99"/>
                    </a:cubicBezTo>
                    <a:cubicBezTo>
                      <a:pt x="125" y="101"/>
                      <a:pt x="125" y="101"/>
                      <a:pt x="125" y="101"/>
                    </a:cubicBezTo>
                    <a:cubicBezTo>
                      <a:pt x="126" y="103"/>
                      <a:pt x="128" y="105"/>
                      <a:pt x="129" y="107"/>
                    </a:cubicBezTo>
                    <a:cubicBezTo>
                      <a:pt x="130" y="108"/>
                      <a:pt x="130" y="109"/>
                      <a:pt x="131" y="109"/>
                    </a:cubicBezTo>
                    <a:cubicBezTo>
                      <a:pt x="131" y="110"/>
                      <a:pt x="131" y="110"/>
                      <a:pt x="131" y="110"/>
                    </a:cubicBezTo>
                    <a:cubicBezTo>
                      <a:pt x="131" y="110"/>
                      <a:pt x="131" y="110"/>
                      <a:pt x="131" y="110"/>
                    </a:cubicBezTo>
                    <a:cubicBezTo>
                      <a:pt x="131" y="110"/>
                      <a:pt x="131" y="110"/>
                      <a:pt x="131" y="110"/>
                    </a:cubicBezTo>
                    <a:cubicBezTo>
                      <a:pt x="131" y="110"/>
                      <a:pt x="132" y="111"/>
                      <a:pt x="132" y="111"/>
                    </a:cubicBezTo>
                    <a:cubicBezTo>
                      <a:pt x="133" y="111"/>
                      <a:pt x="133" y="111"/>
                      <a:pt x="133" y="111"/>
                    </a:cubicBezTo>
                    <a:cubicBezTo>
                      <a:pt x="133" y="112"/>
                      <a:pt x="133" y="112"/>
                      <a:pt x="133" y="112"/>
                    </a:cubicBezTo>
                    <a:cubicBezTo>
                      <a:pt x="133" y="112"/>
                      <a:pt x="133" y="112"/>
                      <a:pt x="133" y="112"/>
                    </a:cubicBezTo>
                    <a:cubicBezTo>
                      <a:pt x="133" y="113"/>
                      <a:pt x="133" y="113"/>
                      <a:pt x="133" y="114"/>
                    </a:cubicBezTo>
                    <a:cubicBezTo>
                      <a:pt x="133" y="114"/>
                      <a:pt x="133" y="114"/>
                      <a:pt x="133" y="114"/>
                    </a:cubicBezTo>
                    <a:cubicBezTo>
                      <a:pt x="134" y="114"/>
                      <a:pt x="134" y="114"/>
                      <a:pt x="135" y="115"/>
                    </a:cubicBezTo>
                    <a:cubicBezTo>
                      <a:pt x="135" y="116"/>
                      <a:pt x="136" y="116"/>
                      <a:pt x="136" y="117"/>
                    </a:cubicBezTo>
                    <a:cubicBezTo>
                      <a:pt x="136" y="117"/>
                      <a:pt x="136" y="117"/>
                      <a:pt x="136" y="117"/>
                    </a:cubicBezTo>
                    <a:cubicBezTo>
                      <a:pt x="137" y="118"/>
                      <a:pt x="138" y="119"/>
                      <a:pt x="138" y="121"/>
                    </a:cubicBezTo>
                    <a:cubicBezTo>
                      <a:pt x="138" y="121"/>
                      <a:pt x="138" y="121"/>
                      <a:pt x="139" y="121"/>
                    </a:cubicBezTo>
                    <a:cubicBezTo>
                      <a:pt x="140" y="121"/>
                      <a:pt x="140" y="121"/>
                      <a:pt x="140" y="121"/>
                    </a:cubicBezTo>
                    <a:cubicBezTo>
                      <a:pt x="140" y="123"/>
                      <a:pt x="140" y="123"/>
                      <a:pt x="140" y="123"/>
                    </a:cubicBezTo>
                    <a:cubicBezTo>
                      <a:pt x="139" y="126"/>
                      <a:pt x="140" y="128"/>
                      <a:pt x="141" y="130"/>
                    </a:cubicBezTo>
                    <a:cubicBezTo>
                      <a:pt x="142" y="130"/>
                      <a:pt x="142" y="130"/>
                      <a:pt x="143" y="131"/>
                    </a:cubicBezTo>
                    <a:cubicBezTo>
                      <a:pt x="143" y="131"/>
                      <a:pt x="143" y="131"/>
                      <a:pt x="144" y="132"/>
                    </a:cubicBezTo>
                    <a:cubicBezTo>
                      <a:pt x="144" y="132"/>
                      <a:pt x="145" y="133"/>
                      <a:pt x="145" y="133"/>
                    </a:cubicBezTo>
                    <a:cubicBezTo>
                      <a:pt x="145" y="134"/>
                      <a:pt x="145" y="134"/>
                      <a:pt x="145" y="134"/>
                    </a:cubicBezTo>
                    <a:cubicBezTo>
                      <a:pt x="146" y="135"/>
                      <a:pt x="146" y="135"/>
                      <a:pt x="146" y="136"/>
                    </a:cubicBezTo>
                    <a:cubicBezTo>
                      <a:pt x="146" y="136"/>
                      <a:pt x="146" y="136"/>
                      <a:pt x="146" y="136"/>
                    </a:cubicBezTo>
                    <a:cubicBezTo>
                      <a:pt x="146" y="136"/>
                      <a:pt x="146" y="136"/>
                      <a:pt x="146" y="136"/>
                    </a:cubicBezTo>
                    <a:cubicBezTo>
                      <a:pt x="148" y="136"/>
                      <a:pt x="147" y="138"/>
                      <a:pt x="147" y="139"/>
                    </a:cubicBezTo>
                    <a:cubicBezTo>
                      <a:pt x="147" y="139"/>
                      <a:pt x="147" y="139"/>
                      <a:pt x="147" y="139"/>
                    </a:cubicBezTo>
                    <a:cubicBezTo>
                      <a:pt x="147" y="139"/>
                      <a:pt x="148" y="139"/>
                      <a:pt x="148" y="139"/>
                    </a:cubicBezTo>
                    <a:cubicBezTo>
                      <a:pt x="149" y="139"/>
                      <a:pt x="149" y="140"/>
                      <a:pt x="150" y="141"/>
                    </a:cubicBezTo>
                    <a:cubicBezTo>
                      <a:pt x="150" y="141"/>
                      <a:pt x="150" y="141"/>
                      <a:pt x="150" y="141"/>
                    </a:cubicBezTo>
                    <a:cubicBezTo>
                      <a:pt x="150" y="142"/>
                      <a:pt x="151" y="143"/>
                      <a:pt x="151" y="144"/>
                    </a:cubicBezTo>
                    <a:cubicBezTo>
                      <a:pt x="151" y="144"/>
                      <a:pt x="151" y="144"/>
                      <a:pt x="151" y="144"/>
                    </a:cubicBezTo>
                    <a:cubicBezTo>
                      <a:pt x="151" y="144"/>
                      <a:pt x="151" y="144"/>
                      <a:pt x="151" y="144"/>
                    </a:cubicBezTo>
                    <a:cubicBezTo>
                      <a:pt x="151" y="144"/>
                      <a:pt x="151" y="145"/>
                      <a:pt x="151" y="145"/>
                    </a:cubicBezTo>
                    <a:cubicBezTo>
                      <a:pt x="151" y="145"/>
                      <a:pt x="153" y="145"/>
                      <a:pt x="153" y="145"/>
                    </a:cubicBezTo>
                    <a:cubicBezTo>
                      <a:pt x="153" y="150"/>
                      <a:pt x="153" y="150"/>
                      <a:pt x="153" y="150"/>
                    </a:cubicBezTo>
                    <a:cubicBezTo>
                      <a:pt x="153" y="150"/>
                      <a:pt x="153" y="151"/>
                      <a:pt x="154" y="152"/>
                    </a:cubicBezTo>
                    <a:cubicBezTo>
                      <a:pt x="155" y="153"/>
                      <a:pt x="156" y="154"/>
                      <a:pt x="157" y="155"/>
                    </a:cubicBezTo>
                    <a:cubicBezTo>
                      <a:pt x="158" y="156"/>
                      <a:pt x="158" y="158"/>
                      <a:pt x="158" y="159"/>
                    </a:cubicBezTo>
                    <a:cubicBezTo>
                      <a:pt x="158" y="159"/>
                      <a:pt x="158" y="160"/>
                      <a:pt x="158" y="160"/>
                    </a:cubicBezTo>
                    <a:cubicBezTo>
                      <a:pt x="158" y="168"/>
                      <a:pt x="158" y="168"/>
                      <a:pt x="158" y="168"/>
                    </a:cubicBezTo>
                    <a:cubicBezTo>
                      <a:pt x="157" y="169"/>
                      <a:pt x="157" y="169"/>
                      <a:pt x="157" y="169"/>
                    </a:cubicBezTo>
                    <a:cubicBezTo>
                      <a:pt x="157" y="169"/>
                      <a:pt x="157" y="169"/>
                      <a:pt x="157" y="169"/>
                    </a:cubicBezTo>
                    <a:cubicBezTo>
                      <a:pt x="156" y="170"/>
                      <a:pt x="156" y="170"/>
                      <a:pt x="156" y="171"/>
                    </a:cubicBezTo>
                    <a:cubicBezTo>
                      <a:pt x="156" y="172"/>
                      <a:pt x="156" y="172"/>
                      <a:pt x="156" y="173"/>
                    </a:cubicBezTo>
                    <a:cubicBezTo>
                      <a:pt x="156" y="173"/>
                      <a:pt x="156" y="174"/>
                      <a:pt x="156" y="175"/>
                    </a:cubicBezTo>
                    <a:cubicBezTo>
                      <a:pt x="156" y="175"/>
                      <a:pt x="156" y="176"/>
                      <a:pt x="156" y="176"/>
                    </a:cubicBezTo>
                    <a:cubicBezTo>
                      <a:pt x="156" y="177"/>
                      <a:pt x="156" y="177"/>
                      <a:pt x="155" y="178"/>
                    </a:cubicBezTo>
                    <a:cubicBezTo>
                      <a:pt x="155" y="178"/>
                      <a:pt x="155" y="178"/>
                      <a:pt x="155" y="178"/>
                    </a:cubicBezTo>
                    <a:cubicBezTo>
                      <a:pt x="155" y="179"/>
                      <a:pt x="155" y="180"/>
                      <a:pt x="155" y="182"/>
                    </a:cubicBezTo>
                    <a:cubicBezTo>
                      <a:pt x="155" y="182"/>
                      <a:pt x="155" y="182"/>
                      <a:pt x="155" y="182"/>
                    </a:cubicBezTo>
                    <a:cubicBezTo>
                      <a:pt x="155" y="182"/>
                      <a:pt x="155" y="183"/>
                      <a:pt x="154" y="183"/>
                    </a:cubicBezTo>
                    <a:cubicBezTo>
                      <a:pt x="154" y="185"/>
                      <a:pt x="154" y="185"/>
                      <a:pt x="155" y="186"/>
                    </a:cubicBezTo>
                    <a:cubicBezTo>
                      <a:pt x="155" y="186"/>
                      <a:pt x="155" y="186"/>
                      <a:pt x="155" y="186"/>
                    </a:cubicBezTo>
                    <a:cubicBezTo>
                      <a:pt x="156" y="186"/>
                      <a:pt x="156" y="187"/>
                      <a:pt x="156" y="188"/>
                    </a:cubicBezTo>
                    <a:cubicBezTo>
                      <a:pt x="156" y="194"/>
                      <a:pt x="156" y="194"/>
                      <a:pt x="156" y="194"/>
                    </a:cubicBezTo>
                    <a:cubicBezTo>
                      <a:pt x="155" y="194"/>
                      <a:pt x="155" y="194"/>
                      <a:pt x="155" y="194"/>
                    </a:cubicBezTo>
                    <a:cubicBezTo>
                      <a:pt x="155" y="194"/>
                      <a:pt x="155" y="194"/>
                      <a:pt x="155" y="194"/>
                    </a:cubicBezTo>
                    <a:cubicBezTo>
                      <a:pt x="154" y="194"/>
                      <a:pt x="155" y="195"/>
                      <a:pt x="155" y="196"/>
                    </a:cubicBezTo>
                    <a:cubicBezTo>
                      <a:pt x="155" y="196"/>
                      <a:pt x="155" y="196"/>
                      <a:pt x="155" y="196"/>
                    </a:cubicBezTo>
                    <a:cubicBezTo>
                      <a:pt x="155" y="198"/>
                      <a:pt x="155" y="198"/>
                      <a:pt x="155" y="198"/>
                    </a:cubicBezTo>
                    <a:cubicBezTo>
                      <a:pt x="153" y="197"/>
                      <a:pt x="153" y="197"/>
                      <a:pt x="153" y="197"/>
                    </a:cubicBezTo>
                    <a:cubicBezTo>
                      <a:pt x="153" y="197"/>
                      <a:pt x="153" y="197"/>
                      <a:pt x="153" y="197"/>
                    </a:cubicBezTo>
                    <a:cubicBezTo>
                      <a:pt x="153" y="197"/>
                      <a:pt x="153" y="197"/>
                      <a:pt x="153" y="197"/>
                    </a:cubicBezTo>
                    <a:cubicBezTo>
                      <a:pt x="153" y="197"/>
                      <a:pt x="153" y="197"/>
                      <a:pt x="153" y="198"/>
                    </a:cubicBezTo>
                    <a:cubicBezTo>
                      <a:pt x="153" y="198"/>
                      <a:pt x="153" y="198"/>
                      <a:pt x="153" y="198"/>
                    </a:cubicBezTo>
                    <a:cubicBezTo>
                      <a:pt x="153" y="199"/>
                      <a:pt x="153" y="199"/>
                      <a:pt x="153" y="199"/>
                    </a:cubicBezTo>
                    <a:cubicBezTo>
                      <a:pt x="152" y="199"/>
                      <a:pt x="152" y="200"/>
                      <a:pt x="151" y="201"/>
                    </a:cubicBezTo>
                    <a:cubicBezTo>
                      <a:pt x="151" y="203"/>
                      <a:pt x="151" y="205"/>
                      <a:pt x="151" y="207"/>
                    </a:cubicBezTo>
                    <a:cubicBezTo>
                      <a:pt x="151" y="209"/>
                      <a:pt x="151" y="211"/>
                      <a:pt x="151" y="213"/>
                    </a:cubicBezTo>
                    <a:cubicBezTo>
                      <a:pt x="151" y="217"/>
                      <a:pt x="151" y="220"/>
                      <a:pt x="151" y="223"/>
                    </a:cubicBezTo>
                    <a:cubicBezTo>
                      <a:pt x="151" y="224"/>
                      <a:pt x="151" y="224"/>
                      <a:pt x="151" y="224"/>
                    </a:cubicBezTo>
                    <a:cubicBezTo>
                      <a:pt x="149" y="224"/>
                      <a:pt x="149" y="224"/>
                      <a:pt x="149" y="224"/>
                    </a:cubicBezTo>
                    <a:cubicBezTo>
                      <a:pt x="149" y="224"/>
                      <a:pt x="149" y="224"/>
                      <a:pt x="149" y="224"/>
                    </a:cubicBezTo>
                    <a:cubicBezTo>
                      <a:pt x="149" y="224"/>
                      <a:pt x="149" y="224"/>
                      <a:pt x="149" y="224"/>
                    </a:cubicBezTo>
                    <a:cubicBezTo>
                      <a:pt x="149" y="224"/>
                      <a:pt x="149" y="224"/>
                      <a:pt x="149" y="224"/>
                    </a:cubicBezTo>
                    <a:cubicBezTo>
                      <a:pt x="149" y="224"/>
                      <a:pt x="149" y="224"/>
                      <a:pt x="149" y="224"/>
                    </a:cubicBezTo>
                    <a:cubicBezTo>
                      <a:pt x="149" y="225"/>
                      <a:pt x="149" y="225"/>
                      <a:pt x="149" y="226"/>
                    </a:cubicBezTo>
                    <a:cubicBezTo>
                      <a:pt x="148" y="226"/>
                      <a:pt x="148" y="226"/>
                      <a:pt x="148" y="227"/>
                    </a:cubicBezTo>
                    <a:cubicBezTo>
                      <a:pt x="147" y="228"/>
                      <a:pt x="147" y="229"/>
                      <a:pt x="147" y="231"/>
                    </a:cubicBezTo>
                    <a:cubicBezTo>
                      <a:pt x="147" y="232"/>
                      <a:pt x="147" y="234"/>
                      <a:pt x="147" y="236"/>
                    </a:cubicBezTo>
                    <a:cubicBezTo>
                      <a:pt x="147" y="236"/>
                      <a:pt x="147" y="237"/>
                      <a:pt x="147" y="237"/>
                    </a:cubicBezTo>
                    <a:cubicBezTo>
                      <a:pt x="147" y="238"/>
                      <a:pt x="147" y="239"/>
                      <a:pt x="147" y="240"/>
                    </a:cubicBezTo>
                    <a:cubicBezTo>
                      <a:pt x="147" y="241"/>
                      <a:pt x="147" y="242"/>
                      <a:pt x="146" y="242"/>
                    </a:cubicBezTo>
                    <a:cubicBezTo>
                      <a:pt x="146" y="243"/>
                      <a:pt x="145" y="243"/>
                      <a:pt x="145" y="243"/>
                    </a:cubicBezTo>
                    <a:cubicBezTo>
                      <a:pt x="143" y="244"/>
                      <a:pt x="142" y="246"/>
                      <a:pt x="140" y="248"/>
                    </a:cubicBezTo>
                    <a:cubicBezTo>
                      <a:pt x="140" y="248"/>
                      <a:pt x="139" y="249"/>
                      <a:pt x="138" y="250"/>
                    </a:cubicBezTo>
                    <a:cubicBezTo>
                      <a:pt x="138" y="250"/>
                      <a:pt x="138" y="251"/>
                      <a:pt x="138" y="251"/>
                    </a:cubicBezTo>
                    <a:cubicBezTo>
                      <a:pt x="138" y="252"/>
                      <a:pt x="138" y="252"/>
                      <a:pt x="138" y="252"/>
                    </a:cubicBezTo>
                    <a:cubicBezTo>
                      <a:pt x="138" y="253"/>
                      <a:pt x="138" y="255"/>
                      <a:pt x="137" y="256"/>
                    </a:cubicBezTo>
                    <a:cubicBezTo>
                      <a:pt x="137" y="256"/>
                      <a:pt x="136" y="256"/>
                      <a:pt x="136" y="257"/>
                    </a:cubicBezTo>
                    <a:cubicBezTo>
                      <a:pt x="135" y="257"/>
                      <a:pt x="135" y="257"/>
                      <a:pt x="135" y="257"/>
                    </a:cubicBezTo>
                    <a:cubicBezTo>
                      <a:pt x="134" y="257"/>
                      <a:pt x="134" y="258"/>
                      <a:pt x="133" y="258"/>
                    </a:cubicBezTo>
                    <a:cubicBezTo>
                      <a:pt x="133" y="259"/>
                      <a:pt x="133" y="259"/>
                      <a:pt x="133" y="260"/>
                    </a:cubicBezTo>
                    <a:cubicBezTo>
                      <a:pt x="133" y="262"/>
                      <a:pt x="133" y="262"/>
                      <a:pt x="133" y="262"/>
                    </a:cubicBezTo>
                    <a:cubicBezTo>
                      <a:pt x="132" y="262"/>
                      <a:pt x="132" y="262"/>
                      <a:pt x="132" y="262"/>
                    </a:cubicBezTo>
                    <a:cubicBezTo>
                      <a:pt x="131" y="262"/>
                      <a:pt x="131" y="262"/>
                      <a:pt x="131" y="262"/>
                    </a:cubicBezTo>
                    <a:cubicBezTo>
                      <a:pt x="131" y="262"/>
                      <a:pt x="131" y="263"/>
                      <a:pt x="131" y="264"/>
                    </a:cubicBezTo>
                    <a:cubicBezTo>
                      <a:pt x="131" y="265"/>
                      <a:pt x="131" y="265"/>
                      <a:pt x="131" y="265"/>
                    </a:cubicBezTo>
                    <a:cubicBezTo>
                      <a:pt x="131" y="267"/>
                      <a:pt x="131" y="268"/>
                      <a:pt x="131" y="270"/>
                    </a:cubicBezTo>
                    <a:cubicBezTo>
                      <a:pt x="131" y="273"/>
                      <a:pt x="129" y="274"/>
                      <a:pt x="128" y="274"/>
                    </a:cubicBezTo>
                    <a:cubicBezTo>
                      <a:pt x="128" y="274"/>
                      <a:pt x="127" y="274"/>
                      <a:pt x="127" y="274"/>
                    </a:cubicBezTo>
                    <a:cubicBezTo>
                      <a:pt x="126" y="274"/>
                      <a:pt x="126" y="274"/>
                      <a:pt x="126" y="274"/>
                    </a:cubicBezTo>
                    <a:cubicBezTo>
                      <a:pt x="126" y="274"/>
                      <a:pt x="126" y="274"/>
                      <a:pt x="126" y="274"/>
                    </a:cubicBezTo>
                    <a:cubicBezTo>
                      <a:pt x="126" y="274"/>
                      <a:pt x="126" y="275"/>
                      <a:pt x="126" y="275"/>
                    </a:cubicBezTo>
                    <a:cubicBezTo>
                      <a:pt x="126" y="276"/>
                      <a:pt x="126" y="276"/>
                      <a:pt x="126" y="276"/>
                    </a:cubicBezTo>
                    <a:cubicBezTo>
                      <a:pt x="124" y="276"/>
                      <a:pt x="124" y="276"/>
                      <a:pt x="124" y="276"/>
                    </a:cubicBezTo>
                    <a:cubicBezTo>
                      <a:pt x="124" y="276"/>
                      <a:pt x="124" y="276"/>
                      <a:pt x="124" y="276"/>
                    </a:cubicBezTo>
                    <a:cubicBezTo>
                      <a:pt x="124" y="276"/>
                      <a:pt x="124" y="276"/>
                      <a:pt x="124" y="276"/>
                    </a:cubicBezTo>
                    <a:cubicBezTo>
                      <a:pt x="124" y="276"/>
                      <a:pt x="124" y="276"/>
                      <a:pt x="124" y="276"/>
                    </a:cubicBezTo>
                    <a:cubicBezTo>
                      <a:pt x="124" y="276"/>
                      <a:pt x="124" y="276"/>
                      <a:pt x="124" y="277"/>
                    </a:cubicBezTo>
                    <a:cubicBezTo>
                      <a:pt x="124" y="277"/>
                      <a:pt x="124" y="278"/>
                      <a:pt x="123" y="278"/>
                    </a:cubicBezTo>
                    <a:cubicBezTo>
                      <a:pt x="123" y="278"/>
                      <a:pt x="123" y="278"/>
                      <a:pt x="123" y="278"/>
                    </a:cubicBezTo>
                    <a:cubicBezTo>
                      <a:pt x="122" y="279"/>
                      <a:pt x="122" y="280"/>
                      <a:pt x="122" y="281"/>
                    </a:cubicBezTo>
                    <a:cubicBezTo>
                      <a:pt x="122" y="281"/>
                      <a:pt x="123" y="281"/>
                      <a:pt x="123" y="281"/>
                    </a:cubicBezTo>
                    <a:cubicBezTo>
                      <a:pt x="124" y="281"/>
                      <a:pt x="124" y="282"/>
                      <a:pt x="124" y="283"/>
                    </a:cubicBezTo>
                    <a:cubicBezTo>
                      <a:pt x="124" y="284"/>
                      <a:pt x="124" y="284"/>
                      <a:pt x="124" y="284"/>
                    </a:cubicBezTo>
                    <a:cubicBezTo>
                      <a:pt x="124" y="285"/>
                      <a:pt x="124" y="285"/>
                      <a:pt x="124" y="286"/>
                    </a:cubicBezTo>
                    <a:cubicBezTo>
                      <a:pt x="124" y="287"/>
                      <a:pt x="124" y="288"/>
                      <a:pt x="124" y="288"/>
                    </a:cubicBezTo>
                    <a:cubicBezTo>
                      <a:pt x="124" y="289"/>
                      <a:pt x="124" y="290"/>
                      <a:pt x="122" y="291"/>
                    </a:cubicBezTo>
                    <a:cubicBezTo>
                      <a:pt x="121" y="291"/>
                      <a:pt x="121" y="291"/>
                      <a:pt x="120" y="291"/>
                    </a:cubicBezTo>
                    <a:cubicBezTo>
                      <a:pt x="120" y="291"/>
                      <a:pt x="119" y="291"/>
                      <a:pt x="119" y="291"/>
                    </a:cubicBezTo>
                    <a:cubicBezTo>
                      <a:pt x="118" y="291"/>
                      <a:pt x="117" y="290"/>
                      <a:pt x="117" y="290"/>
                    </a:cubicBezTo>
                    <a:cubicBezTo>
                      <a:pt x="117" y="290"/>
                      <a:pt x="116" y="290"/>
                      <a:pt x="116" y="291"/>
                    </a:cubicBezTo>
                    <a:cubicBezTo>
                      <a:pt x="115" y="291"/>
                      <a:pt x="113" y="291"/>
                      <a:pt x="112" y="291"/>
                    </a:cubicBezTo>
                    <a:cubicBezTo>
                      <a:pt x="110" y="293"/>
                      <a:pt x="110" y="295"/>
                      <a:pt x="110" y="298"/>
                    </a:cubicBezTo>
                    <a:cubicBezTo>
                      <a:pt x="110" y="299"/>
                      <a:pt x="110" y="299"/>
                      <a:pt x="110" y="299"/>
                    </a:cubicBezTo>
                    <a:cubicBezTo>
                      <a:pt x="109" y="299"/>
                      <a:pt x="109" y="299"/>
                      <a:pt x="109" y="299"/>
                    </a:cubicBezTo>
                    <a:cubicBezTo>
                      <a:pt x="108" y="300"/>
                      <a:pt x="107" y="301"/>
                      <a:pt x="106" y="301"/>
                    </a:cubicBezTo>
                    <a:cubicBezTo>
                      <a:pt x="106" y="302"/>
                      <a:pt x="106" y="302"/>
                      <a:pt x="106" y="302"/>
                    </a:cubicBezTo>
                    <a:cubicBezTo>
                      <a:pt x="106" y="303"/>
                      <a:pt x="105" y="303"/>
                      <a:pt x="105" y="303"/>
                    </a:cubicBezTo>
                    <a:cubicBezTo>
                      <a:pt x="104" y="303"/>
                      <a:pt x="104" y="303"/>
                      <a:pt x="104" y="303"/>
                    </a:cubicBezTo>
                    <a:cubicBezTo>
                      <a:pt x="104" y="303"/>
                      <a:pt x="104" y="303"/>
                      <a:pt x="104" y="303"/>
                    </a:cubicBezTo>
                    <a:cubicBezTo>
                      <a:pt x="102" y="303"/>
                      <a:pt x="102" y="303"/>
                      <a:pt x="102" y="303"/>
                    </a:cubicBezTo>
                    <a:cubicBezTo>
                      <a:pt x="100" y="304"/>
                      <a:pt x="98" y="304"/>
                      <a:pt x="96" y="305"/>
                    </a:cubicBezTo>
                    <a:cubicBezTo>
                      <a:pt x="96" y="305"/>
                      <a:pt x="94" y="305"/>
                      <a:pt x="94" y="305"/>
                    </a:cubicBezTo>
                    <a:cubicBezTo>
                      <a:pt x="92" y="305"/>
                      <a:pt x="90" y="305"/>
                      <a:pt x="89" y="305"/>
                    </a:cubicBezTo>
                    <a:cubicBezTo>
                      <a:pt x="89" y="305"/>
                      <a:pt x="89" y="306"/>
                      <a:pt x="88" y="306"/>
                    </a:cubicBezTo>
                    <a:cubicBezTo>
                      <a:pt x="88" y="306"/>
                      <a:pt x="87" y="307"/>
                      <a:pt x="87" y="307"/>
                    </a:cubicBezTo>
                    <a:close/>
                    <a:moveTo>
                      <a:pt x="65" y="49"/>
                    </a:moveTo>
                    <a:cubicBezTo>
                      <a:pt x="65" y="49"/>
                      <a:pt x="65" y="50"/>
                      <a:pt x="66" y="50"/>
                    </a:cubicBezTo>
                    <a:cubicBezTo>
                      <a:pt x="66" y="49"/>
                      <a:pt x="66" y="49"/>
                      <a:pt x="66" y="49"/>
                    </a:cubicBezTo>
                    <a:cubicBezTo>
                      <a:pt x="66" y="49"/>
                      <a:pt x="66" y="49"/>
                      <a:pt x="66" y="49"/>
                    </a:cubicBezTo>
                    <a:cubicBezTo>
                      <a:pt x="66" y="48"/>
                      <a:pt x="65" y="48"/>
                      <a:pt x="65" y="47"/>
                    </a:cubicBezTo>
                    <a:cubicBezTo>
                      <a:pt x="65" y="47"/>
                      <a:pt x="64" y="47"/>
                      <a:pt x="64" y="47"/>
                    </a:cubicBezTo>
                    <a:cubicBezTo>
                      <a:pt x="63" y="46"/>
                      <a:pt x="63" y="46"/>
                      <a:pt x="62" y="46"/>
                    </a:cubicBezTo>
                    <a:cubicBezTo>
                      <a:pt x="62" y="46"/>
                      <a:pt x="62" y="46"/>
                      <a:pt x="61" y="45"/>
                    </a:cubicBezTo>
                    <a:cubicBezTo>
                      <a:pt x="61" y="45"/>
                      <a:pt x="60" y="45"/>
                      <a:pt x="60" y="45"/>
                    </a:cubicBezTo>
                    <a:cubicBezTo>
                      <a:pt x="59" y="45"/>
                      <a:pt x="59" y="45"/>
                      <a:pt x="59" y="45"/>
                    </a:cubicBezTo>
                    <a:cubicBezTo>
                      <a:pt x="59" y="43"/>
                      <a:pt x="59" y="43"/>
                      <a:pt x="59" y="43"/>
                    </a:cubicBezTo>
                    <a:cubicBezTo>
                      <a:pt x="59" y="43"/>
                      <a:pt x="59" y="43"/>
                      <a:pt x="59" y="43"/>
                    </a:cubicBezTo>
                    <a:cubicBezTo>
                      <a:pt x="59" y="43"/>
                      <a:pt x="58" y="43"/>
                      <a:pt x="58" y="43"/>
                    </a:cubicBezTo>
                    <a:cubicBezTo>
                      <a:pt x="57" y="43"/>
                      <a:pt x="57" y="43"/>
                      <a:pt x="57" y="43"/>
                    </a:cubicBezTo>
                    <a:cubicBezTo>
                      <a:pt x="57" y="43"/>
                      <a:pt x="58" y="43"/>
                      <a:pt x="58" y="43"/>
                    </a:cubicBezTo>
                    <a:cubicBezTo>
                      <a:pt x="58" y="45"/>
                      <a:pt x="59" y="46"/>
                      <a:pt x="60" y="46"/>
                    </a:cubicBezTo>
                    <a:cubicBezTo>
                      <a:pt x="61" y="46"/>
                      <a:pt x="61" y="46"/>
                      <a:pt x="61" y="46"/>
                    </a:cubicBezTo>
                    <a:cubicBezTo>
                      <a:pt x="61" y="47"/>
                      <a:pt x="61" y="47"/>
                      <a:pt x="61" y="47"/>
                    </a:cubicBezTo>
                    <a:cubicBezTo>
                      <a:pt x="61" y="48"/>
                      <a:pt x="61" y="48"/>
                      <a:pt x="61" y="48"/>
                    </a:cubicBezTo>
                    <a:cubicBezTo>
                      <a:pt x="61" y="48"/>
                      <a:pt x="61" y="48"/>
                      <a:pt x="61" y="48"/>
                    </a:cubicBezTo>
                    <a:cubicBezTo>
                      <a:pt x="61" y="48"/>
                      <a:pt x="61" y="48"/>
                      <a:pt x="62" y="48"/>
                    </a:cubicBezTo>
                    <a:cubicBezTo>
                      <a:pt x="63" y="48"/>
                      <a:pt x="63" y="48"/>
                      <a:pt x="63" y="48"/>
                    </a:cubicBezTo>
                    <a:cubicBezTo>
                      <a:pt x="63" y="48"/>
                      <a:pt x="63" y="48"/>
                      <a:pt x="64" y="48"/>
                    </a:cubicBezTo>
                    <a:cubicBezTo>
                      <a:pt x="65" y="48"/>
                      <a:pt x="65" y="48"/>
                      <a:pt x="65" y="48"/>
                    </a:cubicBezTo>
                    <a:cubicBezTo>
                      <a:pt x="65" y="49"/>
                      <a:pt x="65" y="49"/>
                      <a:pt x="65" y="49"/>
                    </a:cubicBezTo>
                    <a:cubicBezTo>
                      <a:pt x="65" y="49"/>
                      <a:pt x="65" y="49"/>
                      <a:pt x="65"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2" name="Freeform 19"/>
              <p:cNvSpPr/>
              <p:nvPr/>
            </p:nvSpPr>
            <p:spPr bwMode="auto">
              <a:xfrm>
                <a:off x="1181949" y="2094893"/>
                <a:ext cx="1837431" cy="3870467"/>
              </a:xfrm>
              <a:custGeom>
                <a:avLst/>
                <a:gdLst>
                  <a:gd name="T0" fmla="*/ 97 w 169"/>
                  <a:gd name="T1" fmla="*/ 351 h 355"/>
                  <a:gd name="T2" fmla="*/ 88 w 169"/>
                  <a:gd name="T3" fmla="*/ 341 h 355"/>
                  <a:gd name="T4" fmla="*/ 77 w 169"/>
                  <a:gd name="T5" fmla="*/ 327 h 355"/>
                  <a:gd name="T6" fmla="*/ 70 w 169"/>
                  <a:gd name="T7" fmla="*/ 307 h 355"/>
                  <a:gd name="T8" fmla="*/ 66 w 169"/>
                  <a:gd name="T9" fmla="*/ 276 h 355"/>
                  <a:gd name="T10" fmla="*/ 62 w 169"/>
                  <a:gd name="T11" fmla="*/ 268 h 355"/>
                  <a:gd name="T12" fmla="*/ 55 w 169"/>
                  <a:gd name="T13" fmla="*/ 256 h 355"/>
                  <a:gd name="T14" fmla="*/ 43 w 169"/>
                  <a:gd name="T15" fmla="*/ 245 h 355"/>
                  <a:gd name="T16" fmla="*/ 38 w 169"/>
                  <a:gd name="T17" fmla="*/ 229 h 355"/>
                  <a:gd name="T18" fmla="*/ 32 w 169"/>
                  <a:gd name="T19" fmla="*/ 218 h 355"/>
                  <a:gd name="T20" fmla="*/ 28 w 169"/>
                  <a:gd name="T21" fmla="*/ 197 h 355"/>
                  <a:gd name="T22" fmla="*/ 32 w 169"/>
                  <a:gd name="T23" fmla="*/ 183 h 355"/>
                  <a:gd name="T24" fmla="*/ 29 w 169"/>
                  <a:gd name="T25" fmla="*/ 162 h 355"/>
                  <a:gd name="T26" fmla="*/ 21 w 169"/>
                  <a:gd name="T27" fmla="*/ 152 h 355"/>
                  <a:gd name="T28" fmla="*/ 14 w 169"/>
                  <a:gd name="T29" fmla="*/ 143 h 355"/>
                  <a:gd name="T30" fmla="*/ 6 w 169"/>
                  <a:gd name="T31" fmla="*/ 136 h 355"/>
                  <a:gd name="T32" fmla="*/ 3 w 169"/>
                  <a:gd name="T33" fmla="*/ 104 h 355"/>
                  <a:gd name="T34" fmla="*/ 105 w 169"/>
                  <a:gd name="T35" fmla="*/ 0 h 355"/>
                  <a:gd name="T36" fmla="*/ 101 w 169"/>
                  <a:gd name="T37" fmla="*/ 12 h 355"/>
                  <a:gd name="T38" fmla="*/ 94 w 169"/>
                  <a:gd name="T39" fmla="*/ 18 h 355"/>
                  <a:gd name="T40" fmla="*/ 92 w 169"/>
                  <a:gd name="T41" fmla="*/ 29 h 355"/>
                  <a:gd name="T42" fmla="*/ 102 w 169"/>
                  <a:gd name="T43" fmla="*/ 15 h 355"/>
                  <a:gd name="T44" fmla="*/ 121 w 169"/>
                  <a:gd name="T45" fmla="*/ 15 h 355"/>
                  <a:gd name="T46" fmla="*/ 128 w 169"/>
                  <a:gd name="T47" fmla="*/ 30 h 355"/>
                  <a:gd name="T48" fmla="*/ 117 w 169"/>
                  <a:gd name="T49" fmla="*/ 33 h 355"/>
                  <a:gd name="T50" fmla="*/ 96 w 169"/>
                  <a:gd name="T51" fmla="*/ 39 h 355"/>
                  <a:gd name="T52" fmla="*/ 98 w 169"/>
                  <a:gd name="T53" fmla="*/ 44 h 355"/>
                  <a:gd name="T54" fmla="*/ 89 w 169"/>
                  <a:gd name="T55" fmla="*/ 49 h 355"/>
                  <a:gd name="T56" fmla="*/ 80 w 169"/>
                  <a:gd name="T57" fmla="*/ 58 h 355"/>
                  <a:gd name="T58" fmla="*/ 67 w 169"/>
                  <a:gd name="T59" fmla="*/ 73 h 355"/>
                  <a:gd name="T60" fmla="*/ 56 w 169"/>
                  <a:gd name="T61" fmla="*/ 84 h 355"/>
                  <a:gd name="T62" fmla="*/ 49 w 169"/>
                  <a:gd name="T63" fmla="*/ 93 h 355"/>
                  <a:gd name="T64" fmla="*/ 41 w 169"/>
                  <a:gd name="T65" fmla="*/ 101 h 355"/>
                  <a:gd name="T66" fmla="*/ 27 w 169"/>
                  <a:gd name="T67" fmla="*/ 91 h 355"/>
                  <a:gd name="T68" fmla="*/ 17 w 169"/>
                  <a:gd name="T69" fmla="*/ 103 h 355"/>
                  <a:gd name="T70" fmla="*/ 13 w 169"/>
                  <a:gd name="T71" fmla="*/ 116 h 355"/>
                  <a:gd name="T72" fmla="*/ 11 w 169"/>
                  <a:gd name="T73" fmla="*/ 122 h 355"/>
                  <a:gd name="T74" fmla="*/ 19 w 169"/>
                  <a:gd name="T75" fmla="*/ 119 h 355"/>
                  <a:gd name="T76" fmla="*/ 22 w 169"/>
                  <a:gd name="T77" fmla="*/ 125 h 355"/>
                  <a:gd name="T78" fmla="*/ 25 w 169"/>
                  <a:gd name="T79" fmla="*/ 133 h 355"/>
                  <a:gd name="T80" fmla="*/ 26 w 169"/>
                  <a:gd name="T81" fmla="*/ 153 h 355"/>
                  <a:gd name="T82" fmla="*/ 38 w 169"/>
                  <a:gd name="T83" fmla="*/ 158 h 355"/>
                  <a:gd name="T84" fmla="*/ 41 w 169"/>
                  <a:gd name="T85" fmla="*/ 151 h 355"/>
                  <a:gd name="T86" fmla="*/ 56 w 169"/>
                  <a:gd name="T87" fmla="*/ 147 h 355"/>
                  <a:gd name="T88" fmla="*/ 77 w 169"/>
                  <a:gd name="T89" fmla="*/ 153 h 355"/>
                  <a:gd name="T90" fmla="*/ 88 w 169"/>
                  <a:gd name="T91" fmla="*/ 162 h 355"/>
                  <a:gd name="T92" fmla="*/ 107 w 169"/>
                  <a:gd name="T93" fmla="*/ 171 h 355"/>
                  <a:gd name="T94" fmla="*/ 116 w 169"/>
                  <a:gd name="T95" fmla="*/ 180 h 355"/>
                  <a:gd name="T96" fmla="*/ 113 w 169"/>
                  <a:gd name="T97" fmla="*/ 192 h 355"/>
                  <a:gd name="T98" fmla="*/ 130 w 169"/>
                  <a:gd name="T99" fmla="*/ 195 h 355"/>
                  <a:gd name="T100" fmla="*/ 150 w 169"/>
                  <a:gd name="T101" fmla="*/ 199 h 355"/>
                  <a:gd name="T102" fmla="*/ 168 w 169"/>
                  <a:gd name="T103" fmla="*/ 207 h 355"/>
                  <a:gd name="T104" fmla="*/ 169 w 169"/>
                  <a:gd name="T105" fmla="*/ 220 h 355"/>
                  <a:gd name="T106" fmla="*/ 159 w 169"/>
                  <a:gd name="T107" fmla="*/ 234 h 355"/>
                  <a:gd name="T108" fmla="*/ 155 w 169"/>
                  <a:gd name="T109" fmla="*/ 257 h 355"/>
                  <a:gd name="T110" fmla="*/ 141 w 169"/>
                  <a:gd name="T111" fmla="*/ 272 h 355"/>
                  <a:gd name="T112" fmla="*/ 124 w 169"/>
                  <a:gd name="T113" fmla="*/ 280 h 355"/>
                  <a:gd name="T114" fmla="*/ 115 w 169"/>
                  <a:gd name="T115" fmla="*/ 306 h 355"/>
                  <a:gd name="T116" fmla="*/ 108 w 169"/>
                  <a:gd name="T117" fmla="*/ 319 h 355"/>
                  <a:gd name="T118" fmla="*/ 98 w 169"/>
                  <a:gd name="T119" fmla="*/ 326 h 355"/>
                  <a:gd name="T120" fmla="*/ 103 w 169"/>
                  <a:gd name="T121" fmla="*/ 343 h 355"/>
                  <a:gd name="T122" fmla="*/ 106 w 169"/>
                  <a:gd name="T123" fmla="*/ 35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355">
                    <a:moveTo>
                      <a:pt x="104" y="355"/>
                    </a:moveTo>
                    <a:cubicBezTo>
                      <a:pt x="103" y="355"/>
                      <a:pt x="102" y="355"/>
                      <a:pt x="102" y="354"/>
                    </a:cubicBezTo>
                    <a:cubicBezTo>
                      <a:pt x="102" y="354"/>
                      <a:pt x="102" y="354"/>
                      <a:pt x="102" y="354"/>
                    </a:cubicBezTo>
                    <a:cubicBezTo>
                      <a:pt x="100" y="354"/>
                      <a:pt x="100" y="354"/>
                      <a:pt x="100" y="354"/>
                    </a:cubicBezTo>
                    <a:cubicBezTo>
                      <a:pt x="101" y="353"/>
                      <a:pt x="101" y="353"/>
                      <a:pt x="101" y="353"/>
                    </a:cubicBezTo>
                    <a:cubicBezTo>
                      <a:pt x="101" y="353"/>
                      <a:pt x="101" y="353"/>
                      <a:pt x="101" y="353"/>
                    </a:cubicBezTo>
                    <a:cubicBezTo>
                      <a:pt x="101" y="353"/>
                      <a:pt x="101" y="353"/>
                      <a:pt x="101" y="353"/>
                    </a:cubicBezTo>
                    <a:cubicBezTo>
                      <a:pt x="101" y="353"/>
                      <a:pt x="100" y="353"/>
                      <a:pt x="99" y="353"/>
                    </a:cubicBezTo>
                    <a:cubicBezTo>
                      <a:pt x="99" y="353"/>
                      <a:pt x="99" y="353"/>
                      <a:pt x="99" y="353"/>
                    </a:cubicBezTo>
                    <a:cubicBezTo>
                      <a:pt x="98" y="353"/>
                      <a:pt x="98" y="353"/>
                      <a:pt x="98" y="353"/>
                    </a:cubicBezTo>
                    <a:cubicBezTo>
                      <a:pt x="97" y="353"/>
                      <a:pt x="97" y="353"/>
                      <a:pt x="97" y="353"/>
                    </a:cubicBezTo>
                    <a:cubicBezTo>
                      <a:pt x="97" y="351"/>
                      <a:pt x="97" y="351"/>
                      <a:pt x="97" y="351"/>
                    </a:cubicBezTo>
                    <a:cubicBezTo>
                      <a:pt x="97" y="351"/>
                      <a:pt x="97" y="351"/>
                      <a:pt x="97" y="351"/>
                    </a:cubicBezTo>
                    <a:cubicBezTo>
                      <a:pt x="97" y="351"/>
                      <a:pt x="97" y="351"/>
                      <a:pt x="97" y="351"/>
                    </a:cubicBezTo>
                    <a:cubicBezTo>
                      <a:pt x="97" y="351"/>
                      <a:pt x="97" y="351"/>
                      <a:pt x="97" y="351"/>
                    </a:cubicBezTo>
                    <a:cubicBezTo>
                      <a:pt x="96" y="351"/>
                      <a:pt x="96" y="351"/>
                      <a:pt x="96" y="351"/>
                    </a:cubicBezTo>
                    <a:cubicBezTo>
                      <a:pt x="95" y="351"/>
                      <a:pt x="95" y="351"/>
                      <a:pt x="94" y="350"/>
                    </a:cubicBezTo>
                    <a:cubicBezTo>
                      <a:pt x="93" y="349"/>
                      <a:pt x="93" y="349"/>
                      <a:pt x="93" y="349"/>
                    </a:cubicBezTo>
                    <a:cubicBezTo>
                      <a:pt x="92" y="349"/>
                      <a:pt x="92" y="348"/>
                      <a:pt x="91" y="348"/>
                    </a:cubicBezTo>
                    <a:cubicBezTo>
                      <a:pt x="91" y="348"/>
                      <a:pt x="91" y="348"/>
                      <a:pt x="91" y="347"/>
                    </a:cubicBezTo>
                    <a:cubicBezTo>
                      <a:pt x="91" y="347"/>
                      <a:pt x="91" y="346"/>
                      <a:pt x="90" y="346"/>
                    </a:cubicBezTo>
                    <a:cubicBezTo>
                      <a:pt x="90" y="346"/>
                      <a:pt x="89" y="346"/>
                      <a:pt x="89" y="345"/>
                    </a:cubicBezTo>
                    <a:cubicBezTo>
                      <a:pt x="88" y="345"/>
                      <a:pt x="88" y="344"/>
                      <a:pt x="88" y="344"/>
                    </a:cubicBezTo>
                    <a:cubicBezTo>
                      <a:pt x="88" y="344"/>
                      <a:pt x="88" y="343"/>
                      <a:pt x="88" y="343"/>
                    </a:cubicBezTo>
                    <a:cubicBezTo>
                      <a:pt x="88" y="343"/>
                      <a:pt x="88" y="343"/>
                      <a:pt x="88" y="343"/>
                    </a:cubicBezTo>
                    <a:cubicBezTo>
                      <a:pt x="88" y="343"/>
                      <a:pt x="88" y="342"/>
                      <a:pt x="88" y="342"/>
                    </a:cubicBezTo>
                    <a:cubicBezTo>
                      <a:pt x="88" y="342"/>
                      <a:pt x="88" y="342"/>
                      <a:pt x="88" y="342"/>
                    </a:cubicBezTo>
                    <a:cubicBezTo>
                      <a:pt x="88" y="341"/>
                      <a:pt x="88" y="341"/>
                      <a:pt x="88" y="341"/>
                    </a:cubicBezTo>
                    <a:cubicBezTo>
                      <a:pt x="88" y="340"/>
                      <a:pt x="87" y="339"/>
                      <a:pt x="86" y="338"/>
                    </a:cubicBezTo>
                    <a:cubicBezTo>
                      <a:pt x="85" y="338"/>
                      <a:pt x="85" y="337"/>
                      <a:pt x="84" y="337"/>
                    </a:cubicBezTo>
                    <a:cubicBezTo>
                      <a:pt x="83" y="336"/>
                      <a:pt x="83" y="334"/>
                      <a:pt x="83" y="333"/>
                    </a:cubicBezTo>
                    <a:cubicBezTo>
                      <a:pt x="83" y="333"/>
                      <a:pt x="83" y="333"/>
                      <a:pt x="83" y="333"/>
                    </a:cubicBezTo>
                    <a:cubicBezTo>
                      <a:pt x="82" y="333"/>
                      <a:pt x="82" y="333"/>
                      <a:pt x="82" y="333"/>
                    </a:cubicBezTo>
                    <a:cubicBezTo>
                      <a:pt x="82" y="333"/>
                      <a:pt x="81" y="333"/>
                      <a:pt x="81" y="331"/>
                    </a:cubicBezTo>
                    <a:cubicBezTo>
                      <a:pt x="81" y="331"/>
                      <a:pt x="80" y="331"/>
                      <a:pt x="80" y="330"/>
                    </a:cubicBezTo>
                    <a:cubicBezTo>
                      <a:pt x="80" y="330"/>
                      <a:pt x="79" y="329"/>
                      <a:pt x="79" y="328"/>
                    </a:cubicBezTo>
                    <a:cubicBezTo>
                      <a:pt x="79" y="328"/>
                      <a:pt x="79" y="328"/>
                      <a:pt x="79" y="328"/>
                    </a:cubicBezTo>
                    <a:cubicBezTo>
                      <a:pt x="79" y="328"/>
                      <a:pt x="79" y="328"/>
                      <a:pt x="79" y="328"/>
                    </a:cubicBezTo>
                    <a:cubicBezTo>
                      <a:pt x="79" y="328"/>
                      <a:pt x="79" y="328"/>
                      <a:pt x="79" y="328"/>
                    </a:cubicBezTo>
                    <a:cubicBezTo>
                      <a:pt x="79" y="328"/>
                      <a:pt x="79" y="328"/>
                      <a:pt x="79" y="328"/>
                    </a:cubicBezTo>
                    <a:cubicBezTo>
                      <a:pt x="79" y="328"/>
                      <a:pt x="79" y="328"/>
                      <a:pt x="78" y="328"/>
                    </a:cubicBezTo>
                    <a:cubicBezTo>
                      <a:pt x="77" y="327"/>
                      <a:pt x="77" y="327"/>
                      <a:pt x="77" y="327"/>
                    </a:cubicBezTo>
                    <a:cubicBezTo>
                      <a:pt x="77" y="326"/>
                      <a:pt x="77" y="326"/>
                      <a:pt x="77" y="326"/>
                    </a:cubicBezTo>
                    <a:cubicBezTo>
                      <a:pt x="77" y="325"/>
                      <a:pt x="76" y="325"/>
                      <a:pt x="75" y="324"/>
                    </a:cubicBezTo>
                    <a:cubicBezTo>
                      <a:pt x="75" y="323"/>
                      <a:pt x="75" y="323"/>
                      <a:pt x="75" y="323"/>
                    </a:cubicBezTo>
                    <a:cubicBezTo>
                      <a:pt x="72" y="322"/>
                      <a:pt x="71" y="320"/>
                      <a:pt x="72" y="318"/>
                    </a:cubicBezTo>
                    <a:cubicBezTo>
                      <a:pt x="72" y="317"/>
                      <a:pt x="72" y="317"/>
                      <a:pt x="72" y="316"/>
                    </a:cubicBezTo>
                    <a:cubicBezTo>
                      <a:pt x="72" y="316"/>
                      <a:pt x="72" y="315"/>
                      <a:pt x="72" y="315"/>
                    </a:cubicBezTo>
                    <a:cubicBezTo>
                      <a:pt x="72" y="314"/>
                      <a:pt x="72" y="314"/>
                      <a:pt x="72" y="313"/>
                    </a:cubicBezTo>
                    <a:cubicBezTo>
                      <a:pt x="72" y="313"/>
                      <a:pt x="72" y="312"/>
                      <a:pt x="72" y="312"/>
                    </a:cubicBezTo>
                    <a:cubicBezTo>
                      <a:pt x="72" y="310"/>
                      <a:pt x="72" y="310"/>
                      <a:pt x="72" y="310"/>
                    </a:cubicBezTo>
                    <a:cubicBezTo>
                      <a:pt x="72" y="310"/>
                      <a:pt x="72" y="310"/>
                      <a:pt x="71" y="310"/>
                    </a:cubicBezTo>
                    <a:cubicBezTo>
                      <a:pt x="71" y="310"/>
                      <a:pt x="71" y="310"/>
                      <a:pt x="71" y="310"/>
                    </a:cubicBezTo>
                    <a:cubicBezTo>
                      <a:pt x="70" y="310"/>
                      <a:pt x="70" y="310"/>
                      <a:pt x="70" y="310"/>
                    </a:cubicBezTo>
                    <a:cubicBezTo>
                      <a:pt x="70" y="308"/>
                      <a:pt x="70" y="308"/>
                      <a:pt x="70" y="308"/>
                    </a:cubicBezTo>
                    <a:cubicBezTo>
                      <a:pt x="70" y="308"/>
                      <a:pt x="70" y="307"/>
                      <a:pt x="70" y="307"/>
                    </a:cubicBezTo>
                    <a:cubicBezTo>
                      <a:pt x="70" y="305"/>
                      <a:pt x="70" y="304"/>
                      <a:pt x="70" y="303"/>
                    </a:cubicBezTo>
                    <a:cubicBezTo>
                      <a:pt x="70" y="302"/>
                      <a:pt x="70" y="301"/>
                      <a:pt x="69" y="301"/>
                    </a:cubicBezTo>
                    <a:cubicBezTo>
                      <a:pt x="69" y="301"/>
                      <a:pt x="69" y="301"/>
                      <a:pt x="69" y="301"/>
                    </a:cubicBezTo>
                    <a:cubicBezTo>
                      <a:pt x="69" y="300"/>
                      <a:pt x="68" y="300"/>
                      <a:pt x="68" y="299"/>
                    </a:cubicBezTo>
                    <a:cubicBezTo>
                      <a:pt x="68" y="297"/>
                      <a:pt x="68" y="297"/>
                      <a:pt x="68" y="297"/>
                    </a:cubicBezTo>
                    <a:cubicBezTo>
                      <a:pt x="68" y="297"/>
                      <a:pt x="68" y="297"/>
                      <a:pt x="68" y="297"/>
                    </a:cubicBezTo>
                    <a:cubicBezTo>
                      <a:pt x="68" y="297"/>
                      <a:pt x="68" y="297"/>
                      <a:pt x="68" y="297"/>
                    </a:cubicBezTo>
                    <a:cubicBezTo>
                      <a:pt x="68" y="297"/>
                      <a:pt x="68" y="297"/>
                      <a:pt x="68" y="297"/>
                    </a:cubicBezTo>
                    <a:cubicBezTo>
                      <a:pt x="66" y="297"/>
                      <a:pt x="66" y="297"/>
                      <a:pt x="66" y="297"/>
                    </a:cubicBezTo>
                    <a:cubicBezTo>
                      <a:pt x="66" y="296"/>
                      <a:pt x="66" y="296"/>
                      <a:pt x="66" y="296"/>
                    </a:cubicBezTo>
                    <a:cubicBezTo>
                      <a:pt x="66" y="282"/>
                      <a:pt x="66" y="282"/>
                      <a:pt x="66" y="282"/>
                    </a:cubicBezTo>
                    <a:cubicBezTo>
                      <a:pt x="66" y="281"/>
                      <a:pt x="66" y="280"/>
                      <a:pt x="66" y="280"/>
                    </a:cubicBezTo>
                    <a:cubicBezTo>
                      <a:pt x="66" y="279"/>
                      <a:pt x="66" y="278"/>
                      <a:pt x="66" y="278"/>
                    </a:cubicBezTo>
                    <a:cubicBezTo>
                      <a:pt x="66" y="277"/>
                      <a:pt x="66" y="276"/>
                      <a:pt x="66" y="276"/>
                    </a:cubicBezTo>
                    <a:cubicBezTo>
                      <a:pt x="66" y="276"/>
                      <a:pt x="66" y="275"/>
                      <a:pt x="66" y="275"/>
                    </a:cubicBezTo>
                    <a:cubicBezTo>
                      <a:pt x="65" y="275"/>
                      <a:pt x="65" y="275"/>
                      <a:pt x="65" y="275"/>
                    </a:cubicBezTo>
                    <a:cubicBezTo>
                      <a:pt x="65" y="274"/>
                      <a:pt x="65" y="274"/>
                      <a:pt x="65" y="274"/>
                    </a:cubicBezTo>
                    <a:cubicBezTo>
                      <a:pt x="65" y="274"/>
                      <a:pt x="65" y="274"/>
                      <a:pt x="65" y="273"/>
                    </a:cubicBezTo>
                    <a:cubicBezTo>
                      <a:pt x="65" y="273"/>
                      <a:pt x="65" y="272"/>
                      <a:pt x="65" y="272"/>
                    </a:cubicBezTo>
                    <a:cubicBezTo>
                      <a:pt x="65" y="272"/>
                      <a:pt x="65" y="272"/>
                      <a:pt x="65" y="272"/>
                    </a:cubicBezTo>
                    <a:cubicBezTo>
                      <a:pt x="64" y="272"/>
                      <a:pt x="64" y="272"/>
                      <a:pt x="64" y="272"/>
                    </a:cubicBezTo>
                    <a:cubicBezTo>
                      <a:pt x="64" y="272"/>
                      <a:pt x="63" y="272"/>
                      <a:pt x="63" y="271"/>
                    </a:cubicBezTo>
                    <a:cubicBezTo>
                      <a:pt x="63" y="271"/>
                      <a:pt x="63" y="270"/>
                      <a:pt x="63" y="270"/>
                    </a:cubicBezTo>
                    <a:cubicBezTo>
                      <a:pt x="63" y="270"/>
                      <a:pt x="63" y="270"/>
                      <a:pt x="63" y="270"/>
                    </a:cubicBezTo>
                    <a:cubicBezTo>
                      <a:pt x="63" y="269"/>
                      <a:pt x="63" y="269"/>
                      <a:pt x="63" y="269"/>
                    </a:cubicBezTo>
                    <a:cubicBezTo>
                      <a:pt x="63" y="269"/>
                      <a:pt x="63" y="269"/>
                      <a:pt x="63" y="268"/>
                    </a:cubicBezTo>
                    <a:cubicBezTo>
                      <a:pt x="63" y="268"/>
                      <a:pt x="63" y="268"/>
                      <a:pt x="63" y="268"/>
                    </a:cubicBezTo>
                    <a:cubicBezTo>
                      <a:pt x="63" y="268"/>
                      <a:pt x="63" y="268"/>
                      <a:pt x="62" y="268"/>
                    </a:cubicBezTo>
                    <a:cubicBezTo>
                      <a:pt x="61" y="268"/>
                      <a:pt x="61" y="266"/>
                      <a:pt x="61" y="266"/>
                    </a:cubicBezTo>
                    <a:cubicBezTo>
                      <a:pt x="61" y="266"/>
                      <a:pt x="61" y="266"/>
                      <a:pt x="61" y="265"/>
                    </a:cubicBezTo>
                    <a:cubicBezTo>
                      <a:pt x="61" y="265"/>
                      <a:pt x="61" y="264"/>
                      <a:pt x="61" y="264"/>
                    </a:cubicBezTo>
                    <a:cubicBezTo>
                      <a:pt x="61" y="263"/>
                      <a:pt x="61" y="262"/>
                      <a:pt x="61" y="261"/>
                    </a:cubicBezTo>
                    <a:cubicBezTo>
                      <a:pt x="61" y="260"/>
                      <a:pt x="61" y="259"/>
                      <a:pt x="61" y="258"/>
                    </a:cubicBezTo>
                    <a:cubicBezTo>
                      <a:pt x="61" y="258"/>
                      <a:pt x="61" y="258"/>
                      <a:pt x="61" y="258"/>
                    </a:cubicBezTo>
                    <a:cubicBezTo>
                      <a:pt x="61" y="257"/>
                      <a:pt x="61" y="257"/>
                      <a:pt x="60" y="257"/>
                    </a:cubicBezTo>
                    <a:cubicBezTo>
                      <a:pt x="60" y="257"/>
                      <a:pt x="60" y="257"/>
                      <a:pt x="60" y="257"/>
                    </a:cubicBezTo>
                    <a:cubicBezTo>
                      <a:pt x="60" y="257"/>
                      <a:pt x="60" y="258"/>
                      <a:pt x="60" y="258"/>
                    </a:cubicBezTo>
                    <a:cubicBezTo>
                      <a:pt x="59" y="258"/>
                      <a:pt x="59" y="258"/>
                      <a:pt x="59" y="258"/>
                    </a:cubicBezTo>
                    <a:cubicBezTo>
                      <a:pt x="59" y="258"/>
                      <a:pt x="59" y="258"/>
                      <a:pt x="59" y="258"/>
                    </a:cubicBezTo>
                    <a:cubicBezTo>
                      <a:pt x="58" y="258"/>
                      <a:pt x="58" y="257"/>
                      <a:pt x="57" y="256"/>
                    </a:cubicBezTo>
                    <a:cubicBezTo>
                      <a:pt x="57" y="256"/>
                      <a:pt x="57" y="256"/>
                      <a:pt x="56" y="256"/>
                    </a:cubicBezTo>
                    <a:cubicBezTo>
                      <a:pt x="56" y="256"/>
                      <a:pt x="55" y="256"/>
                      <a:pt x="55" y="256"/>
                    </a:cubicBezTo>
                    <a:cubicBezTo>
                      <a:pt x="55" y="256"/>
                      <a:pt x="55" y="256"/>
                      <a:pt x="55" y="256"/>
                    </a:cubicBezTo>
                    <a:cubicBezTo>
                      <a:pt x="54" y="256"/>
                      <a:pt x="54" y="256"/>
                      <a:pt x="54" y="256"/>
                    </a:cubicBezTo>
                    <a:cubicBezTo>
                      <a:pt x="54" y="256"/>
                      <a:pt x="54" y="256"/>
                      <a:pt x="54" y="256"/>
                    </a:cubicBezTo>
                    <a:cubicBezTo>
                      <a:pt x="54" y="256"/>
                      <a:pt x="54" y="256"/>
                      <a:pt x="54" y="256"/>
                    </a:cubicBezTo>
                    <a:cubicBezTo>
                      <a:pt x="53" y="256"/>
                      <a:pt x="52" y="255"/>
                      <a:pt x="52" y="254"/>
                    </a:cubicBezTo>
                    <a:cubicBezTo>
                      <a:pt x="52" y="251"/>
                      <a:pt x="52" y="251"/>
                      <a:pt x="52" y="251"/>
                    </a:cubicBezTo>
                    <a:cubicBezTo>
                      <a:pt x="52" y="251"/>
                      <a:pt x="52" y="251"/>
                      <a:pt x="52" y="251"/>
                    </a:cubicBezTo>
                    <a:cubicBezTo>
                      <a:pt x="52" y="251"/>
                      <a:pt x="52" y="251"/>
                      <a:pt x="52" y="250"/>
                    </a:cubicBezTo>
                    <a:cubicBezTo>
                      <a:pt x="52" y="250"/>
                      <a:pt x="52" y="250"/>
                      <a:pt x="51" y="250"/>
                    </a:cubicBezTo>
                    <a:cubicBezTo>
                      <a:pt x="45" y="250"/>
                      <a:pt x="45" y="250"/>
                      <a:pt x="45" y="250"/>
                    </a:cubicBezTo>
                    <a:cubicBezTo>
                      <a:pt x="45" y="249"/>
                      <a:pt x="45" y="249"/>
                      <a:pt x="45" y="249"/>
                    </a:cubicBezTo>
                    <a:cubicBezTo>
                      <a:pt x="45" y="248"/>
                      <a:pt x="45" y="247"/>
                      <a:pt x="44" y="247"/>
                    </a:cubicBezTo>
                    <a:cubicBezTo>
                      <a:pt x="44" y="247"/>
                      <a:pt x="44" y="247"/>
                      <a:pt x="44" y="247"/>
                    </a:cubicBezTo>
                    <a:cubicBezTo>
                      <a:pt x="44" y="247"/>
                      <a:pt x="43" y="246"/>
                      <a:pt x="43" y="245"/>
                    </a:cubicBezTo>
                    <a:cubicBezTo>
                      <a:pt x="43" y="245"/>
                      <a:pt x="43" y="245"/>
                      <a:pt x="43" y="245"/>
                    </a:cubicBezTo>
                    <a:cubicBezTo>
                      <a:pt x="43" y="244"/>
                      <a:pt x="43" y="244"/>
                      <a:pt x="43" y="243"/>
                    </a:cubicBezTo>
                    <a:cubicBezTo>
                      <a:pt x="42" y="242"/>
                      <a:pt x="42" y="242"/>
                      <a:pt x="41" y="242"/>
                    </a:cubicBezTo>
                    <a:cubicBezTo>
                      <a:pt x="41" y="241"/>
                      <a:pt x="41" y="241"/>
                      <a:pt x="40" y="241"/>
                    </a:cubicBezTo>
                    <a:cubicBezTo>
                      <a:pt x="39" y="241"/>
                      <a:pt x="39" y="241"/>
                      <a:pt x="39" y="241"/>
                    </a:cubicBezTo>
                    <a:cubicBezTo>
                      <a:pt x="39" y="239"/>
                      <a:pt x="39" y="239"/>
                      <a:pt x="39" y="239"/>
                    </a:cubicBezTo>
                    <a:cubicBezTo>
                      <a:pt x="39" y="239"/>
                      <a:pt x="39" y="238"/>
                      <a:pt x="39" y="238"/>
                    </a:cubicBezTo>
                    <a:cubicBezTo>
                      <a:pt x="39" y="238"/>
                      <a:pt x="39" y="238"/>
                      <a:pt x="39" y="238"/>
                    </a:cubicBezTo>
                    <a:cubicBezTo>
                      <a:pt x="39" y="237"/>
                      <a:pt x="39" y="236"/>
                      <a:pt x="40" y="235"/>
                    </a:cubicBezTo>
                    <a:cubicBezTo>
                      <a:pt x="40" y="234"/>
                      <a:pt x="40" y="231"/>
                      <a:pt x="39" y="231"/>
                    </a:cubicBezTo>
                    <a:cubicBezTo>
                      <a:pt x="39" y="231"/>
                      <a:pt x="39" y="231"/>
                      <a:pt x="39" y="231"/>
                    </a:cubicBezTo>
                    <a:cubicBezTo>
                      <a:pt x="39" y="231"/>
                      <a:pt x="39" y="231"/>
                      <a:pt x="39" y="231"/>
                    </a:cubicBezTo>
                    <a:cubicBezTo>
                      <a:pt x="38" y="231"/>
                      <a:pt x="38" y="231"/>
                      <a:pt x="38" y="231"/>
                    </a:cubicBezTo>
                    <a:cubicBezTo>
                      <a:pt x="38" y="229"/>
                      <a:pt x="38" y="229"/>
                      <a:pt x="38" y="229"/>
                    </a:cubicBezTo>
                    <a:cubicBezTo>
                      <a:pt x="38" y="229"/>
                      <a:pt x="38" y="229"/>
                      <a:pt x="38" y="229"/>
                    </a:cubicBezTo>
                    <a:cubicBezTo>
                      <a:pt x="38" y="228"/>
                      <a:pt x="38" y="227"/>
                      <a:pt x="38" y="227"/>
                    </a:cubicBezTo>
                    <a:cubicBezTo>
                      <a:pt x="38" y="227"/>
                      <a:pt x="37" y="227"/>
                      <a:pt x="37" y="227"/>
                    </a:cubicBezTo>
                    <a:cubicBezTo>
                      <a:pt x="37" y="227"/>
                      <a:pt x="36" y="227"/>
                      <a:pt x="36" y="226"/>
                    </a:cubicBezTo>
                    <a:cubicBezTo>
                      <a:pt x="36" y="226"/>
                      <a:pt x="36" y="225"/>
                      <a:pt x="36" y="225"/>
                    </a:cubicBezTo>
                    <a:cubicBezTo>
                      <a:pt x="36" y="225"/>
                      <a:pt x="36" y="225"/>
                      <a:pt x="36" y="225"/>
                    </a:cubicBezTo>
                    <a:cubicBezTo>
                      <a:pt x="36" y="225"/>
                      <a:pt x="36" y="224"/>
                      <a:pt x="36" y="224"/>
                    </a:cubicBezTo>
                    <a:cubicBezTo>
                      <a:pt x="36" y="224"/>
                      <a:pt x="36" y="224"/>
                      <a:pt x="36" y="224"/>
                    </a:cubicBezTo>
                    <a:cubicBezTo>
                      <a:pt x="36" y="224"/>
                      <a:pt x="36" y="223"/>
                      <a:pt x="36" y="223"/>
                    </a:cubicBezTo>
                    <a:cubicBezTo>
                      <a:pt x="36" y="223"/>
                      <a:pt x="36" y="223"/>
                      <a:pt x="35" y="223"/>
                    </a:cubicBezTo>
                    <a:cubicBezTo>
                      <a:pt x="35" y="223"/>
                      <a:pt x="34" y="223"/>
                      <a:pt x="34" y="222"/>
                    </a:cubicBezTo>
                    <a:cubicBezTo>
                      <a:pt x="34" y="222"/>
                      <a:pt x="34" y="222"/>
                      <a:pt x="34" y="221"/>
                    </a:cubicBezTo>
                    <a:cubicBezTo>
                      <a:pt x="33" y="221"/>
                      <a:pt x="33" y="220"/>
                      <a:pt x="32" y="219"/>
                    </a:cubicBezTo>
                    <a:cubicBezTo>
                      <a:pt x="32" y="219"/>
                      <a:pt x="32" y="218"/>
                      <a:pt x="32" y="218"/>
                    </a:cubicBezTo>
                    <a:cubicBezTo>
                      <a:pt x="31" y="217"/>
                      <a:pt x="31" y="217"/>
                      <a:pt x="31" y="216"/>
                    </a:cubicBezTo>
                    <a:cubicBezTo>
                      <a:pt x="30" y="214"/>
                      <a:pt x="29" y="213"/>
                      <a:pt x="28" y="212"/>
                    </a:cubicBezTo>
                    <a:cubicBezTo>
                      <a:pt x="27" y="211"/>
                      <a:pt x="27" y="211"/>
                      <a:pt x="26" y="211"/>
                    </a:cubicBezTo>
                    <a:cubicBezTo>
                      <a:pt x="25" y="210"/>
                      <a:pt x="25" y="209"/>
                      <a:pt x="25" y="208"/>
                    </a:cubicBezTo>
                    <a:cubicBezTo>
                      <a:pt x="25" y="208"/>
                      <a:pt x="25" y="208"/>
                      <a:pt x="25" y="207"/>
                    </a:cubicBezTo>
                    <a:cubicBezTo>
                      <a:pt x="25" y="201"/>
                      <a:pt x="25" y="201"/>
                      <a:pt x="25" y="201"/>
                    </a:cubicBezTo>
                    <a:cubicBezTo>
                      <a:pt x="27" y="201"/>
                      <a:pt x="27" y="201"/>
                      <a:pt x="27" y="201"/>
                    </a:cubicBezTo>
                    <a:cubicBezTo>
                      <a:pt x="27" y="201"/>
                      <a:pt x="27" y="201"/>
                      <a:pt x="27" y="201"/>
                    </a:cubicBezTo>
                    <a:cubicBezTo>
                      <a:pt x="27" y="201"/>
                      <a:pt x="27" y="201"/>
                      <a:pt x="27" y="201"/>
                    </a:cubicBezTo>
                    <a:cubicBezTo>
                      <a:pt x="27" y="201"/>
                      <a:pt x="27" y="200"/>
                      <a:pt x="27" y="200"/>
                    </a:cubicBezTo>
                    <a:cubicBezTo>
                      <a:pt x="27" y="200"/>
                      <a:pt x="27" y="200"/>
                      <a:pt x="27" y="200"/>
                    </a:cubicBezTo>
                    <a:cubicBezTo>
                      <a:pt x="27" y="199"/>
                      <a:pt x="27" y="198"/>
                      <a:pt x="28" y="198"/>
                    </a:cubicBezTo>
                    <a:cubicBezTo>
                      <a:pt x="28" y="198"/>
                      <a:pt x="28" y="198"/>
                      <a:pt x="28" y="198"/>
                    </a:cubicBezTo>
                    <a:cubicBezTo>
                      <a:pt x="28" y="197"/>
                      <a:pt x="28" y="197"/>
                      <a:pt x="28" y="197"/>
                    </a:cubicBezTo>
                    <a:cubicBezTo>
                      <a:pt x="28" y="197"/>
                      <a:pt x="28" y="197"/>
                      <a:pt x="28" y="196"/>
                    </a:cubicBezTo>
                    <a:cubicBezTo>
                      <a:pt x="27" y="196"/>
                      <a:pt x="27" y="195"/>
                      <a:pt x="27" y="193"/>
                    </a:cubicBezTo>
                    <a:cubicBezTo>
                      <a:pt x="27" y="193"/>
                      <a:pt x="27" y="193"/>
                      <a:pt x="27" y="193"/>
                    </a:cubicBezTo>
                    <a:cubicBezTo>
                      <a:pt x="27" y="188"/>
                      <a:pt x="27" y="188"/>
                      <a:pt x="27" y="188"/>
                    </a:cubicBezTo>
                    <a:cubicBezTo>
                      <a:pt x="28" y="189"/>
                      <a:pt x="28" y="189"/>
                      <a:pt x="28" y="189"/>
                    </a:cubicBezTo>
                    <a:cubicBezTo>
                      <a:pt x="28" y="189"/>
                      <a:pt x="28" y="189"/>
                      <a:pt x="29" y="189"/>
                    </a:cubicBezTo>
                    <a:cubicBezTo>
                      <a:pt x="29" y="189"/>
                      <a:pt x="29" y="188"/>
                      <a:pt x="29" y="188"/>
                    </a:cubicBezTo>
                    <a:cubicBezTo>
                      <a:pt x="29" y="188"/>
                      <a:pt x="29" y="187"/>
                      <a:pt x="29" y="187"/>
                    </a:cubicBezTo>
                    <a:cubicBezTo>
                      <a:pt x="29" y="187"/>
                      <a:pt x="30" y="186"/>
                      <a:pt x="30" y="186"/>
                    </a:cubicBezTo>
                    <a:cubicBezTo>
                      <a:pt x="30" y="185"/>
                      <a:pt x="31" y="185"/>
                      <a:pt x="30" y="185"/>
                    </a:cubicBezTo>
                    <a:cubicBezTo>
                      <a:pt x="30" y="183"/>
                      <a:pt x="30" y="183"/>
                      <a:pt x="30" y="183"/>
                    </a:cubicBezTo>
                    <a:cubicBezTo>
                      <a:pt x="32" y="183"/>
                      <a:pt x="32" y="183"/>
                      <a:pt x="32" y="183"/>
                    </a:cubicBezTo>
                    <a:cubicBezTo>
                      <a:pt x="32" y="183"/>
                      <a:pt x="32" y="183"/>
                      <a:pt x="32" y="183"/>
                    </a:cubicBezTo>
                    <a:cubicBezTo>
                      <a:pt x="32" y="183"/>
                      <a:pt x="32" y="183"/>
                      <a:pt x="32" y="183"/>
                    </a:cubicBezTo>
                    <a:cubicBezTo>
                      <a:pt x="32" y="183"/>
                      <a:pt x="32" y="183"/>
                      <a:pt x="32" y="183"/>
                    </a:cubicBezTo>
                    <a:cubicBezTo>
                      <a:pt x="32" y="176"/>
                      <a:pt x="32" y="176"/>
                      <a:pt x="32" y="176"/>
                    </a:cubicBezTo>
                    <a:cubicBezTo>
                      <a:pt x="34" y="176"/>
                      <a:pt x="34" y="176"/>
                      <a:pt x="34" y="176"/>
                    </a:cubicBezTo>
                    <a:cubicBezTo>
                      <a:pt x="34" y="176"/>
                      <a:pt x="35" y="175"/>
                      <a:pt x="35" y="174"/>
                    </a:cubicBezTo>
                    <a:cubicBezTo>
                      <a:pt x="35" y="172"/>
                      <a:pt x="34" y="171"/>
                      <a:pt x="34" y="171"/>
                    </a:cubicBezTo>
                    <a:cubicBezTo>
                      <a:pt x="32" y="172"/>
                      <a:pt x="32" y="172"/>
                      <a:pt x="32" y="172"/>
                    </a:cubicBezTo>
                    <a:cubicBezTo>
                      <a:pt x="32" y="170"/>
                      <a:pt x="32" y="170"/>
                      <a:pt x="32" y="170"/>
                    </a:cubicBezTo>
                    <a:cubicBezTo>
                      <a:pt x="32" y="170"/>
                      <a:pt x="32" y="169"/>
                      <a:pt x="32" y="169"/>
                    </a:cubicBezTo>
                    <a:cubicBezTo>
                      <a:pt x="32" y="168"/>
                      <a:pt x="33" y="167"/>
                      <a:pt x="32" y="166"/>
                    </a:cubicBezTo>
                    <a:cubicBezTo>
                      <a:pt x="32" y="166"/>
                      <a:pt x="32" y="166"/>
                      <a:pt x="32" y="166"/>
                    </a:cubicBezTo>
                    <a:cubicBezTo>
                      <a:pt x="31" y="166"/>
                      <a:pt x="30" y="165"/>
                      <a:pt x="30" y="164"/>
                    </a:cubicBezTo>
                    <a:cubicBezTo>
                      <a:pt x="30" y="162"/>
                      <a:pt x="30" y="162"/>
                      <a:pt x="30" y="162"/>
                    </a:cubicBezTo>
                    <a:cubicBezTo>
                      <a:pt x="30" y="162"/>
                      <a:pt x="30" y="162"/>
                      <a:pt x="30" y="162"/>
                    </a:cubicBezTo>
                    <a:cubicBezTo>
                      <a:pt x="29" y="162"/>
                      <a:pt x="29" y="162"/>
                      <a:pt x="29" y="162"/>
                    </a:cubicBezTo>
                    <a:cubicBezTo>
                      <a:pt x="29" y="162"/>
                      <a:pt x="29" y="162"/>
                      <a:pt x="29" y="162"/>
                    </a:cubicBezTo>
                    <a:cubicBezTo>
                      <a:pt x="23" y="162"/>
                      <a:pt x="23" y="162"/>
                      <a:pt x="23" y="162"/>
                    </a:cubicBezTo>
                    <a:cubicBezTo>
                      <a:pt x="23" y="161"/>
                      <a:pt x="23" y="161"/>
                      <a:pt x="23" y="161"/>
                    </a:cubicBezTo>
                    <a:cubicBezTo>
                      <a:pt x="23" y="161"/>
                      <a:pt x="23" y="161"/>
                      <a:pt x="23" y="161"/>
                    </a:cubicBezTo>
                    <a:cubicBezTo>
                      <a:pt x="23" y="161"/>
                      <a:pt x="23" y="161"/>
                      <a:pt x="23" y="161"/>
                    </a:cubicBezTo>
                    <a:cubicBezTo>
                      <a:pt x="23" y="161"/>
                      <a:pt x="23" y="161"/>
                      <a:pt x="23" y="161"/>
                    </a:cubicBezTo>
                    <a:cubicBezTo>
                      <a:pt x="23" y="161"/>
                      <a:pt x="23" y="161"/>
                      <a:pt x="23" y="161"/>
                    </a:cubicBezTo>
                    <a:cubicBezTo>
                      <a:pt x="22" y="161"/>
                      <a:pt x="22" y="160"/>
                      <a:pt x="22" y="159"/>
                    </a:cubicBezTo>
                    <a:cubicBezTo>
                      <a:pt x="22" y="158"/>
                      <a:pt x="22" y="158"/>
                      <a:pt x="22" y="158"/>
                    </a:cubicBezTo>
                    <a:cubicBezTo>
                      <a:pt x="22" y="157"/>
                      <a:pt x="22" y="157"/>
                      <a:pt x="22" y="157"/>
                    </a:cubicBezTo>
                    <a:cubicBezTo>
                      <a:pt x="22" y="157"/>
                      <a:pt x="22" y="157"/>
                      <a:pt x="22" y="157"/>
                    </a:cubicBezTo>
                    <a:cubicBezTo>
                      <a:pt x="22" y="156"/>
                      <a:pt x="22" y="156"/>
                      <a:pt x="22" y="155"/>
                    </a:cubicBezTo>
                    <a:cubicBezTo>
                      <a:pt x="22" y="154"/>
                      <a:pt x="22" y="153"/>
                      <a:pt x="21" y="152"/>
                    </a:cubicBezTo>
                    <a:cubicBezTo>
                      <a:pt x="21" y="152"/>
                      <a:pt x="21" y="152"/>
                      <a:pt x="21" y="152"/>
                    </a:cubicBezTo>
                    <a:cubicBezTo>
                      <a:pt x="20" y="151"/>
                      <a:pt x="20" y="151"/>
                      <a:pt x="20" y="151"/>
                    </a:cubicBezTo>
                    <a:cubicBezTo>
                      <a:pt x="20" y="151"/>
                      <a:pt x="20" y="151"/>
                      <a:pt x="20" y="151"/>
                    </a:cubicBezTo>
                    <a:cubicBezTo>
                      <a:pt x="20" y="150"/>
                      <a:pt x="19" y="150"/>
                      <a:pt x="19" y="150"/>
                    </a:cubicBezTo>
                    <a:cubicBezTo>
                      <a:pt x="19" y="150"/>
                      <a:pt x="19" y="149"/>
                      <a:pt x="19" y="149"/>
                    </a:cubicBezTo>
                    <a:cubicBezTo>
                      <a:pt x="18" y="148"/>
                      <a:pt x="18" y="148"/>
                      <a:pt x="18" y="147"/>
                    </a:cubicBezTo>
                    <a:cubicBezTo>
                      <a:pt x="18" y="147"/>
                      <a:pt x="18" y="147"/>
                      <a:pt x="18" y="146"/>
                    </a:cubicBezTo>
                    <a:cubicBezTo>
                      <a:pt x="18" y="146"/>
                      <a:pt x="17" y="146"/>
                      <a:pt x="17" y="146"/>
                    </a:cubicBezTo>
                    <a:cubicBezTo>
                      <a:pt x="16" y="146"/>
                      <a:pt x="16" y="146"/>
                      <a:pt x="16" y="146"/>
                    </a:cubicBezTo>
                    <a:cubicBezTo>
                      <a:pt x="16" y="145"/>
                      <a:pt x="16" y="145"/>
                      <a:pt x="16" y="145"/>
                    </a:cubicBezTo>
                    <a:cubicBezTo>
                      <a:pt x="16" y="145"/>
                      <a:pt x="16" y="145"/>
                      <a:pt x="16" y="145"/>
                    </a:cubicBezTo>
                    <a:cubicBezTo>
                      <a:pt x="16" y="145"/>
                      <a:pt x="16" y="145"/>
                      <a:pt x="16" y="145"/>
                    </a:cubicBezTo>
                    <a:cubicBezTo>
                      <a:pt x="16" y="145"/>
                      <a:pt x="16" y="144"/>
                      <a:pt x="15" y="144"/>
                    </a:cubicBezTo>
                    <a:cubicBezTo>
                      <a:pt x="14" y="144"/>
                      <a:pt x="14" y="144"/>
                      <a:pt x="14" y="144"/>
                    </a:cubicBezTo>
                    <a:cubicBezTo>
                      <a:pt x="14" y="143"/>
                      <a:pt x="14" y="143"/>
                      <a:pt x="14" y="143"/>
                    </a:cubicBezTo>
                    <a:cubicBezTo>
                      <a:pt x="14" y="143"/>
                      <a:pt x="14" y="143"/>
                      <a:pt x="14" y="143"/>
                    </a:cubicBezTo>
                    <a:cubicBezTo>
                      <a:pt x="14" y="143"/>
                      <a:pt x="14" y="143"/>
                      <a:pt x="14" y="143"/>
                    </a:cubicBezTo>
                    <a:cubicBezTo>
                      <a:pt x="14" y="143"/>
                      <a:pt x="14" y="143"/>
                      <a:pt x="13" y="143"/>
                    </a:cubicBezTo>
                    <a:cubicBezTo>
                      <a:pt x="13" y="143"/>
                      <a:pt x="13" y="143"/>
                      <a:pt x="12" y="143"/>
                    </a:cubicBezTo>
                    <a:cubicBezTo>
                      <a:pt x="12" y="143"/>
                      <a:pt x="12" y="143"/>
                      <a:pt x="12" y="143"/>
                    </a:cubicBezTo>
                    <a:cubicBezTo>
                      <a:pt x="11" y="143"/>
                      <a:pt x="11" y="143"/>
                      <a:pt x="11" y="143"/>
                    </a:cubicBezTo>
                    <a:cubicBezTo>
                      <a:pt x="11" y="142"/>
                      <a:pt x="11" y="142"/>
                      <a:pt x="11" y="142"/>
                    </a:cubicBezTo>
                    <a:cubicBezTo>
                      <a:pt x="10" y="141"/>
                      <a:pt x="10" y="140"/>
                      <a:pt x="9" y="139"/>
                    </a:cubicBezTo>
                    <a:cubicBezTo>
                      <a:pt x="8" y="139"/>
                      <a:pt x="8" y="139"/>
                      <a:pt x="8" y="139"/>
                    </a:cubicBezTo>
                    <a:cubicBezTo>
                      <a:pt x="7" y="139"/>
                      <a:pt x="7" y="138"/>
                      <a:pt x="7" y="137"/>
                    </a:cubicBezTo>
                    <a:cubicBezTo>
                      <a:pt x="7" y="137"/>
                      <a:pt x="7" y="137"/>
                      <a:pt x="7" y="137"/>
                    </a:cubicBezTo>
                    <a:cubicBezTo>
                      <a:pt x="7" y="137"/>
                      <a:pt x="7" y="137"/>
                      <a:pt x="7" y="136"/>
                    </a:cubicBezTo>
                    <a:cubicBezTo>
                      <a:pt x="7" y="136"/>
                      <a:pt x="7" y="136"/>
                      <a:pt x="7" y="136"/>
                    </a:cubicBezTo>
                    <a:cubicBezTo>
                      <a:pt x="7" y="136"/>
                      <a:pt x="6" y="136"/>
                      <a:pt x="6" y="136"/>
                    </a:cubicBezTo>
                    <a:cubicBezTo>
                      <a:pt x="5" y="135"/>
                      <a:pt x="4" y="135"/>
                      <a:pt x="3" y="135"/>
                    </a:cubicBezTo>
                    <a:cubicBezTo>
                      <a:pt x="3" y="135"/>
                      <a:pt x="3" y="134"/>
                      <a:pt x="3" y="134"/>
                    </a:cubicBezTo>
                    <a:cubicBezTo>
                      <a:pt x="2" y="134"/>
                      <a:pt x="2" y="134"/>
                      <a:pt x="2" y="134"/>
                    </a:cubicBezTo>
                    <a:cubicBezTo>
                      <a:pt x="2" y="134"/>
                      <a:pt x="2" y="134"/>
                      <a:pt x="2" y="134"/>
                    </a:cubicBezTo>
                    <a:cubicBezTo>
                      <a:pt x="0" y="134"/>
                      <a:pt x="0" y="133"/>
                      <a:pt x="0" y="132"/>
                    </a:cubicBezTo>
                    <a:cubicBezTo>
                      <a:pt x="0" y="108"/>
                      <a:pt x="0" y="108"/>
                      <a:pt x="0" y="108"/>
                    </a:cubicBezTo>
                    <a:cubicBezTo>
                      <a:pt x="1" y="108"/>
                      <a:pt x="1" y="108"/>
                      <a:pt x="1" y="108"/>
                    </a:cubicBezTo>
                    <a:cubicBezTo>
                      <a:pt x="2" y="108"/>
                      <a:pt x="2" y="108"/>
                      <a:pt x="2" y="108"/>
                    </a:cubicBezTo>
                    <a:cubicBezTo>
                      <a:pt x="2" y="108"/>
                      <a:pt x="2" y="107"/>
                      <a:pt x="2" y="106"/>
                    </a:cubicBezTo>
                    <a:cubicBezTo>
                      <a:pt x="2" y="106"/>
                      <a:pt x="2" y="106"/>
                      <a:pt x="2" y="106"/>
                    </a:cubicBezTo>
                    <a:cubicBezTo>
                      <a:pt x="2" y="104"/>
                      <a:pt x="2" y="104"/>
                      <a:pt x="2" y="104"/>
                    </a:cubicBezTo>
                    <a:cubicBezTo>
                      <a:pt x="3" y="104"/>
                      <a:pt x="3" y="104"/>
                      <a:pt x="3" y="104"/>
                    </a:cubicBezTo>
                    <a:cubicBezTo>
                      <a:pt x="3" y="104"/>
                      <a:pt x="3" y="104"/>
                      <a:pt x="3" y="104"/>
                    </a:cubicBezTo>
                    <a:cubicBezTo>
                      <a:pt x="3" y="104"/>
                      <a:pt x="3" y="104"/>
                      <a:pt x="3" y="104"/>
                    </a:cubicBezTo>
                    <a:cubicBezTo>
                      <a:pt x="3" y="104"/>
                      <a:pt x="4" y="104"/>
                      <a:pt x="4" y="103"/>
                    </a:cubicBezTo>
                    <a:cubicBezTo>
                      <a:pt x="4" y="101"/>
                      <a:pt x="4" y="101"/>
                      <a:pt x="4" y="101"/>
                    </a:cubicBezTo>
                    <a:cubicBezTo>
                      <a:pt x="4" y="99"/>
                      <a:pt x="4" y="99"/>
                      <a:pt x="5" y="99"/>
                    </a:cubicBezTo>
                    <a:cubicBezTo>
                      <a:pt x="5" y="99"/>
                      <a:pt x="5" y="99"/>
                      <a:pt x="5" y="99"/>
                    </a:cubicBezTo>
                    <a:cubicBezTo>
                      <a:pt x="5" y="99"/>
                      <a:pt x="5" y="98"/>
                      <a:pt x="5" y="98"/>
                    </a:cubicBezTo>
                    <a:cubicBezTo>
                      <a:pt x="5" y="98"/>
                      <a:pt x="5" y="98"/>
                      <a:pt x="4" y="98"/>
                    </a:cubicBezTo>
                    <a:cubicBezTo>
                      <a:pt x="4" y="98"/>
                      <a:pt x="4" y="98"/>
                      <a:pt x="4" y="98"/>
                    </a:cubicBezTo>
                    <a:cubicBezTo>
                      <a:pt x="3" y="98"/>
                      <a:pt x="3" y="98"/>
                      <a:pt x="3" y="98"/>
                    </a:cubicBezTo>
                    <a:cubicBezTo>
                      <a:pt x="1" y="98"/>
                      <a:pt x="1" y="98"/>
                      <a:pt x="1" y="98"/>
                    </a:cubicBezTo>
                    <a:cubicBezTo>
                      <a:pt x="2" y="96"/>
                      <a:pt x="2" y="96"/>
                      <a:pt x="2" y="96"/>
                    </a:cubicBezTo>
                    <a:cubicBezTo>
                      <a:pt x="7" y="88"/>
                      <a:pt x="12" y="79"/>
                      <a:pt x="17" y="72"/>
                    </a:cubicBezTo>
                    <a:cubicBezTo>
                      <a:pt x="32" y="53"/>
                      <a:pt x="49" y="35"/>
                      <a:pt x="70" y="21"/>
                    </a:cubicBezTo>
                    <a:cubicBezTo>
                      <a:pt x="80" y="14"/>
                      <a:pt x="91" y="7"/>
                      <a:pt x="102" y="1"/>
                    </a:cubicBezTo>
                    <a:cubicBezTo>
                      <a:pt x="103" y="0"/>
                      <a:pt x="104" y="0"/>
                      <a:pt x="105" y="0"/>
                    </a:cubicBezTo>
                    <a:cubicBezTo>
                      <a:pt x="108" y="0"/>
                      <a:pt x="108" y="0"/>
                      <a:pt x="108" y="0"/>
                    </a:cubicBezTo>
                    <a:cubicBezTo>
                      <a:pt x="109" y="0"/>
                      <a:pt x="111" y="0"/>
                      <a:pt x="112" y="3"/>
                    </a:cubicBezTo>
                    <a:cubicBezTo>
                      <a:pt x="112" y="4"/>
                      <a:pt x="111" y="5"/>
                      <a:pt x="111" y="6"/>
                    </a:cubicBezTo>
                    <a:cubicBezTo>
                      <a:pt x="110" y="7"/>
                      <a:pt x="110" y="7"/>
                      <a:pt x="110" y="8"/>
                    </a:cubicBezTo>
                    <a:cubicBezTo>
                      <a:pt x="109" y="8"/>
                      <a:pt x="109" y="8"/>
                      <a:pt x="109" y="8"/>
                    </a:cubicBezTo>
                    <a:cubicBezTo>
                      <a:pt x="109" y="8"/>
                      <a:pt x="109" y="8"/>
                      <a:pt x="109" y="8"/>
                    </a:cubicBezTo>
                    <a:cubicBezTo>
                      <a:pt x="109" y="8"/>
                      <a:pt x="108" y="8"/>
                      <a:pt x="108" y="8"/>
                    </a:cubicBezTo>
                    <a:cubicBezTo>
                      <a:pt x="108" y="8"/>
                      <a:pt x="108" y="8"/>
                      <a:pt x="108" y="8"/>
                    </a:cubicBezTo>
                    <a:cubicBezTo>
                      <a:pt x="108" y="8"/>
                      <a:pt x="108" y="8"/>
                      <a:pt x="108" y="8"/>
                    </a:cubicBezTo>
                    <a:cubicBezTo>
                      <a:pt x="108" y="9"/>
                      <a:pt x="108" y="10"/>
                      <a:pt x="107" y="10"/>
                    </a:cubicBezTo>
                    <a:cubicBezTo>
                      <a:pt x="104" y="10"/>
                      <a:pt x="104" y="10"/>
                      <a:pt x="104" y="10"/>
                    </a:cubicBezTo>
                    <a:cubicBezTo>
                      <a:pt x="104" y="10"/>
                      <a:pt x="103" y="10"/>
                      <a:pt x="103" y="10"/>
                    </a:cubicBezTo>
                    <a:cubicBezTo>
                      <a:pt x="103" y="10"/>
                      <a:pt x="103" y="10"/>
                      <a:pt x="103" y="10"/>
                    </a:cubicBezTo>
                    <a:cubicBezTo>
                      <a:pt x="103" y="11"/>
                      <a:pt x="102" y="12"/>
                      <a:pt x="101" y="12"/>
                    </a:cubicBezTo>
                    <a:cubicBezTo>
                      <a:pt x="101" y="12"/>
                      <a:pt x="101" y="12"/>
                      <a:pt x="101" y="12"/>
                    </a:cubicBezTo>
                    <a:cubicBezTo>
                      <a:pt x="100" y="12"/>
                      <a:pt x="100" y="12"/>
                      <a:pt x="100"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4"/>
                      <a:pt x="96" y="14"/>
                      <a:pt x="96" y="14"/>
                    </a:cubicBezTo>
                    <a:cubicBezTo>
                      <a:pt x="94" y="13"/>
                      <a:pt x="94" y="13"/>
                      <a:pt x="94" y="13"/>
                    </a:cubicBezTo>
                    <a:cubicBezTo>
                      <a:pt x="94" y="13"/>
                      <a:pt x="94" y="13"/>
                      <a:pt x="94" y="13"/>
                    </a:cubicBezTo>
                    <a:cubicBezTo>
                      <a:pt x="94" y="14"/>
                      <a:pt x="94" y="14"/>
                      <a:pt x="94" y="15"/>
                    </a:cubicBezTo>
                    <a:cubicBezTo>
                      <a:pt x="94" y="17"/>
                      <a:pt x="94" y="17"/>
                      <a:pt x="94" y="17"/>
                    </a:cubicBezTo>
                    <a:cubicBezTo>
                      <a:pt x="94" y="17"/>
                      <a:pt x="94" y="17"/>
                      <a:pt x="94" y="17"/>
                    </a:cubicBezTo>
                    <a:cubicBezTo>
                      <a:pt x="94" y="17"/>
                      <a:pt x="94" y="18"/>
                      <a:pt x="94" y="18"/>
                    </a:cubicBezTo>
                    <a:cubicBezTo>
                      <a:pt x="93" y="19"/>
                      <a:pt x="92" y="19"/>
                      <a:pt x="92" y="19"/>
                    </a:cubicBezTo>
                    <a:cubicBezTo>
                      <a:pt x="92" y="19"/>
                      <a:pt x="92" y="19"/>
                      <a:pt x="92" y="19"/>
                    </a:cubicBezTo>
                    <a:cubicBezTo>
                      <a:pt x="92" y="21"/>
                      <a:pt x="92" y="21"/>
                      <a:pt x="92" y="21"/>
                    </a:cubicBezTo>
                    <a:cubicBezTo>
                      <a:pt x="91" y="21"/>
                      <a:pt x="91" y="21"/>
                      <a:pt x="91" y="21"/>
                    </a:cubicBezTo>
                    <a:cubicBezTo>
                      <a:pt x="91" y="21"/>
                      <a:pt x="91" y="21"/>
                      <a:pt x="90" y="21"/>
                    </a:cubicBezTo>
                    <a:cubicBezTo>
                      <a:pt x="90" y="21"/>
                      <a:pt x="90" y="22"/>
                      <a:pt x="90" y="22"/>
                    </a:cubicBezTo>
                    <a:cubicBezTo>
                      <a:pt x="90" y="23"/>
                      <a:pt x="90" y="23"/>
                      <a:pt x="90" y="23"/>
                    </a:cubicBezTo>
                    <a:cubicBezTo>
                      <a:pt x="90" y="23"/>
                      <a:pt x="91" y="23"/>
                      <a:pt x="91" y="24"/>
                    </a:cubicBezTo>
                    <a:cubicBezTo>
                      <a:pt x="91" y="25"/>
                      <a:pt x="92" y="26"/>
                      <a:pt x="91" y="27"/>
                    </a:cubicBezTo>
                    <a:cubicBezTo>
                      <a:pt x="91" y="28"/>
                      <a:pt x="91" y="28"/>
                      <a:pt x="91" y="28"/>
                    </a:cubicBezTo>
                    <a:cubicBezTo>
                      <a:pt x="90" y="29"/>
                      <a:pt x="90" y="29"/>
                      <a:pt x="90" y="29"/>
                    </a:cubicBezTo>
                    <a:cubicBezTo>
                      <a:pt x="90" y="29"/>
                      <a:pt x="90" y="29"/>
                      <a:pt x="91" y="29"/>
                    </a:cubicBezTo>
                    <a:cubicBezTo>
                      <a:pt x="91" y="29"/>
                      <a:pt x="91" y="29"/>
                      <a:pt x="91" y="29"/>
                    </a:cubicBezTo>
                    <a:cubicBezTo>
                      <a:pt x="91" y="29"/>
                      <a:pt x="91" y="29"/>
                      <a:pt x="92" y="29"/>
                    </a:cubicBezTo>
                    <a:cubicBezTo>
                      <a:pt x="92" y="29"/>
                      <a:pt x="92" y="29"/>
                      <a:pt x="92" y="29"/>
                    </a:cubicBezTo>
                    <a:cubicBezTo>
                      <a:pt x="92" y="28"/>
                      <a:pt x="92" y="27"/>
                      <a:pt x="93" y="27"/>
                    </a:cubicBezTo>
                    <a:cubicBezTo>
                      <a:pt x="94" y="27"/>
                      <a:pt x="94" y="26"/>
                      <a:pt x="95" y="26"/>
                    </a:cubicBezTo>
                    <a:cubicBezTo>
                      <a:pt x="95" y="25"/>
                      <a:pt x="95" y="25"/>
                      <a:pt x="96" y="25"/>
                    </a:cubicBezTo>
                    <a:cubicBezTo>
                      <a:pt x="97" y="24"/>
                      <a:pt x="98" y="24"/>
                      <a:pt x="99" y="24"/>
                    </a:cubicBezTo>
                    <a:cubicBezTo>
                      <a:pt x="99" y="24"/>
                      <a:pt x="99" y="24"/>
                      <a:pt x="99" y="24"/>
                    </a:cubicBezTo>
                    <a:cubicBezTo>
                      <a:pt x="99" y="24"/>
                      <a:pt x="100" y="24"/>
                      <a:pt x="100" y="23"/>
                    </a:cubicBezTo>
                    <a:cubicBezTo>
                      <a:pt x="100" y="23"/>
                      <a:pt x="101" y="23"/>
                      <a:pt x="101" y="22"/>
                    </a:cubicBezTo>
                    <a:cubicBezTo>
                      <a:pt x="101" y="22"/>
                      <a:pt x="101" y="22"/>
                      <a:pt x="101" y="22"/>
                    </a:cubicBezTo>
                    <a:cubicBezTo>
                      <a:pt x="100" y="21"/>
                      <a:pt x="101" y="20"/>
                      <a:pt x="102" y="20"/>
                    </a:cubicBezTo>
                    <a:cubicBezTo>
                      <a:pt x="102" y="20"/>
                      <a:pt x="102" y="20"/>
                      <a:pt x="102" y="20"/>
                    </a:cubicBezTo>
                    <a:cubicBezTo>
                      <a:pt x="103" y="19"/>
                      <a:pt x="102" y="18"/>
                      <a:pt x="102" y="16"/>
                    </a:cubicBezTo>
                    <a:cubicBezTo>
                      <a:pt x="102" y="16"/>
                      <a:pt x="102" y="16"/>
                      <a:pt x="102" y="16"/>
                    </a:cubicBezTo>
                    <a:cubicBezTo>
                      <a:pt x="102" y="15"/>
                      <a:pt x="102" y="15"/>
                      <a:pt x="102" y="15"/>
                    </a:cubicBezTo>
                    <a:cubicBezTo>
                      <a:pt x="107" y="15"/>
                      <a:pt x="107" y="15"/>
                      <a:pt x="107" y="15"/>
                    </a:cubicBezTo>
                    <a:cubicBezTo>
                      <a:pt x="107" y="15"/>
                      <a:pt x="107" y="15"/>
                      <a:pt x="107" y="15"/>
                    </a:cubicBezTo>
                    <a:cubicBezTo>
                      <a:pt x="108" y="15"/>
                      <a:pt x="108" y="15"/>
                      <a:pt x="108" y="15"/>
                    </a:cubicBezTo>
                    <a:cubicBezTo>
                      <a:pt x="109" y="15"/>
                      <a:pt x="109" y="15"/>
                      <a:pt x="109" y="14"/>
                    </a:cubicBezTo>
                    <a:cubicBezTo>
                      <a:pt x="110" y="14"/>
                      <a:pt x="111" y="13"/>
                      <a:pt x="111" y="12"/>
                    </a:cubicBezTo>
                    <a:cubicBezTo>
                      <a:pt x="111" y="11"/>
                      <a:pt x="112" y="11"/>
                      <a:pt x="113" y="11"/>
                    </a:cubicBezTo>
                    <a:cubicBezTo>
                      <a:pt x="121" y="11"/>
                      <a:pt x="121" y="11"/>
                      <a:pt x="121" y="11"/>
                    </a:cubicBezTo>
                    <a:cubicBezTo>
                      <a:pt x="121" y="11"/>
                      <a:pt x="121" y="11"/>
                      <a:pt x="121" y="11"/>
                    </a:cubicBezTo>
                    <a:cubicBezTo>
                      <a:pt x="121" y="11"/>
                      <a:pt x="121" y="11"/>
                      <a:pt x="121" y="11"/>
                    </a:cubicBezTo>
                    <a:cubicBezTo>
                      <a:pt x="122" y="11"/>
                      <a:pt x="123" y="11"/>
                      <a:pt x="123" y="13"/>
                    </a:cubicBezTo>
                    <a:cubicBezTo>
                      <a:pt x="123" y="15"/>
                      <a:pt x="123" y="15"/>
                      <a:pt x="123" y="15"/>
                    </a:cubicBezTo>
                    <a:cubicBezTo>
                      <a:pt x="121" y="15"/>
                      <a:pt x="121" y="15"/>
                      <a:pt x="121" y="15"/>
                    </a:cubicBezTo>
                    <a:cubicBezTo>
                      <a:pt x="121" y="15"/>
                      <a:pt x="121" y="15"/>
                      <a:pt x="121" y="15"/>
                    </a:cubicBezTo>
                    <a:cubicBezTo>
                      <a:pt x="121" y="15"/>
                      <a:pt x="121" y="15"/>
                      <a:pt x="121" y="15"/>
                    </a:cubicBezTo>
                    <a:cubicBezTo>
                      <a:pt x="121" y="15"/>
                      <a:pt x="121" y="15"/>
                      <a:pt x="121" y="16"/>
                    </a:cubicBezTo>
                    <a:cubicBezTo>
                      <a:pt x="121" y="16"/>
                      <a:pt x="121" y="16"/>
                      <a:pt x="122" y="16"/>
                    </a:cubicBezTo>
                    <a:cubicBezTo>
                      <a:pt x="122" y="16"/>
                      <a:pt x="122" y="16"/>
                      <a:pt x="122" y="16"/>
                    </a:cubicBezTo>
                    <a:cubicBezTo>
                      <a:pt x="123" y="16"/>
                      <a:pt x="123" y="16"/>
                      <a:pt x="123" y="16"/>
                    </a:cubicBezTo>
                    <a:cubicBezTo>
                      <a:pt x="124" y="16"/>
                      <a:pt x="124" y="16"/>
                      <a:pt x="124" y="16"/>
                    </a:cubicBezTo>
                    <a:cubicBezTo>
                      <a:pt x="124" y="16"/>
                      <a:pt x="124" y="16"/>
                      <a:pt x="125" y="16"/>
                    </a:cubicBezTo>
                    <a:cubicBezTo>
                      <a:pt x="125" y="15"/>
                      <a:pt x="126" y="15"/>
                      <a:pt x="127" y="15"/>
                    </a:cubicBezTo>
                    <a:cubicBezTo>
                      <a:pt x="128" y="14"/>
                      <a:pt x="128" y="14"/>
                      <a:pt x="128" y="14"/>
                    </a:cubicBezTo>
                    <a:cubicBezTo>
                      <a:pt x="128" y="21"/>
                      <a:pt x="128" y="21"/>
                      <a:pt x="128" y="21"/>
                    </a:cubicBezTo>
                    <a:cubicBezTo>
                      <a:pt x="128" y="21"/>
                      <a:pt x="128" y="22"/>
                      <a:pt x="129" y="23"/>
                    </a:cubicBezTo>
                    <a:cubicBezTo>
                      <a:pt x="129" y="23"/>
                      <a:pt x="129" y="23"/>
                      <a:pt x="129" y="23"/>
                    </a:cubicBezTo>
                    <a:cubicBezTo>
                      <a:pt x="129" y="24"/>
                      <a:pt x="130" y="25"/>
                      <a:pt x="130" y="26"/>
                    </a:cubicBezTo>
                    <a:cubicBezTo>
                      <a:pt x="130" y="27"/>
                      <a:pt x="130" y="27"/>
                      <a:pt x="130" y="28"/>
                    </a:cubicBezTo>
                    <a:cubicBezTo>
                      <a:pt x="130" y="28"/>
                      <a:pt x="130" y="30"/>
                      <a:pt x="128" y="30"/>
                    </a:cubicBezTo>
                    <a:cubicBezTo>
                      <a:pt x="128" y="30"/>
                      <a:pt x="127" y="30"/>
                      <a:pt x="127" y="30"/>
                    </a:cubicBezTo>
                    <a:cubicBezTo>
                      <a:pt x="127" y="30"/>
                      <a:pt x="127" y="30"/>
                      <a:pt x="127" y="30"/>
                    </a:cubicBezTo>
                    <a:cubicBezTo>
                      <a:pt x="127" y="30"/>
                      <a:pt x="127" y="30"/>
                      <a:pt x="126" y="30"/>
                    </a:cubicBezTo>
                    <a:cubicBezTo>
                      <a:pt x="126" y="30"/>
                      <a:pt x="125" y="30"/>
                      <a:pt x="125" y="29"/>
                    </a:cubicBezTo>
                    <a:cubicBezTo>
                      <a:pt x="124" y="29"/>
                      <a:pt x="124" y="29"/>
                      <a:pt x="123" y="29"/>
                    </a:cubicBezTo>
                    <a:cubicBezTo>
                      <a:pt x="122" y="29"/>
                      <a:pt x="122" y="30"/>
                      <a:pt x="121" y="30"/>
                    </a:cubicBezTo>
                    <a:cubicBezTo>
                      <a:pt x="121" y="30"/>
                      <a:pt x="121" y="30"/>
                      <a:pt x="121" y="30"/>
                    </a:cubicBezTo>
                    <a:cubicBezTo>
                      <a:pt x="121" y="30"/>
                      <a:pt x="121" y="30"/>
                      <a:pt x="121" y="30"/>
                    </a:cubicBezTo>
                    <a:cubicBezTo>
                      <a:pt x="121" y="31"/>
                      <a:pt x="120" y="31"/>
                      <a:pt x="119" y="31"/>
                    </a:cubicBezTo>
                    <a:cubicBezTo>
                      <a:pt x="119" y="31"/>
                      <a:pt x="119" y="31"/>
                      <a:pt x="119" y="31"/>
                    </a:cubicBezTo>
                    <a:cubicBezTo>
                      <a:pt x="119" y="31"/>
                      <a:pt x="119" y="32"/>
                      <a:pt x="119" y="32"/>
                    </a:cubicBezTo>
                    <a:cubicBezTo>
                      <a:pt x="119" y="33"/>
                      <a:pt x="119" y="33"/>
                      <a:pt x="119" y="33"/>
                    </a:cubicBezTo>
                    <a:cubicBezTo>
                      <a:pt x="118" y="33"/>
                      <a:pt x="118" y="33"/>
                      <a:pt x="118" y="33"/>
                    </a:cubicBezTo>
                    <a:cubicBezTo>
                      <a:pt x="118" y="33"/>
                      <a:pt x="117" y="33"/>
                      <a:pt x="117" y="33"/>
                    </a:cubicBezTo>
                    <a:cubicBezTo>
                      <a:pt x="117" y="33"/>
                      <a:pt x="117" y="34"/>
                      <a:pt x="117" y="34"/>
                    </a:cubicBezTo>
                    <a:cubicBezTo>
                      <a:pt x="117" y="35"/>
                      <a:pt x="117" y="35"/>
                      <a:pt x="117" y="35"/>
                    </a:cubicBezTo>
                    <a:cubicBezTo>
                      <a:pt x="103" y="35"/>
                      <a:pt x="103" y="35"/>
                      <a:pt x="103" y="35"/>
                    </a:cubicBezTo>
                    <a:cubicBezTo>
                      <a:pt x="103" y="35"/>
                      <a:pt x="103" y="35"/>
                      <a:pt x="103" y="35"/>
                    </a:cubicBezTo>
                    <a:cubicBezTo>
                      <a:pt x="102" y="35"/>
                      <a:pt x="102" y="35"/>
                      <a:pt x="102" y="35"/>
                    </a:cubicBezTo>
                    <a:cubicBezTo>
                      <a:pt x="101" y="35"/>
                      <a:pt x="101" y="35"/>
                      <a:pt x="101" y="35"/>
                    </a:cubicBezTo>
                    <a:cubicBezTo>
                      <a:pt x="101" y="35"/>
                      <a:pt x="101" y="37"/>
                      <a:pt x="101" y="37"/>
                    </a:cubicBezTo>
                    <a:cubicBezTo>
                      <a:pt x="100" y="37"/>
                      <a:pt x="100" y="37"/>
                      <a:pt x="100" y="37"/>
                    </a:cubicBezTo>
                    <a:cubicBezTo>
                      <a:pt x="100" y="37"/>
                      <a:pt x="99" y="37"/>
                      <a:pt x="99" y="37"/>
                    </a:cubicBezTo>
                    <a:cubicBezTo>
                      <a:pt x="99" y="37"/>
                      <a:pt x="98" y="37"/>
                      <a:pt x="98" y="37"/>
                    </a:cubicBezTo>
                    <a:cubicBezTo>
                      <a:pt x="98" y="37"/>
                      <a:pt x="98" y="37"/>
                      <a:pt x="98" y="37"/>
                    </a:cubicBezTo>
                    <a:cubicBezTo>
                      <a:pt x="98" y="37"/>
                      <a:pt x="97" y="38"/>
                      <a:pt x="97" y="38"/>
                    </a:cubicBezTo>
                    <a:cubicBezTo>
                      <a:pt x="96" y="39"/>
                      <a:pt x="96" y="39"/>
                      <a:pt x="96" y="39"/>
                    </a:cubicBezTo>
                    <a:cubicBezTo>
                      <a:pt x="96" y="39"/>
                      <a:pt x="96" y="39"/>
                      <a:pt x="96" y="39"/>
                    </a:cubicBezTo>
                    <a:cubicBezTo>
                      <a:pt x="96" y="39"/>
                      <a:pt x="96" y="39"/>
                      <a:pt x="96" y="39"/>
                    </a:cubicBezTo>
                    <a:cubicBezTo>
                      <a:pt x="96" y="39"/>
                      <a:pt x="96" y="39"/>
                      <a:pt x="96" y="40"/>
                    </a:cubicBezTo>
                    <a:cubicBezTo>
                      <a:pt x="97" y="40"/>
                      <a:pt x="97" y="40"/>
                      <a:pt x="97" y="40"/>
                    </a:cubicBezTo>
                    <a:cubicBezTo>
                      <a:pt x="98" y="40"/>
                      <a:pt x="98" y="40"/>
                      <a:pt x="99" y="39"/>
                    </a:cubicBezTo>
                    <a:cubicBezTo>
                      <a:pt x="99" y="39"/>
                      <a:pt x="99" y="39"/>
                      <a:pt x="99" y="39"/>
                    </a:cubicBezTo>
                    <a:cubicBezTo>
                      <a:pt x="99" y="38"/>
                      <a:pt x="99" y="38"/>
                      <a:pt x="100" y="38"/>
                    </a:cubicBezTo>
                    <a:cubicBezTo>
                      <a:pt x="105" y="38"/>
                      <a:pt x="105" y="38"/>
                      <a:pt x="105" y="38"/>
                    </a:cubicBezTo>
                    <a:cubicBezTo>
                      <a:pt x="105" y="39"/>
                      <a:pt x="105" y="39"/>
                      <a:pt x="105" y="39"/>
                    </a:cubicBezTo>
                    <a:cubicBezTo>
                      <a:pt x="105" y="40"/>
                      <a:pt x="104" y="41"/>
                      <a:pt x="103" y="42"/>
                    </a:cubicBezTo>
                    <a:cubicBezTo>
                      <a:pt x="103" y="42"/>
                      <a:pt x="103" y="43"/>
                      <a:pt x="103" y="43"/>
                    </a:cubicBezTo>
                    <a:cubicBezTo>
                      <a:pt x="103" y="43"/>
                      <a:pt x="102" y="44"/>
                      <a:pt x="101" y="44"/>
                    </a:cubicBezTo>
                    <a:cubicBezTo>
                      <a:pt x="101" y="44"/>
                      <a:pt x="101" y="44"/>
                      <a:pt x="101" y="44"/>
                    </a:cubicBezTo>
                    <a:cubicBezTo>
                      <a:pt x="99" y="44"/>
                      <a:pt x="99" y="44"/>
                      <a:pt x="99" y="44"/>
                    </a:cubicBezTo>
                    <a:cubicBezTo>
                      <a:pt x="98" y="44"/>
                      <a:pt x="98" y="44"/>
                      <a:pt x="98" y="44"/>
                    </a:cubicBezTo>
                    <a:cubicBezTo>
                      <a:pt x="98" y="44"/>
                      <a:pt x="98" y="44"/>
                      <a:pt x="98" y="44"/>
                    </a:cubicBezTo>
                    <a:cubicBezTo>
                      <a:pt x="98" y="44"/>
                      <a:pt x="98" y="44"/>
                      <a:pt x="98" y="44"/>
                    </a:cubicBezTo>
                    <a:cubicBezTo>
                      <a:pt x="98" y="44"/>
                      <a:pt x="98" y="44"/>
                      <a:pt x="98" y="44"/>
                    </a:cubicBezTo>
                    <a:cubicBezTo>
                      <a:pt x="97" y="45"/>
                      <a:pt x="97" y="46"/>
                      <a:pt x="96" y="46"/>
                    </a:cubicBezTo>
                    <a:cubicBezTo>
                      <a:pt x="95" y="46"/>
                      <a:pt x="95" y="46"/>
                      <a:pt x="95" y="46"/>
                    </a:cubicBezTo>
                    <a:cubicBezTo>
                      <a:pt x="94" y="46"/>
                      <a:pt x="94" y="46"/>
                      <a:pt x="94" y="46"/>
                    </a:cubicBezTo>
                    <a:cubicBezTo>
                      <a:pt x="94" y="46"/>
                      <a:pt x="94" y="46"/>
                      <a:pt x="94" y="46"/>
                    </a:cubicBezTo>
                    <a:cubicBezTo>
                      <a:pt x="94" y="46"/>
                      <a:pt x="94" y="47"/>
                      <a:pt x="94" y="47"/>
                    </a:cubicBezTo>
                    <a:cubicBezTo>
                      <a:pt x="93" y="47"/>
                      <a:pt x="93" y="47"/>
                      <a:pt x="93" y="47"/>
                    </a:cubicBezTo>
                    <a:cubicBezTo>
                      <a:pt x="92" y="47"/>
                      <a:pt x="92" y="47"/>
                      <a:pt x="92" y="47"/>
                    </a:cubicBezTo>
                    <a:cubicBezTo>
                      <a:pt x="91" y="47"/>
                      <a:pt x="91" y="47"/>
                      <a:pt x="91" y="47"/>
                    </a:cubicBezTo>
                    <a:cubicBezTo>
                      <a:pt x="90" y="47"/>
                      <a:pt x="90" y="47"/>
                      <a:pt x="90" y="47"/>
                    </a:cubicBezTo>
                    <a:cubicBezTo>
                      <a:pt x="90" y="47"/>
                      <a:pt x="90" y="49"/>
                      <a:pt x="90" y="49"/>
                    </a:cubicBezTo>
                    <a:cubicBezTo>
                      <a:pt x="89" y="49"/>
                      <a:pt x="89" y="49"/>
                      <a:pt x="89" y="49"/>
                    </a:cubicBezTo>
                    <a:cubicBezTo>
                      <a:pt x="89" y="49"/>
                      <a:pt x="89" y="49"/>
                      <a:pt x="89" y="49"/>
                    </a:cubicBezTo>
                    <a:cubicBezTo>
                      <a:pt x="89" y="49"/>
                      <a:pt x="89" y="49"/>
                      <a:pt x="89" y="49"/>
                    </a:cubicBezTo>
                    <a:cubicBezTo>
                      <a:pt x="89" y="49"/>
                      <a:pt x="89" y="49"/>
                      <a:pt x="89" y="50"/>
                    </a:cubicBezTo>
                    <a:cubicBezTo>
                      <a:pt x="88" y="51"/>
                      <a:pt x="88" y="51"/>
                      <a:pt x="88" y="51"/>
                    </a:cubicBezTo>
                    <a:cubicBezTo>
                      <a:pt x="87" y="51"/>
                      <a:pt x="87" y="51"/>
                      <a:pt x="87" y="51"/>
                    </a:cubicBezTo>
                    <a:cubicBezTo>
                      <a:pt x="87" y="51"/>
                      <a:pt x="87" y="51"/>
                      <a:pt x="87" y="52"/>
                    </a:cubicBezTo>
                    <a:cubicBezTo>
                      <a:pt x="87" y="52"/>
                      <a:pt x="87" y="52"/>
                      <a:pt x="87" y="53"/>
                    </a:cubicBezTo>
                    <a:cubicBezTo>
                      <a:pt x="87" y="54"/>
                      <a:pt x="87" y="55"/>
                      <a:pt x="86" y="56"/>
                    </a:cubicBezTo>
                    <a:cubicBezTo>
                      <a:pt x="86" y="56"/>
                      <a:pt x="86" y="56"/>
                      <a:pt x="86" y="56"/>
                    </a:cubicBezTo>
                    <a:cubicBezTo>
                      <a:pt x="85" y="57"/>
                      <a:pt x="85" y="57"/>
                      <a:pt x="85" y="57"/>
                    </a:cubicBezTo>
                    <a:cubicBezTo>
                      <a:pt x="85" y="57"/>
                      <a:pt x="85" y="57"/>
                      <a:pt x="85" y="57"/>
                    </a:cubicBezTo>
                    <a:cubicBezTo>
                      <a:pt x="85" y="57"/>
                      <a:pt x="85" y="58"/>
                      <a:pt x="83" y="58"/>
                    </a:cubicBezTo>
                    <a:cubicBezTo>
                      <a:pt x="81" y="58"/>
                      <a:pt x="81" y="58"/>
                      <a:pt x="81" y="58"/>
                    </a:cubicBezTo>
                    <a:cubicBezTo>
                      <a:pt x="80" y="58"/>
                      <a:pt x="80" y="58"/>
                      <a:pt x="80" y="58"/>
                    </a:cubicBezTo>
                    <a:cubicBezTo>
                      <a:pt x="80" y="58"/>
                      <a:pt x="80" y="58"/>
                      <a:pt x="80" y="58"/>
                    </a:cubicBezTo>
                    <a:cubicBezTo>
                      <a:pt x="80" y="58"/>
                      <a:pt x="80" y="58"/>
                      <a:pt x="80" y="58"/>
                    </a:cubicBezTo>
                    <a:cubicBezTo>
                      <a:pt x="80" y="58"/>
                      <a:pt x="80" y="59"/>
                      <a:pt x="80" y="59"/>
                    </a:cubicBezTo>
                    <a:cubicBezTo>
                      <a:pt x="80" y="59"/>
                      <a:pt x="79" y="60"/>
                      <a:pt x="78" y="60"/>
                    </a:cubicBezTo>
                    <a:cubicBezTo>
                      <a:pt x="77" y="60"/>
                      <a:pt x="77" y="60"/>
                      <a:pt x="77" y="60"/>
                    </a:cubicBezTo>
                    <a:cubicBezTo>
                      <a:pt x="77" y="60"/>
                      <a:pt x="77" y="60"/>
                      <a:pt x="77" y="60"/>
                    </a:cubicBezTo>
                    <a:cubicBezTo>
                      <a:pt x="75" y="61"/>
                      <a:pt x="73" y="63"/>
                      <a:pt x="71" y="65"/>
                    </a:cubicBezTo>
                    <a:cubicBezTo>
                      <a:pt x="71" y="65"/>
                      <a:pt x="71" y="66"/>
                      <a:pt x="71" y="66"/>
                    </a:cubicBezTo>
                    <a:cubicBezTo>
                      <a:pt x="71" y="69"/>
                      <a:pt x="71" y="69"/>
                      <a:pt x="71" y="69"/>
                    </a:cubicBezTo>
                    <a:cubicBezTo>
                      <a:pt x="71" y="69"/>
                      <a:pt x="71" y="69"/>
                      <a:pt x="71" y="69"/>
                    </a:cubicBezTo>
                    <a:cubicBezTo>
                      <a:pt x="71" y="70"/>
                      <a:pt x="70" y="71"/>
                      <a:pt x="69" y="71"/>
                    </a:cubicBezTo>
                    <a:cubicBezTo>
                      <a:pt x="69" y="71"/>
                      <a:pt x="69" y="71"/>
                      <a:pt x="69" y="71"/>
                    </a:cubicBezTo>
                    <a:cubicBezTo>
                      <a:pt x="68" y="71"/>
                      <a:pt x="68" y="72"/>
                      <a:pt x="68" y="72"/>
                    </a:cubicBezTo>
                    <a:cubicBezTo>
                      <a:pt x="68" y="72"/>
                      <a:pt x="67" y="73"/>
                      <a:pt x="67" y="73"/>
                    </a:cubicBezTo>
                    <a:cubicBezTo>
                      <a:pt x="67" y="73"/>
                      <a:pt x="67" y="73"/>
                      <a:pt x="67" y="73"/>
                    </a:cubicBezTo>
                    <a:cubicBezTo>
                      <a:pt x="67" y="74"/>
                      <a:pt x="66" y="74"/>
                      <a:pt x="65" y="74"/>
                    </a:cubicBezTo>
                    <a:cubicBezTo>
                      <a:pt x="64" y="74"/>
                      <a:pt x="64" y="74"/>
                      <a:pt x="64" y="74"/>
                    </a:cubicBezTo>
                    <a:cubicBezTo>
                      <a:pt x="63" y="75"/>
                      <a:pt x="62" y="75"/>
                      <a:pt x="62" y="76"/>
                    </a:cubicBezTo>
                    <a:cubicBezTo>
                      <a:pt x="61" y="77"/>
                      <a:pt x="60" y="78"/>
                      <a:pt x="60" y="79"/>
                    </a:cubicBezTo>
                    <a:cubicBezTo>
                      <a:pt x="60" y="79"/>
                      <a:pt x="59" y="80"/>
                      <a:pt x="58" y="80"/>
                    </a:cubicBezTo>
                    <a:cubicBezTo>
                      <a:pt x="57" y="80"/>
                      <a:pt x="57" y="80"/>
                      <a:pt x="57" y="80"/>
                    </a:cubicBezTo>
                    <a:cubicBezTo>
                      <a:pt x="57" y="80"/>
                      <a:pt x="56" y="80"/>
                      <a:pt x="56" y="80"/>
                    </a:cubicBezTo>
                    <a:cubicBezTo>
                      <a:pt x="54" y="80"/>
                      <a:pt x="54" y="80"/>
                      <a:pt x="54" y="80"/>
                    </a:cubicBezTo>
                    <a:cubicBezTo>
                      <a:pt x="54" y="80"/>
                      <a:pt x="54" y="80"/>
                      <a:pt x="54" y="80"/>
                    </a:cubicBezTo>
                    <a:cubicBezTo>
                      <a:pt x="54" y="80"/>
                      <a:pt x="54" y="80"/>
                      <a:pt x="55" y="81"/>
                    </a:cubicBezTo>
                    <a:cubicBezTo>
                      <a:pt x="55" y="81"/>
                      <a:pt x="55" y="81"/>
                      <a:pt x="55" y="81"/>
                    </a:cubicBezTo>
                    <a:cubicBezTo>
                      <a:pt x="56" y="81"/>
                      <a:pt x="56" y="83"/>
                      <a:pt x="56" y="84"/>
                    </a:cubicBezTo>
                    <a:cubicBezTo>
                      <a:pt x="56" y="84"/>
                      <a:pt x="56" y="84"/>
                      <a:pt x="56" y="84"/>
                    </a:cubicBezTo>
                    <a:cubicBezTo>
                      <a:pt x="56" y="85"/>
                      <a:pt x="56" y="85"/>
                      <a:pt x="56" y="85"/>
                    </a:cubicBezTo>
                    <a:cubicBezTo>
                      <a:pt x="55" y="85"/>
                      <a:pt x="55" y="85"/>
                      <a:pt x="55" y="85"/>
                    </a:cubicBezTo>
                    <a:cubicBezTo>
                      <a:pt x="55" y="85"/>
                      <a:pt x="54" y="85"/>
                      <a:pt x="54" y="85"/>
                    </a:cubicBezTo>
                    <a:cubicBezTo>
                      <a:pt x="54" y="85"/>
                      <a:pt x="53" y="85"/>
                      <a:pt x="53" y="85"/>
                    </a:cubicBezTo>
                    <a:cubicBezTo>
                      <a:pt x="53" y="86"/>
                      <a:pt x="53" y="86"/>
                      <a:pt x="53" y="86"/>
                    </a:cubicBezTo>
                    <a:cubicBezTo>
                      <a:pt x="52" y="86"/>
                      <a:pt x="52" y="87"/>
                      <a:pt x="51" y="87"/>
                    </a:cubicBezTo>
                    <a:cubicBezTo>
                      <a:pt x="50" y="87"/>
                      <a:pt x="50" y="87"/>
                      <a:pt x="50" y="87"/>
                    </a:cubicBezTo>
                    <a:cubicBezTo>
                      <a:pt x="50" y="87"/>
                      <a:pt x="50" y="87"/>
                      <a:pt x="50" y="87"/>
                    </a:cubicBezTo>
                    <a:cubicBezTo>
                      <a:pt x="50" y="87"/>
                      <a:pt x="50" y="87"/>
                      <a:pt x="50" y="87"/>
                    </a:cubicBezTo>
                    <a:cubicBezTo>
                      <a:pt x="49" y="87"/>
                      <a:pt x="49" y="87"/>
                      <a:pt x="49" y="87"/>
                    </a:cubicBezTo>
                    <a:cubicBezTo>
                      <a:pt x="49" y="87"/>
                      <a:pt x="49" y="87"/>
                      <a:pt x="49" y="87"/>
                    </a:cubicBezTo>
                    <a:cubicBezTo>
                      <a:pt x="49" y="87"/>
                      <a:pt x="49" y="88"/>
                      <a:pt x="49" y="90"/>
                    </a:cubicBezTo>
                    <a:cubicBezTo>
                      <a:pt x="49" y="91"/>
                      <a:pt x="49" y="91"/>
                      <a:pt x="49" y="91"/>
                    </a:cubicBezTo>
                    <a:cubicBezTo>
                      <a:pt x="49" y="93"/>
                      <a:pt x="49" y="93"/>
                      <a:pt x="49" y="93"/>
                    </a:cubicBezTo>
                    <a:cubicBezTo>
                      <a:pt x="48" y="92"/>
                      <a:pt x="48" y="92"/>
                      <a:pt x="48" y="92"/>
                    </a:cubicBezTo>
                    <a:cubicBezTo>
                      <a:pt x="47" y="92"/>
                      <a:pt x="47" y="92"/>
                      <a:pt x="47" y="92"/>
                    </a:cubicBezTo>
                    <a:cubicBezTo>
                      <a:pt x="47" y="93"/>
                      <a:pt x="47" y="94"/>
                      <a:pt x="47" y="94"/>
                    </a:cubicBezTo>
                    <a:cubicBezTo>
                      <a:pt x="47" y="94"/>
                      <a:pt x="47" y="95"/>
                      <a:pt x="47" y="95"/>
                    </a:cubicBezTo>
                    <a:cubicBezTo>
                      <a:pt x="47" y="96"/>
                      <a:pt x="47" y="96"/>
                      <a:pt x="47" y="96"/>
                    </a:cubicBezTo>
                    <a:cubicBezTo>
                      <a:pt x="46" y="96"/>
                      <a:pt x="46" y="96"/>
                      <a:pt x="46" y="96"/>
                    </a:cubicBezTo>
                    <a:cubicBezTo>
                      <a:pt x="46" y="96"/>
                      <a:pt x="46" y="96"/>
                      <a:pt x="46" y="96"/>
                    </a:cubicBezTo>
                    <a:cubicBezTo>
                      <a:pt x="45" y="96"/>
                      <a:pt x="45" y="97"/>
                      <a:pt x="45" y="98"/>
                    </a:cubicBezTo>
                    <a:cubicBezTo>
                      <a:pt x="45" y="100"/>
                      <a:pt x="45" y="103"/>
                      <a:pt x="43" y="103"/>
                    </a:cubicBezTo>
                    <a:cubicBezTo>
                      <a:pt x="41" y="103"/>
                      <a:pt x="41" y="103"/>
                      <a:pt x="41" y="103"/>
                    </a:cubicBezTo>
                    <a:cubicBezTo>
                      <a:pt x="41" y="102"/>
                      <a:pt x="41" y="102"/>
                      <a:pt x="41" y="102"/>
                    </a:cubicBezTo>
                    <a:cubicBezTo>
                      <a:pt x="41" y="102"/>
                      <a:pt x="41" y="102"/>
                      <a:pt x="41" y="101"/>
                    </a:cubicBezTo>
                    <a:cubicBezTo>
                      <a:pt x="41" y="101"/>
                      <a:pt x="41" y="101"/>
                      <a:pt x="41" y="101"/>
                    </a:cubicBezTo>
                    <a:cubicBezTo>
                      <a:pt x="41" y="101"/>
                      <a:pt x="41" y="101"/>
                      <a:pt x="41" y="101"/>
                    </a:cubicBezTo>
                    <a:cubicBezTo>
                      <a:pt x="40" y="101"/>
                      <a:pt x="39" y="101"/>
                      <a:pt x="39" y="100"/>
                    </a:cubicBezTo>
                    <a:cubicBezTo>
                      <a:pt x="39" y="97"/>
                      <a:pt x="39" y="97"/>
                      <a:pt x="39" y="97"/>
                    </a:cubicBezTo>
                    <a:cubicBezTo>
                      <a:pt x="40" y="97"/>
                      <a:pt x="40" y="97"/>
                      <a:pt x="40" y="97"/>
                    </a:cubicBezTo>
                    <a:cubicBezTo>
                      <a:pt x="41" y="97"/>
                      <a:pt x="41" y="97"/>
                      <a:pt x="41" y="97"/>
                    </a:cubicBezTo>
                    <a:cubicBezTo>
                      <a:pt x="42" y="96"/>
                      <a:pt x="42" y="94"/>
                      <a:pt x="41" y="92"/>
                    </a:cubicBezTo>
                    <a:cubicBezTo>
                      <a:pt x="41" y="91"/>
                      <a:pt x="41" y="89"/>
                      <a:pt x="40" y="89"/>
                    </a:cubicBezTo>
                    <a:cubicBezTo>
                      <a:pt x="40" y="89"/>
                      <a:pt x="39" y="89"/>
                      <a:pt x="39" y="89"/>
                    </a:cubicBezTo>
                    <a:cubicBezTo>
                      <a:pt x="39" y="89"/>
                      <a:pt x="39" y="89"/>
                      <a:pt x="38" y="89"/>
                    </a:cubicBezTo>
                    <a:cubicBezTo>
                      <a:pt x="38" y="89"/>
                      <a:pt x="38" y="89"/>
                      <a:pt x="38" y="89"/>
                    </a:cubicBezTo>
                    <a:cubicBezTo>
                      <a:pt x="37" y="89"/>
                      <a:pt x="35" y="90"/>
                      <a:pt x="35" y="90"/>
                    </a:cubicBezTo>
                    <a:cubicBezTo>
                      <a:pt x="34" y="90"/>
                      <a:pt x="34" y="90"/>
                      <a:pt x="34" y="90"/>
                    </a:cubicBezTo>
                    <a:cubicBezTo>
                      <a:pt x="33" y="91"/>
                      <a:pt x="32" y="92"/>
                      <a:pt x="30" y="92"/>
                    </a:cubicBezTo>
                    <a:cubicBezTo>
                      <a:pt x="30" y="92"/>
                      <a:pt x="30" y="92"/>
                      <a:pt x="30" y="92"/>
                    </a:cubicBezTo>
                    <a:cubicBezTo>
                      <a:pt x="29" y="92"/>
                      <a:pt x="28" y="91"/>
                      <a:pt x="27" y="91"/>
                    </a:cubicBezTo>
                    <a:cubicBezTo>
                      <a:pt x="27" y="91"/>
                      <a:pt x="27" y="91"/>
                      <a:pt x="27" y="91"/>
                    </a:cubicBezTo>
                    <a:cubicBezTo>
                      <a:pt x="26" y="91"/>
                      <a:pt x="26" y="91"/>
                      <a:pt x="26" y="91"/>
                    </a:cubicBezTo>
                    <a:cubicBezTo>
                      <a:pt x="26" y="91"/>
                      <a:pt x="26" y="91"/>
                      <a:pt x="26" y="91"/>
                    </a:cubicBezTo>
                    <a:cubicBezTo>
                      <a:pt x="26" y="92"/>
                      <a:pt x="26" y="92"/>
                      <a:pt x="26" y="92"/>
                    </a:cubicBezTo>
                    <a:cubicBezTo>
                      <a:pt x="25" y="94"/>
                      <a:pt x="24" y="95"/>
                      <a:pt x="23" y="96"/>
                    </a:cubicBezTo>
                    <a:cubicBezTo>
                      <a:pt x="22" y="96"/>
                      <a:pt x="21" y="97"/>
                      <a:pt x="21" y="97"/>
                    </a:cubicBezTo>
                    <a:cubicBezTo>
                      <a:pt x="21" y="97"/>
                      <a:pt x="20" y="98"/>
                      <a:pt x="20" y="98"/>
                    </a:cubicBezTo>
                    <a:cubicBezTo>
                      <a:pt x="20" y="99"/>
                      <a:pt x="20" y="100"/>
                      <a:pt x="19" y="100"/>
                    </a:cubicBezTo>
                    <a:cubicBezTo>
                      <a:pt x="19" y="100"/>
                      <a:pt x="19" y="99"/>
                      <a:pt x="19" y="99"/>
                    </a:cubicBezTo>
                    <a:cubicBezTo>
                      <a:pt x="19" y="99"/>
                      <a:pt x="19" y="99"/>
                      <a:pt x="19" y="99"/>
                    </a:cubicBezTo>
                    <a:cubicBezTo>
                      <a:pt x="18" y="100"/>
                      <a:pt x="18" y="101"/>
                      <a:pt x="18" y="101"/>
                    </a:cubicBezTo>
                    <a:cubicBezTo>
                      <a:pt x="18" y="102"/>
                      <a:pt x="19" y="102"/>
                      <a:pt x="19" y="102"/>
                    </a:cubicBezTo>
                    <a:cubicBezTo>
                      <a:pt x="19" y="103"/>
                      <a:pt x="19" y="103"/>
                      <a:pt x="19" y="103"/>
                    </a:cubicBezTo>
                    <a:cubicBezTo>
                      <a:pt x="17" y="103"/>
                      <a:pt x="17" y="103"/>
                      <a:pt x="17" y="103"/>
                    </a:cubicBezTo>
                    <a:cubicBezTo>
                      <a:pt x="17" y="103"/>
                      <a:pt x="17" y="103"/>
                      <a:pt x="17" y="103"/>
                    </a:cubicBezTo>
                    <a:cubicBezTo>
                      <a:pt x="17" y="103"/>
                      <a:pt x="17" y="105"/>
                      <a:pt x="17" y="105"/>
                    </a:cubicBezTo>
                    <a:cubicBezTo>
                      <a:pt x="17" y="105"/>
                      <a:pt x="17" y="105"/>
                      <a:pt x="17" y="106"/>
                    </a:cubicBezTo>
                    <a:cubicBezTo>
                      <a:pt x="17" y="107"/>
                      <a:pt x="17" y="107"/>
                      <a:pt x="17" y="107"/>
                    </a:cubicBezTo>
                    <a:cubicBezTo>
                      <a:pt x="15" y="107"/>
                      <a:pt x="15" y="107"/>
                      <a:pt x="15" y="107"/>
                    </a:cubicBezTo>
                    <a:cubicBezTo>
                      <a:pt x="15" y="107"/>
                      <a:pt x="15" y="107"/>
                      <a:pt x="15" y="107"/>
                    </a:cubicBezTo>
                    <a:cubicBezTo>
                      <a:pt x="15" y="107"/>
                      <a:pt x="15" y="108"/>
                      <a:pt x="15" y="110"/>
                    </a:cubicBezTo>
                    <a:cubicBezTo>
                      <a:pt x="15" y="110"/>
                      <a:pt x="15" y="111"/>
                      <a:pt x="15" y="111"/>
                    </a:cubicBezTo>
                    <a:cubicBezTo>
                      <a:pt x="15" y="112"/>
                      <a:pt x="15" y="112"/>
                      <a:pt x="15" y="112"/>
                    </a:cubicBezTo>
                    <a:cubicBezTo>
                      <a:pt x="13" y="112"/>
                      <a:pt x="13" y="112"/>
                      <a:pt x="13" y="112"/>
                    </a:cubicBezTo>
                    <a:cubicBezTo>
                      <a:pt x="13" y="112"/>
                      <a:pt x="13" y="112"/>
                      <a:pt x="13" y="112"/>
                    </a:cubicBezTo>
                    <a:cubicBezTo>
                      <a:pt x="13" y="112"/>
                      <a:pt x="13" y="114"/>
                      <a:pt x="13" y="114"/>
                    </a:cubicBezTo>
                    <a:cubicBezTo>
                      <a:pt x="13" y="114"/>
                      <a:pt x="13" y="114"/>
                      <a:pt x="13" y="115"/>
                    </a:cubicBezTo>
                    <a:cubicBezTo>
                      <a:pt x="13" y="116"/>
                      <a:pt x="13" y="116"/>
                      <a:pt x="13" y="116"/>
                    </a:cubicBezTo>
                    <a:cubicBezTo>
                      <a:pt x="12" y="116"/>
                      <a:pt x="12" y="116"/>
                      <a:pt x="12" y="116"/>
                    </a:cubicBezTo>
                    <a:cubicBezTo>
                      <a:pt x="12" y="116"/>
                      <a:pt x="12" y="116"/>
                      <a:pt x="11" y="116"/>
                    </a:cubicBezTo>
                    <a:cubicBezTo>
                      <a:pt x="11" y="116"/>
                      <a:pt x="11" y="116"/>
                      <a:pt x="11" y="116"/>
                    </a:cubicBezTo>
                    <a:cubicBezTo>
                      <a:pt x="11" y="116"/>
                      <a:pt x="11" y="116"/>
                      <a:pt x="11" y="116"/>
                    </a:cubicBezTo>
                    <a:cubicBezTo>
                      <a:pt x="11" y="118"/>
                      <a:pt x="11" y="118"/>
                      <a:pt x="11" y="118"/>
                    </a:cubicBezTo>
                    <a:cubicBezTo>
                      <a:pt x="10" y="117"/>
                      <a:pt x="10" y="117"/>
                      <a:pt x="10" y="117"/>
                    </a:cubicBezTo>
                    <a:cubicBezTo>
                      <a:pt x="10" y="117"/>
                      <a:pt x="10" y="117"/>
                      <a:pt x="10" y="117"/>
                    </a:cubicBezTo>
                    <a:cubicBezTo>
                      <a:pt x="10" y="117"/>
                      <a:pt x="10" y="117"/>
                      <a:pt x="10" y="117"/>
                    </a:cubicBezTo>
                    <a:cubicBezTo>
                      <a:pt x="10" y="117"/>
                      <a:pt x="10" y="118"/>
                      <a:pt x="10" y="119"/>
                    </a:cubicBezTo>
                    <a:cubicBezTo>
                      <a:pt x="10" y="119"/>
                      <a:pt x="10" y="119"/>
                      <a:pt x="9" y="119"/>
                    </a:cubicBezTo>
                    <a:cubicBezTo>
                      <a:pt x="9" y="120"/>
                      <a:pt x="9" y="120"/>
                      <a:pt x="10" y="120"/>
                    </a:cubicBezTo>
                    <a:cubicBezTo>
                      <a:pt x="10" y="120"/>
                      <a:pt x="10" y="120"/>
                      <a:pt x="10" y="120"/>
                    </a:cubicBezTo>
                    <a:cubicBezTo>
                      <a:pt x="10" y="120"/>
                      <a:pt x="10" y="120"/>
                      <a:pt x="10" y="120"/>
                    </a:cubicBezTo>
                    <a:cubicBezTo>
                      <a:pt x="11" y="121"/>
                      <a:pt x="11" y="121"/>
                      <a:pt x="11" y="122"/>
                    </a:cubicBezTo>
                    <a:cubicBezTo>
                      <a:pt x="11" y="123"/>
                      <a:pt x="11" y="123"/>
                      <a:pt x="11" y="123"/>
                    </a:cubicBezTo>
                    <a:cubicBezTo>
                      <a:pt x="11" y="124"/>
                      <a:pt x="11" y="124"/>
                      <a:pt x="11" y="124"/>
                    </a:cubicBezTo>
                    <a:cubicBezTo>
                      <a:pt x="11" y="125"/>
                      <a:pt x="11" y="125"/>
                      <a:pt x="11" y="125"/>
                    </a:cubicBezTo>
                    <a:cubicBezTo>
                      <a:pt x="12" y="125"/>
                      <a:pt x="13" y="124"/>
                      <a:pt x="14" y="123"/>
                    </a:cubicBezTo>
                    <a:cubicBezTo>
                      <a:pt x="14" y="123"/>
                      <a:pt x="15" y="123"/>
                      <a:pt x="15" y="122"/>
                    </a:cubicBezTo>
                    <a:cubicBezTo>
                      <a:pt x="15" y="122"/>
                      <a:pt x="15" y="122"/>
                      <a:pt x="15" y="122"/>
                    </a:cubicBezTo>
                    <a:cubicBezTo>
                      <a:pt x="16" y="122"/>
                      <a:pt x="16" y="121"/>
                      <a:pt x="17" y="121"/>
                    </a:cubicBezTo>
                    <a:cubicBezTo>
                      <a:pt x="17" y="120"/>
                      <a:pt x="17" y="120"/>
                      <a:pt x="17" y="120"/>
                    </a:cubicBezTo>
                    <a:cubicBezTo>
                      <a:pt x="18" y="121"/>
                      <a:pt x="18" y="121"/>
                      <a:pt x="18" y="121"/>
                    </a:cubicBezTo>
                    <a:cubicBezTo>
                      <a:pt x="18" y="121"/>
                      <a:pt x="18" y="121"/>
                      <a:pt x="18" y="121"/>
                    </a:cubicBezTo>
                    <a:cubicBezTo>
                      <a:pt x="18" y="121"/>
                      <a:pt x="18" y="121"/>
                      <a:pt x="18" y="121"/>
                    </a:cubicBezTo>
                    <a:cubicBezTo>
                      <a:pt x="18" y="121"/>
                      <a:pt x="18" y="120"/>
                      <a:pt x="18" y="120"/>
                    </a:cubicBezTo>
                    <a:cubicBezTo>
                      <a:pt x="18" y="118"/>
                      <a:pt x="18" y="118"/>
                      <a:pt x="18" y="118"/>
                    </a:cubicBezTo>
                    <a:cubicBezTo>
                      <a:pt x="19" y="119"/>
                      <a:pt x="19" y="119"/>
                      <a:pt x="19" y="119"/>
                    </a:cubicBezTo>
                    <a:cubicBezTo>
                      <a:pt x="19" y="119"/>
                      <a:pt x="20" y="119"/>
                      <a:pt x="20" y="119"/>
                    </a:cubicBezTo>
                    <a:cubicBezTo>
                      <a:pt x="20" y="119"/>
                      <a:pt x="20" y="119"/>
                      <a:pt x="20" y="119"/>
                    </a:cubicBezTo>
                    <a:cubicBezTo>
                      <a:pt x="20" y="119"/>
                      <a:pt x="20" y="119"/>
                      <a:pt x="20" y="118"/>
                    </a:cubicBezTo>
                    <a:cubicBezTo>
                      <a:pt x="20" y="117"/>
                      <a:pt x="21" y="116"/>
                      <a:pt x="22" y="115"/>
                    </a:cubicBezTo>
                    <a:cubicBezTo>
                      <a:pt x="23" y="115"/>
                      <a:pt x="24" y="115"/>
                      <a:pt x="24" y="115"/>
                    </a:cubicBezTo>
                    <a:cubicBezTo>
                      <a:pt x="25" y="115"/>
                      <a:pt x="25" y="115"/>
                      <a:pt x="26" y="115"/>
                    </a:cubicBezTo>
                    <a:cubicBezTo>
                      <a:pt x="27" y="115"/>
                      <a:pt x="27" y="115"/>
                      <a:pt x="27" y="115"/>
                    </a:cubicBezTo>
                    <a:cubicBezTo>
                      <a:pt x="27" y="116"/>
                      <a:pt x="27" y="116"/>
                      <a:pt x="27" y="116"/>
                    </a:cubicBezTo>
                    <a:cubicBezTo>
                      <a:pt x="27" y="117"/>
                      <a:pt x="27" y="117"/>
                      <a:pt x="27" y="117"/>
                    </a:cubicBezTo>
                    <a:cubicBezTo>
                      <a:pt x="28" y="118"/>
                      <a:pt x="28" y="120"/>
                      <a:pt x="27" y="121"/>
                    </a:cubicBezTo>
                    <a:cubicBezTo>
                      <a:pt x="27" y="124"/>
                      <a:pt x="25" y="125"/>
                      <a:pt x="24" y="125"/>
                    </a:cubicBezTo>
                    <a:cubicBezTo>
                      <a:pt x="23" y="125"/>
                      <a:pt x="23" y="125"/>
                      <a:pt x="23" y="125"/>
                    </a:cubicBezTo>
                    <a:cubicBezTo>
                      <a:pt x="23" y="125"/>
                      <a:pt x="22" y="125"/>
                      <a:pt x="22" y="125"/>
                    </a:cubicBezTo>
                    <a:cubicBezTo>
                      <a:pt x="22" y="125"/>
                      <a:pt x="22" y="125"/>
                      <a:pt x="22" y="125"/>
                    </a:cubicBezTo>
                    <a:cubicBezTo>
                      <a:pt x="22" y="125"/>
                      <a:pt x="22" y="125"/>
                      <a:pt x="22" y="125"/>
                    </a:cubicBezTo>
                    <a:cubicBezTo>
                      <a:pt x="22" y="126"/>
                      <a:pt x="22" y="127"/>
                      <a:pt x="22" y="128"/>
                    </a:cubicBezTo>
                    <a:cubicBezTo>
                      <a:pt x="22" y="128"/>
                      <a:pt x="22" y="128"/>
                      <a:pt x="22" y="129"/>
                    </a:cubicBezTo>
                    <a:cubicBezTo>
                      <a:pt x="22" y="130"/>
                      <a:pt x="22" y="130"/>
                      <a:pt x="22" y="130"/>
                    </a:cubicBezTo>
                    <a:cubicBezTo>
                      <a:pt x="21" y="130"/>
                      <a:pt x="21" y="130"/>
                      <a:pt x="21" y="130"/>
                    </a:cubicBezTo>
                    <a:cubicBezTo>
                      <a:pt x="21" y="130"/>
                      <a:pt x="21" y="130"/>
                      <a:pt x="20" y="130"/>
                    </a:cubicBezTo>
                    <a:cubicBezTo>
                      <a:pt x="20" y="130"/>
                      <a:pt x="20" y="131"/>
                      <a:pt x="20" y="132"/>
                    </a:cubicBezTo>
                    <a:cubicBezTo>
                      <a:pt x="20" y="132"/>
                      <a:pt x="20" y="132"/>
                      <a:pt x="20" y="132"/>
                    </a:cubicBezTo>
                    <a:cubicBezTo>
                      <a:pt x="20" y="133"/>
                      <a:pt x="21" y="133"/>
                      <a:pt x="22" y="133"/>
                    </a:cubicBezTo>
                    <a:cubicBezTo>
                      <a:pt x="22" y="133"/>
                      <a:pt x="22" y="133"/>
                      <a:pt x="23" y="133"/>
                    </a:cubicBezTo>
                    <a:cubicBezTo>
                      <a:pt x="23" y="133"/>
                      <a:pt x="24" y="133"/>
                      <a:pt x="24" y="133"/>
                    </a:cubicBezTo>
                    <a:cubicBezTo>
                      <a:pt x="24" y="133"/>
                      <a:pt x="24" y="133"/>
                      <a:pt x="24" y="133"/>
                    </a:cubicBezTo>
                    <a:cubicBezTo>
                      <a:pt x="24" y="133"/>
                      <a:pt x="24" y="133"/>
                      <a:pt x="24" y="133"/>
                    </a:cubicBezTo>
                    <a:cubicBezTo>
                      <a:pt x="25" y="133"/>
                      <a:pt x="25" y="133"/>
                      <a:pt x="25" y="133"/>
                    </a:cubicBezTo>
                    <a:cubicBezTo>
                      <a:pt x="27" y="133"/>
                      <a:pt x="27" y="134"/>
                      <a:pt x="28" y="134"/>
                    </a:cubicBezTo>
                    <a:cubicBezTo>
                      <a:pt x="28" y="135"/>
                      <a:pt x="28" y="136"/>
                      <a:pt x="28" y="137"/>
                    </a:cubicBezTo>
                    <a:cubicBezTo>
                      <a:pt x="28" y="137"/>
                      <a:pt x="28" y="138"/>
                      <a:pt x="28" y="139"/>
                    </a:cubicBezTo>
                    <a:cubicBezTo>
                      <a:pt x="28" y="140"/>
                      <a:pt x="28" y="140"/>
                      <a:pt x="28" y="140"/>
                    </a:cubicBezTo>
                    <a:cubicBezTo>
                      <a:pt x="29" y="140"/>
                      <a:pt x="29" y="140"/>
                      <a:pt x="29" y="140"/>
                    </a:cubicBezTo>
                    <a:cubicBezTo>
                      <a:pt x="29" y="141"/>
                      <a:pt x="29" y="141"/>
                      <a:pt x="29" y="141"/>
                    </a:cubicBezTo>
                    <a:cubicBezTo>
                      <a:pt x="29" y="142"/>
                      <a:pt x="30" y="143"/>
                      <a:pt x="29" y="145"/>
                    </a:cubicBezTo>
                    <a:cubicBezTo>
                      <a:pt x="28" y="146"/>
                      <a:pt x="27" y="147"/>
                      <a:pt x="25" y="147"/>
                    </a:cubicBezTo>
                    <a:cubicBezTo>
                      <a:pt x="25" y="147"/>
                      <a:pt x="25" y="147"/>
                      <a:pt x="24" y="147"/>
                    </a:cubicBezTo>
                    <a:cubicBezTo>
                      <a:pt x="24" y="147"/>
                      <a:pt x="24" y="147"/>
                      <a:pt x="24" y="147"/>
                    </a:cubicBezTo>
                    <a:cubicBezTo>
                      <a:pt x="24" y="148"/>
                      <a:pt x="24" y="148"/>
                      <a:pt x="24" y="149"/>
                    </a:cubicBezTo>
                    <a:cubicBezTo>
                      <a:pt x="24" y="149"/>
                      <a:pt x="24" y="150"/>
                      <a:pt x="25" y="150"/>
                    </a:cubicBezTo>
                    <a:cubicBezTo>
                      <a:pt x="25" y="150"/>
                      <a:pt x="25" y="151"/>
                      <a:pt x="25" y="151"/>
                    </a:cubicBezTo>
                    <a:cubicBezTo>
                      <a:pt x="25" y="151"/>
                      <a:pt x="26" y="152"/>
                      <a:pt x="26" y="153"/>
                    </a:cubicBezTo>
                    <a:cubicBezTo>
                      <a:pt x="26" y="153"/>
                      <a:pt x="26" y="153"/>
                      <a:pt x="26" y="153"/>
                    </a:cubicBezTo>
                    <a:cubicBezTo>
                      <a:pt x="26" y="153"/>
                      <a:pt x="27" y="153"/>
                      <a:pt x="28" y="154"/>
                    </a:cubicBezTo>
                    <a:cubicBezTo>
                      <a:pt x="28" y="155"/>
                      <a:pt x="28" y="155"/>
                      <a:pt x="28" y="155"/>
                    </a:cubicBezTo>
                    <a:cubicBezTo>
                      <a:pt x="28" y="155"/>
                      <a:pt x="28" y="155"/>
                      <a:pt x="28" y="155"/>
                    </a:cubicBezTo>
                    <a:cubicBezTo>
                      <a:pt x="28" y="155"/>
                      <a:pt x="28" y="155"/>
                      <a:pt x="28" y="155"/>
                    </a:cubicBezTo>
                    <a:cubicBezTo>
                      <a:pt x="28" y="155"/>
                      <a:pt x="29" y="155"/>
                      <a:pt x="29" y="155"/>
                    </a:cubicBezTo>
                    <a:cubicBezTo>
                      <a:pt x="29" y="155"/>
                      <a:pt x="30" y="154"/>
                      <a:pt x="32" y="154"/>
                    </a:cubicBezTo>
                    <a:cubicBezTo>
                      <a:pt x="32" y="154"/>
                      <a:pt x="32" y="154"/>
                      <a:pt x="32" y="154"/>
                    </a:cubicBezTo>
                    <a:cubicBezTo>
                      <a:pt x="33" y="153"/>
                      <a:pt x="33" y="153"/>
                      <a:pt x="34" y="153"/>
                    </a:cubicBezTo>
                    <a:cubicBezTo>
                      <a:pt x="34" y="153"/>
                      <a:pt x="35" y="153"/>
                      <a:pt x="36" y="155"/>
                    </a:cubicBezTo>
                    <a:cubicBezTo>
                      <a:pt x="36" y="155"/>
                      <a:pt x="36" y="155"/>
                      <a:pt x="36" y="156"/>
                    </a:cubicBezTo>
                    <a:cubicBezTo>
                      <a:pt x="37" y="156"/>
                      <a:pt x="37" y="156"/>
                      <a:pt x="37" y="156"/>
                    </a:cubicBezTo>
                    <a:cubicBezTo>
                      <a:pt x="37" y="156"/>
                      <a:pt x="37" y="156"/>
                      <a:pt x="37" y="156"/>
                    </a:cubicBezTo>
                    <a:cubicBezTo>
                      <a:pt x="37" y="157"/>
                      <a:pt x="38" y="157"/>
                      <a:pt x="38" y="158"/>
                    </a:cubicBezTo>
                    <a:cubicBezTo>
                      <a:pt x="38" y="158"/>
                      <a:pt x="38" y="158"/>
                      <a:pt x="38" y="158"/>
                    </a:cubicBezTo>
                    <a:cubicBezTo>
                      <a:pt x="38" y="158"/>
                      <a:pt x="38" y="158"/>
                      <a:pt x="38" y="158"/>
                    </a:cubicBezTo>
                    <a:cubicBezTo>
                      <a:pt x="39" y="158"/>
                      <a:pt x="39" y="158"/>
                      <a:pt x="39" y="158"/>
                    </a:cubicBezTo>
                    <a:cubicBezTo>
                      <a:pt x="39" y="158"/>
                      <a:pt x="40" y="158"/>
                      <a:pt x="40" y="158"/>
                    </a:cubicBezTo>
                    <a:cubicBezTo>
                      <a:pt x="40" y="158"/>
                      <a:pt x="40" y="158"/>
                      <a:pt x="41" y="158"/>
                    </a:cubicBezTo>
                    <a:cubicBezTo>
                      <a:pt x="41" y="158"/>
                      <a:pt x="42" y="157"/>
                      <a:pt x="42" y="157"/>
                    </a:cubicBezTo>
                    <a:cubicBezTo>
                      <a:pt x="42" y="157"/>
                      <a:pt x="41" y="157"/>
                      <a:pt x="41" y="157"/>
                    </a:cubicBezTo>
                    <a:cubicBezTo>
                      <a:pt x="41" y="156"/>
                      <a:pt x="41" y="156"/>
                      <a:pt x="41" y="156"/>
                    </a:cubicBezTo>
                    <a:cubicBezTo>
                      <a:pt x="41" y="156"/>
                      <a:pt x="41" y="155"/>
                      <a:pt x="41" y="155"/>
                    </a:cubicBezTo>
                    <a:cubicBezTo>
                      <a:pt x="41" y="155"/>
                      <a:pt x="41" y="155"/>
                      <a:pt x="41" y="154"/>
                    </a:cubicBezTo>
                    <a:cubicBezTo>
                      <a:pt x="40" y="154"/>
                      <a:pt x="40" y="153"/>
                      <a:pt x="40" y="152"/>
                    </a:cubicBezTo>
                    <a:cubicBezTo>
                      <a:pt x="39" y="151"/>
                      <a:pt x="39" y="151"/>
                      <a:pt x="39" y="151"/>
                    </a:cubicBezTo>
                    <a:cubicBezTo>
                      <a:pt x="41" y="151"/>
                      <a:pt x="41" y="151"/>
                      <a:pt x="41" y="151"/>
                    </a:cubicBezTo>
                    <a:cubicBezTo>
                      <a:pt x="41" y="151"/>
                      <a:pt x="41" y="151"/>
                      <a:pt x="41" y="151"/>
                    </a:cubicBezTo>
                    <a:cubicBezTo>
                      <a:pt x="42" y="151"/>
                      <a:pt x="42" y="151"/>
                      <a:pt x="43" y="151"/>
                    </a:cubicBezTo>
                    <a:cubicBezTo>
                      <a:pt x="44" y="151"/>
                      <a:pt x="45" y="151"/>
                      <a:pt x="45" y="150"/>
                    </a:cubicBezTo>
                    <a:cubicBezTo>
                      <a:pt x="45" y="149"/>
                      <a:pt x="46" y="149"/>
                      <a:pt x="46" y="149"/>
                    </a:cubicBezTo>
                    <a:cubicBezTo>
                      <a:pt x="47" y="149"/>
                      <a:pt x="47" y="149"/>
                      <a:pt x="47" y="149"/>
                    </a:cubicBezTo>
                    <a:cubicBezTo>
                      <a:pt x="48" y="149"/>
                      <a:pt x="48" y="149"/>
                      <a:pt x="48" y="149"/>
                    </a:cubicBezTo>
                    <a:cubicBezTo>
                      <a:pt x="48" y="149"/>
                      <a:pt x="49" y="149"/>
                      <a:pt x="49" y="149"/>
                    </a:cubicBezTo>
                    <a:cubicBezTo>
                      <a:pt x="49" y="149"/>
                      <a:pt x="49" y="149"/>
                      <a:pt x="48" y="149"/>
                    </a:cubicBezTo>
                    <a:cubicBezTo>
                      <a:pt x="48" y="147"/>
                      <a:pt x="48" y="147"/>
                      <a:pt x="48" y="147"/>
                    </a:cubicBezTo>
                    <a:cubicBezTo>
                      <a:pt x="50" y="147"/>
                      <a:pt x="50" y="147"/>
                      <a:pt x="50" y="147"/>
                    </a:cubicBezTo>
                    <a:cubicBezTo>
                      <a:pt x="51" y="147"/>
                      <a:pt x="53" y="147"/>
                      <a:pt x="54" y="149"/>
                    </a:cubicBezTo>
                    <a:cubicBezTo>
                      <a:pt x="54" y="149"/>
                      <a:pt x="54" y="149"/>
                      <a:pt x="54" y="149"/>
                    </a:cubicBezTo>
                    <a:cubicBezTo>
                      <a:pt x="54" y="148"/>
                      <a:pt x="54" y="147"/>
                      <a:pt x="55" y="147"/>
                    </a:cubicBezTo>
                    <a:cubicBezTo>
                      <a:pt x="55" y="147"/>
                      <a:pt x="55" y="147"/>
                      <a:pt x="55" y="147"/>
                    </a:cubicBezTo>
                    <a:cubicBezTo>
                      <a:pt x="56" y="147"/>
                      <a:pt x="56" y="147"/>
                      <a:pt x="56" y="147"/>
                    </a:cubicBezTo>
                    <a:cubicBezTo>
                      <a:pt x="57" y="147"/>
                      <a:pt x="57" y="147"/>
                      <a:pt x="57" y="147"/>
                    </a:cubicBezTo>
                    <a:cubicBezTo>
                      <a:pt x="58" y="148"/>
                      <a:pt x="59" y="148"/>
                      <a:pt x="60" y="148"/>
                    </a:cubicBezTo>
                    <a:cubicBezTo>
                      <a:pt x="61" y="149"/>
                      <a:pt x="62" y="149"/>
                      <a:pt x="63" y="150"/>
                    </a:cubicBezTo>
                    <a:cubicBezTo>
                      <a:pt x="63" y="150"/>
                      <a:pt x="64" y="151"/>
                      <a:pt x="65" y="151"/>
                    </a:cubicBezTo>
                    <a:cubicBezTo>
                      <a:pt x="66" y="151"/>
                      <a:pt x="67" y="152"/>
                      <a:pt x="68" y="152"/>
                    </a:cubicBezTo>
                    <a:cubicBezTo>
                      <a:pt x="69" y="152"/>
                      <a:pt x="70" y="151"/>
                      <a:pt x="71" y="151"/>
                    </a:cubicBezTo>
                    <a:cubicBezTo>
                      <a:pt x="73" y="151"/>
                      <a:pt x="73" y="151"/>
                      <a:pt x="73" y="151"/>
                    </a:cubicBezTo>
                    <a:cubicBezTo>
                      <a:pt x="72" y="153"/>
                      <a:pt x="72" y="153"/>
                      <a:pt x="72" y="153"/>
                    </a:cubicBezTo>
                    <a:cubicBezTo>
                      <a:pt x="72" y="153"/>
                      <a:pt x="73" y="154"/>
                      <a:pt x="74" y="155"/>
                    </a:cubicBezTo>
                    <a:cubicBezTo>
                      <a:pt x="75" y="155"/>
                      <a:pt x="75" y="155"/>
                      <a:pt x="75" y="155"/>
                    </a:cubicBezTo>
                    <a:cubicBezTo>
                      <a:pt x="75" y="155"/>
                      <a:pt x="75" y="155"/>
                      <a:pt x="75" y="155"/>
                    </a:cubicBezTo>
                    <a:cubicBezTo>
                      <a:pt x="75" y="155"/>
                      <a:pt x="75" y="155"/>
                      <a:pt x="75" y="154"/>
                    </a:cubicBezTo>
                    <a:cubicBezTo>
                      <a:pt x="75" y="154"/>
                      <a:pt x="75" y="154"/>
                      <a:pt x="75" y="154"/>
                    </a:cubicBezTo>
                    <a:cubicBezTo>
                      <a:pt x="75" y="153"/>
                      <a:pt x="76" y="153"/>
                      <a:pt x="77" y="153"/>
                    </a:cubicBezTo>
                    <a:cubicBezTo>
                      <a:pt x="80" y="153"/>
                      <a:pt x="80" y="153"/>
                      <a:pt x="80" y="153"/>
                    </a:cubicBezTo>
                    <a:cubicBezTo>
                      <a:pt x="80" y="154"/>
                      <a:pt x="80" y="154"/>
                      <a:pt x="80" y="154"/>
                    </a:cubicBezTo>
                    <a:cubicBezTo>
                      <a:pt x="79" y="154"/>
                      <a:pt x="79" y="154"/>
                      <a:pt x="79" y="154"/>
                    </a:cubicBezTo>
                    <a:cubicBezTo>
                      <a:pt x="79" y="154"/>
                      <a:pt x="79" y="154"/>
                      <a:pt x="79" y="154"/>
                    </a:cubicBezTo>
                    <a:cubicBezTo>
                      <a:pt x="80" y="154"/>
                      <a:pt x="80" y="155"/>
                      <a:pt x="80" y="155"/>
                    </a:cubicBezTo>
                    <a:cubicBezTo>
                      <a:pt x="83" y="155"/>
                      <a:pt x="83" y="155"/>
                      <a:pt x="83" y="155"/>
                    </a:cubicBezTo>
                    <a:cubicBezTo>
                      <a:pt x="81" y="157"/>
                      <a:pt x="81" y="157"/>
                      <a:pt x="81" y="157"/>
                    </a:cubicBezTo>
                    <a:cubicBezTo>
                      <a:pt x="80" y="157"/>
                      <a:pt x="80" y="158"/>
                      <a:pt x="80" y="158"/>
                    </a:cubicBezTo>
                    <a:cubicBezTo>
                      <a:pt x="80" y="158"/>
                      <a:pt x="81" y="158"/>
                      <a:pt x="82" y="158"/>
                    </a:cubicBezTo>
                    <a:cubicBezTo>
                      <a:pt x="83" y="158"/>
                      <a:pt x="83" y="158"/>
                      <a:pt x="83" y="158"/>
                    </a:cubicBezTo>
                    <a:cubicBezTo>
                      <a:pt x="84" y="158"/>
                      <a:pt x="84" y="158"/>
                      <a:pt x="85" y="158"/>
                    </a:cubicBezTo>
                    <a:cubicBezTo>
                      <a:pt x="86" y="158"/>
                      <a:pt x="87" y="159"/>
                      <a:pt x="88" y="160"/>
                    </a:cubicBezTo>
                    <a:cubicBezTo>
                      <a:pt x="88" y="160"/>
                      <a:pt x="88" y="161"/>
                      <a:pt x="88" y="161"/>
                    </a:cubicBezTo>
                    <a:cubicBezTo>
                      <a:pt x="88" y="162"/>
                      <a:pt x="88" y="162"/>
                      <a:pt x="88" y="162"/>
                    </a:cubicBezTo>
                    <a:cubicBezTo>
                      <a:pt x="89" y="162"/>
                      <a:pt x="89" y="162"/>
                      <a:pt x="89" y="162"/>
                    </a:cubicBezTo>
                    <a:cubicBezTo>
                      <a:pt x="90" y="162"/>
                      <a:pt x="90" y="163"/>
                      <a:pt x="91" y="164"/>
                    </a:cubicBezTo>
                    <a:cubicBezTo>
                      <a:pt x="91" y="164"/>
                      <a:pt x="91" y="164"/>
                      <a:pt x="91" y="164"/>
                    </a:cubicBezTo>
                    <a:cubicBezTo>
                      <a:pt x="91" y="165"/>
                      <a:pt x="91" y="165"/>
                      <a:pt x="92" y="165"/>
                    </a:cubicBezTo>
                    <a:cubicBezTo>
                      <a:pt x="92" y="165"/>
                      <a:pt x="93" y="166"/>
                      <a:pt x="94" y="166"/>
                    </a:cubicBezTo>
                    <a:cubicBezTo>
                      <a:pt x="95" y="166"/>
                      <a:pt x="95" y="165"/>
                      <a:pt x="96" y="165"/>
                    </a:cubicBezTo>
                    <a:cubicBezTo>
                      <a:pt x="97" y="165"/>
                      <a:pt x="97" y="165"/>
                      <a:pt x="97" y="165"/>
                    </a:cubicBezTo>
                    <a:cubicBezTo>
                      <a:pt x="97" y="167"/>
                      <a:pt x="97" y="167"/>
                      <a:pt x="97" y="167"/>
                    </a:cubicBezTo>
                    <a:cubicBezTo>
                      <a:pt x="97" y="167"/>
                      <a:pt x="98" y="167"/>
                      <a:pt x="101" y="167"/>
                    </a:cubicBezTo>
                    <a:cubicBezTo>
                      <a:pt x="101" y="167"/>
                      <a:pt x="101" y="167"/>
                      <a:pt x="101" y="167"/>
                    </a:cubicBezTo>
                    <a:cubicBezTo>
                      <a:pt x="102" y="167"/>
                      <a:pt x="103" y="168"/>
                      <a:pt x="104" y="169"/>
                    </a:cubicBezTo>
                    <a:cubicBezTo>
                      <a:pt x="104" y="169"/>
                      <a:pt x="104" y="169"/>
                      <a:pt x="104" y="170"/>
                    </a:cubicBezTo>
                    <a:cubicBezTo>
                      <a:pt x="105" y="170"/>
                      <a:pt x="105" y="170"/>
                      <a:pt x="106" y="171"/>
                    </a:cubicBezTo>
                    <a:cubicBezTo>
                      <a:pt x="106" y="171"/>
                      <a:pt x="106" y="171"/>
                      <a:pt x="107" y="171"/>
                    </a:cubicBezTo>
                    <a:cubicBezTo>
                      <a:pt x="107" y="172"/>
                      <a:pt x="108" y="172"/>
                      <a:pt x="109" y="174"/>
                    </a:cubicBezTo>
                    <a:cubicBezTo>
                      <a:pt x="110" y="174"/>
                      <a:pt x="110" y="175"/>
                      <a:pt x="110" y="175"/>
                    </a:cubicBezTo>
                    <a:cubicBezTo>
                      <a:pt x="110" y="175"/>
                      <a:pt x="110" y="175"/>
                      <a:pt x="110" y="175"/>
                    </a:cubicBezTo>
                    <a:cubicBezTo>
                      <a:pt x="110" y="176"/>
                      <a:pt x="110" y="176"/>
                      <a:pt x="110" y="176"/>
                    </a:cubicBezTo>
                    <a:cubicBezTo>
                      <a:pt x="110" y="176"/>
                      <a:pt x="110" y="176"/>
                      <a:pt x="110" y="176"/>
                    </a:cubicBezTo>
                    <a:cubicBezTo>
                      <a:pt x="110" y="176"/>
                      <a:pt x="110" y="176"/>
                      <a:pt x="110" y="176"/>
                    </a:cubicBezTo>
                    <a:cubicBezTo>
                      <a:pt x="111" y="177"/>
                      <a:pt x="112" y="178"/>
                      <a:pt x="113" y="179"/>
                    </a:cubicBezTo>
                    <a:cubicBezTo>
                      <a:pt x="113" y="179"/>
                      <a:pt x="113" y="179"/>
                      <a:pt x="113" y="180"/>
                    </a:cubicBezTo>
                    <a:cubicBezTo>
                      <a:pt x="113" y="180"/>
                      <a:pt x="113" y="180"/>
                      <a:pt x="113" y="180"/>
                    </a:cubicBezTo>
                    <a:cubicBezTo>
                      <a:pt x="113" y="180"/>
                      <a:pt x="114" y="180"/>
                      <a:pt x="114" y="180"/>
                    </a:cubicBezTo>
                    <a:cubicBezTo>
                      <a:pt x="114" y="180"/>
                      <a:pt x="114" y="180"/>
                      <a:pt x="114" y="180"/>
                    </a:cubicBezTo>
                    <a:cubicBezTo>
                      <a:pt x="115" y="180"/>
                      <a:pt x="115" y="180"/>
                      <a:pt x="115" y="180"/>
                    </a:cubicBezTo>
                    <a:cubicBezTo>
                      <a:pt x="115" y="180"/>
                      <a:pt x="115" y="180"/>
                      <a:pt x="115" y="180"/>
                    </a:cubicBezTo>
                    <a:cubicBezTo>
                      <a:pt x="115" y="180"/>
                      <a:pt x="115" y="180"/>
                      <a:pt x="116" y="180"/>
                    </a:cubicBezTo>
                    <a:cubicBezTo>
                      <a:pt x="117" y="181"/>
                      <a:pt x="119" y="182"/>
                      <a:pt x="120" y="183"/>
                    </a:cubicBezTo>
                    <a:cubicBezTo>
                      <a:pt x="120" y="184"/>
                      <a:pt x="121" y="185"/>
                      <a:pt x="121" y="187"/>
                    </a:cubicBezTo>
                    <a:cubicBezTo>
                      <a:pt x="121" y="187"/>
                      <a:pt x="121" y="187"/>
                      <a:pt x="121" y="188"/>
                    </a:cubicBezTo>
                    <a:cubicBezTo>
                      <a:pt x="121" y="188"/>
                      <a:pt x="121" y="189"/>
                      <a:pt x="121" y="189"/>
                    </a:cubicBezTo>
                    <a:cubicBezTo>
                      <a:pt x="120" y="189"/>
                      <a:pt x="120" y="189"/>
                      <a:pt x="119" y="189"/>
                    </a:cubicBezTo>
                    <a:cubicBezTo>
                      <a:pt x="119" y="189"/>
                      <a:pt x="119" y="189"/>
                      <a:pt x="119" y="189"/>
                    </a:cubicBezTo>
                    <a:cubicBezTo>
                      <a:pt x="115" y="189"/>
                      <a:pt x="115" y="189"/>
                      <a:pt x="115" y="189"/>
                    </a:cubicBezTo>
                    <a:cubicBezTo>
                      <a:pt x="115" y="189"/>
                      <a:pt x="115" y="190"/>
                      <a:pt x="115" y="190"/>
                    </a:cubicBezTo>
                    <a:cubicBezTo>
                      <a:pt x="114" y="191"/>
                      <a:pt x="113" y="191"/>
                      <a:pt x="113" y="191"/>
                    </a:cubicBezTo>
                    <a:cubicBezTo>
                      <a:pt x="112" y="191"/>
                      <a:pt x="112" y="191"/>
                      <a:pt x="112" y="191"/>
                    </a:cubicBezTo>
                    <a:cubicBezTo>
                      <a:pt x="112" y="191"/>
                      <a:pt x="112" y="191"/>
                      <a:pt x="112" y="191"/>
                    </a:cubicBezTo>
                    <a:cubicBezTo>
                      <a:pt x="112" y="191"/>
                      <a:pt x="112" y="191"/>
                      <a:pt x="112" y="191"/>
                    </a:cubicBezTo>
                    <a:cubicBezTo>
                      <a:pt x="112" y="191"/>
                      <a:pt x="112" y="191"/>
                      <a:pt x="112" y="192"/>
                    </a:cubicBezTo>
                    <a:cubicBezTo>
                      <a:pt x="112" y="192"/>
                      <a:pt x="112" y="192"/>
                      <a:pt x="113" y="192"/>
                    </a:cubicBezTo>
                    <a:cubicBezTo>
                      <a:pt x="113" y="192"/>
                      <a:pt x="113" y="192"/>
                      <a:pt x="114" y="192"/>
                    </a:cubicBezTo>
                    <a:cubicBezTo>
                      <a:pt x="114" y="192"/>
                      <a:pt x="115" y="192"/>
                      <a:pt x="115" y="192"/>
                    </a:cubicBezTo>
                    <a:cubicBezTo>
                      <a:pt x="116" y="192"/>
                      <a:pt x="116" y="192"/>
                      <a:pt x="116" y="192"/>
                    </a:cubicBezTo>
                    <a:cubicBezTo>
                      <a:pt x="116" y="192"/>
                      <a:pt x="117" y="192"/>
                      <a:pt x="118" y="192"/>
                    </a:cubicBezTo>
                    <a:cubicBezTo>
                      <a:pt x="120" y="192"/>
                      <a:pt x="120" y="192"/>
                      <a:pt x="120" y="192"/>
                    </a:cubicBezTo>
                    <a:cubicBezTo>
                      <a:pt x="126" y="192"/>
                      <a:pt x="126" y="192"/>
                      <a:pt x="126" y="192"/>
                    </a:cubicBezTo>
                    <a:cubicBezTo>
                      <a:pt x="126" y="192"/>
                      <a:pt x="126" y="192"/>
                      <a:pt x="126" y="192"/>
                    </a:cubicBezTo>
                    <a:cubicBezTo>
                      <a:pt x="126" y="192"/>
                      <a:pt x="126" y="192"/>
                      <a:pt x="126" y="192"/>
                    </a:cubicBezTo>
                    <a:cubicBezTo>
                      <a:pt x="127" y="192"/>
                      <a:pt x="128" y="193"/>
                      <a:pt x="128" y="194"/>
                    </a:cubicBezTo>
                    <a:cubicBezTo>
                      <a:pt x="128" y="194"/>
                      <a:pt x="128" y="194"/>
                      <a:pt x="128" y="194"/>
                    </a:cubicBezTo>
                    <a:cubicBezTo>
                      <a:pt x="128" y="194"/>
                      <a:pt x="128" y="194"/>
                      <a:pt x="128" y="194"/>
                    </a:cubicBezTo>
                    <a:cubicBezTo>
                      <a:pt x="128" y="194"/>
                      <a:pt x="128" y="194"/>
                      <a:pt x="128" y="194"/>
                    </a:cubicBezTo>
                    <a:cubicBezTo>
                      <a:pt x="129" y="194"/>
                      <a:pt x="130" y="195"/>
                      <a:pt x="130" y="195"/>
                    </a:cubicBezTo>
                    <a:cubicBezTo>
                      <a:pt x="130" y="195"/>
                      <a:pt x="130" y="195"/>
                      <a:pt x="130" y="195"/>
                    </a:cubicBezTo>
                    <a:cubicBezTo>
                      <a:pt x="130" y="196"/>
                      <a:pt x="130" y="196"/>
                      <a:pt x="131" y="196"/>
                    </a:cubicBezTo>
                    <a:cubicBezTo>
                      <a:pt x="131" y="196"/>
                      <a:pt x="132" y="196"/>
                      <a:pt x="132" y="196"/>
                    </a:cubicBezTo>
                    <a:cubicBezTo>
                      <a:pt x="133" y="196"/>
                      <a:pt x="133" y="196"/>
                      <a:pt x="134" y="196"/>
                    </a:cubicBezTo>
                    <a:cubicBezTo>
                      <a:pt x="135" y="196"/>
                      <a:pt x="135" y="197"/>
                      <a:pt x="135" y="198"/>
                    </a:cubicBezTo>
                    <a:cubicBezTo>
                      <a:pt x="135" y="198"/>
                      <a:pt x="136" y="198"/>
                      <a:pt x="136" y="198"/>
                    </a:cubicBezTo>
                    <a:cubicBezTo>
                      <a:pt x="138" y="198"/>
                      <a:pt x="138" y="198"/>
                      <a:pt x="138" y="198"/>
                    </a:cubicBezTo>
                    <a:cubicBezTo>
                      <a:pt x="138" y="198"/>
                      <a:pt x="138" y="198"/>
                      <a:pt x="138" y="198"/>
                    </a:cubicBezTo>
                    <a:cubicBezTo>
                      <a:pt x="139" y="198"/>
                      <a:pt x="140" y="198"/>
                      <a:pt x="141" y="198"/>
                    </a:cubicBezTo>
                    <a:cubicBezTo>
                      <a:pt x="142" y="198"/>
                      <a:pt x="144" y="198"/>
                      <a:pt x="144" y="199"/>
                    </a:cubicBezTo>
                    <a:cubicBezTo>
                      <a:pt x="144" y="199"/>
                      <a:pt x="145" y="199"/>
                      <a:pt x="145" y="199"/>
                    </a:cubicBezTo>
                    <a:cubicBezTo>
                      <a:pt x="146" y="199"/>
                      <a:pt x="146" y="199"/>
                      <a:pt x="147" y="199"/>
                    </a:cubicBezTo>
                    <a:cubicBezTo>
                      <a:pt x="147" y="199"/>
                      <a:pt x="148" y="199"/>
                      <a:pt x="149" y="199"/>
                    </a:cubicBezTo>
                    <a:cubicBezTo>
                      <a:pt x="149" y="199"/>
                      <a:pt x="149" y="199"/>
                      <a:pt x="149" y="199"/>
                    </a:cubicBezTo>
                    <a:cubicBezTo>
                      <a:pt x="149" y="199"/>
                      <a:pt x="150" y="199"/>
                      <a:pt x="150" y="199"/>
                    </a:cubicBezTo>
                    <a:cubicBezTo>
                      <a:pt x="150" y="199"/>
                      <a:pt x="151" y="199"/>
                      <a:pt x="151" y="199"/>
                    </a:cubicBezTo>
                    <a:cubicBezTo>
                      <a:pt x="151" y="199"/>
                      <a:pt x="151" y="199"/>
                      <a:pt x="151" y="199"/>
                    </a:cubicBezTo>
                    <a:cubicBezTo>
                      <a:pt x="151" y="199"/>
                      <a:pt x="152" y="199"/>
                      <a:pt x="152" y="199"/>
                    </a:cubicBezTo>
                    <a:cubicBezTo>
                      <a:pt x="152" y="199"/>
                      <a:pt x="153" y="200"/>
                      <a:pt x="153" y="201"/>
                    </a:cubicBezTo>
                    <a:cubicBezTo>
                      <a:pt x="153" y="201"/>
                      <a:pt x="153" y="201"/>
                      <a:pt x="153" y="201"/>
                    </a:cubicBezTo>
                    <a:cubicBezTo>
                      <a:pt x="154" y="202"/>
                      <a:pt x="155" y="203"/>
                      <a:pt x="156" y="203"/>
                    </a:cubicBezTo>
                    <a:cubicBezTo>
                      <a:pt x="157" y="203"/>
                      <a:pt x="157" y="203"/>
                      <a:pt x="157" y="203"/>
                    </a:cubicBezTo>
                    <a:cubicBezTo>
                      <a:pt x="157" y="203"/>
                      <a:pt x="158" y="203"/>
                      <a:pt x="159" y="204"/>
                    </a:cubicBezTo>
                    <a:cubicBezTo>
                      <a:pt x="159" y="204"/>
                      <a:pt x="159" y="204"/>
                      <a:pt x="159" y="204"/>
                    </a:cubicBezTo>
                    <a:cubicBezTo>
                      <a:pt x="159" y="205"/>
                      <a:pt x="159" y="205"/>
                      <a:pt x="159" y="205"/>
                    </a:cubicBezTo>
                    <a:cubicBezTo>
                      <a:pt x="160" y="206"/>
                      <a:pt x="161" y="207"/>
                      <a:pt x="163" y="207"/>
                    </a:cubicBezTo>
                    <a:cubicBezTo>
                      <a:pt x="164" y="207"/>
                      <a:pt x="164" y="207"/>
                      <a:pt x="165" y="207"/>
                    </a:cubicBezTo>
                    <a:cubicBezTo>
                      <a:pt x="165" y="207"/>
                      <a:pt x="166" y="207"/>
                      <a:pt x="166" y="207"/>
                    </a:cubicBezTo>
                    <a:cubicBezTo>
                      <a:pt x="168" y="207"/>
                      <a:pt x="168" y="207"/>
                      <a:pt x="168" y="207"/>
                    </a:cubicBezTo>
                    <a:cubicBezTo>
                      <a:pt x="167" y="208"/>
                      <a:pt x="167" y="208"/>
                      <a:pt x="167" y="208"/>
                    </a:cubicBezTo>
                    <a:cubicBezTo>
                      <a:pt x="167" y="208"/>
                      <a:pt x="167" y="208"/>
                      <a:pt x="167" y="208"/>
                    </a:cubicBezTo>
                    <a:cubicBezTo>
                      <a:pt x="167" y="208"/>
                      <a:pt x="167" y="208"/>
                      <a:pt x="167" y="208"/>
                    </a:cubicBezTo>
                    <a:cubicBezTo>
                      <a:pt x="167" y="208"/>
                      <a:pt x="168" y="208"/>
                      <a:pt x="168" y="208"/>
                    </a:cubicBezTo>
                    <a:cubicBezTo>
                      <a:pt x="169" y="209"/>
                      <a:pt x="169" y="209"/>
                      <a:pt x="169" y="209"/>
                    </a:cubicBezTo>
                    <a:cubicBezTo>
                      <a:pt x="169" y="217"/>
                      <a:pt x="169" y="217"/>
                      <a:pt x="169" y="217"/>
                    </a:cubicBezTo>
                    <a:cubicBezTo>
                      <a:pt x="168" y="216"/>
                      <a:pt x="168" y="216"/>
                      <a:pt x="168" y="216"/>
                    </a:cubicBezTo>
                    <a:cubicBezTo>
                      <a:pt x="168" y="216"/>
                      <a:pt x="168" y="216"/>
                      <a:pt x="168" y="216"/>
                    </a:cubicBezTo>
                    <a:cubicBezTo>
                      <a:pt x="168" y="216"/>
                      <a:pt x="168" y="216"/>
                      <a:pt x="168" y="216"/>
                    </a:cubicBezTo>
                    <a:cubicBezTo>
                      <a:pt x="168" y="216"/>
                      <a:pt x="168" y="216"/>
                      <a:pt x="168" y="216"/>
                    </a:cubicBezTo>
                    <a:cubicBezTo>
                      <a:pt x="167" y="218"/>
                      <a:pt x="167" y="219"/>
                      <a:pt x="167" y="219"/>
                    </a:cubicBezTo>
                    <a:cubicBezTo>
                      <a:pt x="168" y="219"/>
                      <a:pt x="168" y="219"/>
                      <a:pt x="168" y="219"/>
                    </a:cubicBezTo>
                    <a:cubicBezTo>
                      <a:pt x="169" y="219"/>
                      <a:pt x="169" y="219"/>
                      <a:pt x="169" y="219"/>
                    </a:cubicBezTo>
                    <a:cubicBezTo>
                      <a:pt x="169" y="220"/>
                      <a:pt x="169" y="220"/>
                      <a:pt x="169" y="220"/>
                    </a:cubicBezTo>
                    <a:cubicBezTo>
                      <a:pt x="169" y="221"/>
                      <a:pt x="169" y="221"/>
                      <a:pt x="169" y="221"/>
                    </a:cubicBezTo>
                    <a:cubicBezTo>
                      <a:pt x="169" y="222"/>
                      <a:pt x="169" y="223"/>
                      <a:pt x="168" y="223"/>
                    </a:cubicBezTo>
                    <a:cubicBezTo>
                      <a:pt x="168" y="224"/>
                      <a:pt x="168" y="224"/>
                      <a:pt x="167" y="224"/>
                    </a:cubicBezTo>
                    <a:cubicBezTo>
                      <a:pt x="166" y="225"/>
                      <a:pt x="164" y="227"/>
                      <a:pt x="163" y="228"/>
                    </a:cubicBezTo>
                    <a:cubicBezTo>
                      <a:pt x="163" y="229"/>
                      <a:pt x="162" y="229"/>
                      <a:pt x="162" y="230"/>
                    </a:cubicBezTo>
                    <a:cubicBezTo>
                      <a:pt x="162" y="231"/>
                      <a:pt x="161" y="231"/>
                      <a:pt x="161" y="231"/>
                    </a:cubicBezTo>
                    <a:cubicBezTo>
                      <a:pt x="161" y="231"/>
                      <a:pt x="160" y="231"/>
                      <a:pt x="160" y="231"/>
                    </a:cubicBezTo>
                    <a:cubicBezTo>
                      <a:pt x="160" y="231"/>
                      <a:pt x="160" y="231"/>
                      <a:pt x="160" y="231"/>
                    </a:cubicBezTo>
                    <a:cubicBezTo>
                      <a:pt x="160" y="231"/>
                      <a:pt x="160" y="231"/>
                      <a:pt x="160" y="231"/>
                    </a:cubicBezTo>
                    <a:cubicBezTo>
                      <a:pt x="160" y="231"/>
                      <a:pt x="160" y="231"/>
                      <a:pt x="160" y="231"/>
                    </a:cubicBezTo>
                    <a:cubicBezTo>
                      <a:pt x="161" y="232"/>
                      <a:pt x="161" y="232"/>
                      <a:pt x="161" y="232"/>
                    </a:cubicBezTo>
                    <a:cubicBezTo>
                      <a:pt x="159" y="232"/>
                      <a:pt x="159" y="232"/>
                      <a:pt x="159" y="232"/>
                    </a:cubicBezTo>
                    <a:cubicBezTo>
                      <a:pt x="159" y="232"/>
                      <a:pt x="159" y="232"/>
                      <a:pt x="159" y="233"/>
                    </a:cubicBezTo>
                    <a:cubicBezTo>
                      <a:pt x="159" y="233"/>
                      <a:pt x="159" y="234"/>
                      <a:pt x="159" y="234"/>
                    </a:cubicBezTo>
                    <a:cubicBezTo>
                      <a:pt x="159" y="234"/>
                      <a:pt x="159" y="234"/>
                      <a:pt x="159" y="235"/>
                    </a:cubicBezTo>
                    <a:cubicBezTo>
                      <a:pt x="158" y="235"/>
                      <a:pt x="158" y="236"/>
                      <a:pt x="157" y="236"/>
                    </a:cubicBezTo>
                    <a:cubicBezTo>
                      <a:pt x="156" y="236"/>
                      <a:pt x="156" y="236"/>
                      <a:pt x="156" y="236"/>
                    </a:cubicBezTo>
                    <a:cubicBezTo>
                      <a:pt x="156" y="236"/>
                      <a:pt x="156" y="236"/>
                      <a:pt x="156" y="236"/>
                    </a:cubicBezTo>
                    <a:cubicBezTo>
                      <a:pt x="153" y="236"/>
                      <a:pt x="153" y="236"/>
                      <a:pt x="153" y="236"/>
                    </a:cubicBezTo>
                    <a:cubicBezTo>
                      <a:pt x="153" y="236"/>
                      <a:pt x="153" y="236"/>
                      <a:pt x="153" y="236"/>
                    </a:cubicBezTo>
                    <a:cubicBezTo>
                      <a:pt x="153" y="236"/>
                      <a:pt x="153" y="237"/>
                      <a:pt x="153" y="237"/>
                    </a:cubicBezTo>
                    <a:cubicBezTo>
                      <a:pt x="153" y="237"/>
                      <a:pt x="153" y="239"/>
                      <a:pt x="153" y="239"/>
                    </a:cubicBezTo>
                    <a:cubicBezTo>
                      <a:pt x="153" y="239"/>
                      <a:pt x="154" y="239"/>
                      <a:pt x="154" y="239"/>
                    </a:cubicBezTo>
                    <a:cubicBezTo>
                      <a:pt x="155" y="239"/>
                      <a:pt x="155" y="239"/>
                      <a:pt x="155" y="239"/>
                    </a:cubicBezTo>
                    <a:cubicBezTo>
                      <a:pt x="155" y="240"/>
                      <a:pt x="155" y="240"/>
                      <a:pt x="155" y="240"/>
                    </a:cubicBezTo>
                    <a:cubicBezTo>
                      <a:pt x="155" y="247"/>
                      <a:pt x="155" y="247"/>
                      <a:pt x="155" y="247"/>
                    </a:cubicBezTo>
                    <a:cubicBezTo>
                      <a:pt x="155" y="248"/>
                      <a:pt x="155" y="249"/>
                      <a:pt x="155" y="250"/>
                    </a:cubicBezTo>
                    <a:cubicBezTo>
                      <a:pt x="155" y="252"/>
                      <a:pt x="155" y="255"/>
                      <a:pt x="155" y="257"/>
                    </a:cubicBezTo>
                    <a:cubicBezTo>
                      <a:pt x="155" y="258"/>
                      <a:pt x="155" y="259"/>
                      <a:pt x="152" y="259"/>
                    </a:cubicBezTo>
                    <a:cubicBezTo>
                      <a:pt x="151" y="259"/>
                      <a:pt x="151" y="260"/>
                      <a:pt x="150" y="260"/>
                    </a:cubicBezTo>
                    <a:cubicBezTo>
                      <a:pt x="150" y="261"/>
                      <a:pt x="149" y="262"/>
                      <a:pt x="149" y="263"/>
                    </a:cubicBezTo>
                    <a:cubicBezTo>
                      <a:pt x="149" y="264"/>
                      <a:pt x="148" y="264"/>
                      <a:pt x="148" y="265"/>
                    </a:cubicBezTo>
                    <a:cubicBezTo>
                      <a:pt x="148" y="266"/>
                      <a:pt x="147" y="266"/>
                      <a:pt x="146" y="266"/>
                    </a:cubicBezTo>
                    <a:cubicBezTo>
                      <a:pt x="146" y="266"/>
                      <a:pt x="146" y="266"/>
                      <a:pt x="146" y="266"/>
                    </a:cubicBezTo>
                    <a:cubicBezTo>
                      <a:pt x="145" y="266"/>
                      <a:pt x="145" y="266"/>
                      <a:pt x="145" y="267"/>
                    </a:cubicBezTo>
                    <a:cubicBezTo>
                      <a:pt x="145" y="267"/>
                      <a:pt x="144" y="267"/>
                      <a:pt x="144" y="267"/>
                    </a:cubicBezTo>
                    <a:cubicBezTo>
                      <a:pt x="144" y="267"/>
                      <a:pt x="143" y="268"/>
                      <a:pt x="143" y="268"/>
                    </a:cubicBezTo>
                    <a:cubicBezTo>
                      <a:pt x="142" y="268"/>
                      <a:pt x="142" y="268"/>
                      <a:pt x="141" y="268"/>
                    </a:cubicBezTo>
                    <a:cubicBezTo>
                      <a:pt x="141" y="268"/>
                      <a:pt x="141" y="268"/>
                      <a:pt x="141" y="268"/>
                    </a:cubicBezTo>
                    <a:cubicBezTo>
                      <a:pt x="140" y="269"/>
                      <a:pt x="141" y="269"/>
                      <a:pt x="141" y="270"/>
                    </a:cubicBezTo>
                    <a:cubicBezTo>
                      <a:pt x="141" y="270"/>
                      <a:pt x="141" y="270"/>
                      <a:pt x="141" y="271"/>
                    </a:cubicBezTo>
                    <a:cubicBezTo>
                      <a:pt x="141" y="272"/>
                      <a:pt x="141" y="272"/>
                      <a:pt x="141" y="272"/>
                    </a:cubicBezTo>
                    <a:cubicBezTo>
                      <a:pt x="139" y="272"/>
                      <a:pt x="139" y="272"/>
                      <a:pt x="139" y="272"/>
                    </a:cubicBezTo>
                    <a:cubicBezTo>
                      <a:pt x="139" y="272"/>
                      <a:pt x="139" y="272"/>
                      <a:pt x="139" y="272"/>
                    </a:cubicBezTo>
                    <a:cubicBezTo>
                      <a:pt x="139" y="272"/>
                      <a:pt x="139" y="272"/>
                      <a:pt x="139" y="272"/>
                    </a:cubicBezTo>
                    <a:cubicBezTo>
                      <a:pt x="139" y="272"/>
                      <a:pt x="139" y="272"/>
                      <a:pt x="139" y="272"/>
                    </a:cubicBezTo>
                    <a:cubicBezTo>
                      <a:pt x="139" y="272"/>
                      <a:pt x="139" y="272"/>
                      <a:pt x="139" y="272"/>
                    </a:cubicBezTo>
                    <a:cubicBezTo>
                      <a:pt x="139" y="273"/>
                      <a:pt x="138" y="274"/>
                      <a:pt x="137" y="274"/>
                    </a:cubicBezTo>
                    <a:cubicBezTo>
                      <a:pt x="135" y="274"/>
                      <a:pt x="135" y="274"/>
                      <a:pt x="135" y="274"/>
                    </a:cubicBezTo>
                    <a:cubicBezTo>
                      <a:pt x="135" y="274"/>
                      <a:pt x="134" y="274"/>
                      <a:pt x="133" y="274"/>
                    </a:cubicBezTo>
                    <a:cubicBezTo>
                      <a:pt x="133" y="274"/>
                      <a:pt x="132" y="274"/>
                      <a:pt x="131" y="274"/>
                    </a:cubicBezTo>
                    <a:cubicBezTo>
                      <a:pt x="130" y="274"/>
                      <a:pt x="129" y="274"/>
                      <a:pt x="129" y="274"/>
                    </a:cubicBezTo>
                    <a:cubicBezTo>
                      <a:pt x="127" y="274"/>
                      <a:pt x="127" y="275"/>
                      <a:pt x="126" y="276"/>
                    </a:cubicBezTo>
                    <a:cubicBezTo>
                      <a:pt x="126" y="276"/>
                      <a:pt x="126" y="276"/>
                      <a:pt x="126" y="276"/>
                    </a:cubicBezTo>
                    <a:cubicBezTo>
                      <a:pt x="126" y="277"/>
                      <a:pt x="126" y="278"/>
                      <a:pt x="125" y="278"/>
                    </a:cubicBezTo>
                    <a:cubicBezTo>
                      <a:pt x="125" y="279"/>
                      <a:pt x="124" y="279"/>
                      <a:pt x="124" y="280"/>
                    </a:cubicBezTo>
                    <a:cubicBezTo>
                      <a:pt x="124" y="281"/>
                      <a:pt x="124" y="281"/>
                      <a:pt x="124" y="281"/>
                    </a:cubicBezTo>
                    <a:cubicBezTo>
                      <a:pt x="123" y="281"/>
                      <a:pt x="123" y="281"/>
                      <a:pt x="123" y="281"/>
                    </a:cubicBezTo>
                    <a:cubicBezTo>
                      <a:pt x="123" y="281"/>
                      <a:pt x="123" y="281"/>
                      <a:pt x="123" y="281"/>
                    </a:cubicBezTo>
                    <a:cubicBezTo>
                      <a:pt x="123" y="281"/>
                      <a:pt x="123" y="281"/>
                      <a:pt x="123" y="282"/>
                    </a:cubicBezTo>
                    <a:cubicBezTo>
                      <a:pt x="123" y="292"/>
                      <a:pt x="123" y="292"/>
                      <a:pt x="123" y="292"/>
                    </a:cubicBezTo>
                    <a:cubicBezTo>
                      <a:pt x="123" y="293"/>
                      <a:pt x="123" y="295"/>
                      <a:pt x="122" y="296"/>
                    </a:cubicBezTo>
                    <a:cubicBezTo>
                      <a:pt x="121" y="298"/>
                      <a:pt x="119" y="299"/>
                      <a:pt x="118" y="300"/>
                    </a:cubicBezTo>
                    <a:cubicBezTo>
                      <a:pt x="117" y="300"/>
                      <a:pt x="117" y="300"/>
                      <a:pt x="117" y="300"/>
                    </a:cubicBezTo>
                    <a:cubicBezTo>
                      <a:pt x="117" y="300"/>
                      <a:pt x="116" y="301"/>
                      <a:pt x="116" y="301"/>
                    </a:cubicBezTo>
                    <a:cubicBezTo>
                      <a:pt x="116" y="301"/>
                      <a:pt x="116" y="301"/>
                      <a:pt x="116" y="301"/>
                    </a:cubicBezTo>
                    <a:cubicBezTo>
                      <a:pt x="116" y="301"/>
                      <a:pt x="116" y="301"/>
                      <a:pt x="116" y="301"/>
                    </a:cubicBezTo>
                    <a:cubicBezTo>
                      <a:pt x="115" y="302"/>
                      <a:pt x="115" y="303"/>
                      <a:pt x="115" y="304"/>
                    </a:cubicBezTo>
                    <a:cubicBezTo>
                      <a:pt x="115" y="304"/>
                      <a:pt x="115" y="304"/>
                      <a:pt x="115" y="305"/>
                    </a:cubicBezTo>
                    <a:cubicBezTo>
                      <a:pt x="115" y="306"/>
                      <a:pt x="115" y="306"/>
                      <a:pt x="115" y="306"/>
                    </a:cubicBezTo>
                    <a:cubicBezTo>
                      <a:pt x="114" y="306"/>
                      <a:pt x="114" y="306"/>
                      <a:pt x="114" y="306"/>
                    </a:cubicBezTo>
                    <a:cubicBezTo>
                      <a:pt x="114" y="306"/>
                      <a:pt x="114" y="306"/>
                      <a:pt x="114" y="306"/>
                    </a:cubicBezTo>
                    <a:cubicBezTo>
                      <a:pt x="114" y="306"/>
                      <a:pt x="114" y="306"/>
                      <a:pt x="114" y="306"/>
                    </a:cubicBezTo>
                    <a:cubicBezTo>
                      <a:pt x="114" y="306"/>
                      <a:pt x="114" y="306"/>
                      <a:pt x="114" y="307"/>
                    </a:cubicBezTo>
                    <a:cubicBezTo>
                      <a:pt x="114" y="308"/>
                      <a:pt x="114" y="308"/>
                      <a:pt x="114" y="308"/>
                    </a:cubicBezTo>
                    <a:cubicBezTo>
                      <a:pt x="106" y="308"/>
                      <a:pt x="106" y="308"/>
                      <a:pt x="106" y="308"/>
                    </a:cubicBezTo>
                    <a:cubicBezTo>
                      <a:pt x="106" y="308"/>
                      <a:pt x="107" y="308"/>
                      <a:pt x="107" y="309"/>
                    </a:cubicBezTo>
                    <a:cubicBezTo>
                      <a:pt x="107" y="309"/>
                      <a:pt x="107" y="309"/>
                      <a:pt x="108" y="309"/>
                    </a:cubicBezTo>
                    <a:cubicBezTo>
                      <a:pt x="108" y="309"/>
                      <a:pt x="108" y="309"/>
                      <a:pt x="109" y="309"/>
                    </a:cubicBezTo>
                    <a:cubicBezTo>
                      <a:pt x="110" y="309"/>
                      <a:pt x="110" y="309"/>
                      <a:pt x="110" y="309"/>
                    </a:cubicBezTo>
                    <a:cubicBezTo>
                      <a:pt x="110" y="310"/>
                      <a:pt x="110" y="310"/>
                      <a:pt x="110" y="310"/>
                    </a:cubicBezTo>
                    <a:cubicBezTo>
                      <a:pt x="110" y="311"/>
                      <a:pt x="110" y="311"/>
                      <a:pt x="111" y="312"/>
                    </a:cubicBezTo>
                    <a:cubicBezTo>
                      <a:pt x="112" y="313"/>
                      <a:pt x="113" y="315"/>
                      <a:pt x="112" y="317"/>
                    </a:cubicBezTo>
                    <a:cubicBezTo>
                      <a:pt x="111" y="318"/>
                      <a:pt x="110" y="319"/>
                      <a:pt x="108" y="319"/>
                    </a:cubicBezTo>
                    <a:cubicBezTo>
                      <a:pt x="108" y="319"/>
                      <a:pt x="108" y="319"/>
                      <a:pt x="107" y="319"/>
                    </a:cubicBezTo>
                    <a:cubicBezTo>
                      <a:pt x="107" y="319"/>
                      <a:pt x="107" y="319"/>
                      <a:pt x="107" y="319"/>
                    </a:cubicBezTo>
                    <a:cubicBezTo>
                      <a:pt x="107" y="319"/>
                      <a:pt x="107" y="319"/>
                      <a:pt x="107" y="319"/>
                    </a:cubicBezTo>
                    <a:cubicBezTo>
                      <a:pt x="107" y="319"/>
                      <a:pt x="107" y="319"/>
                      <a:pt x="106" y="319"/>
                    </a:cubicBezTo>
                    <a:cubicBezTo>
                      <a:pt x="106" y="321"/>
                      <a:pt x="106" y="321"/>
                      <a:pt x="106" y="321"/>
                    </a:cubicBezTo>
                    <a:cubicBezTo>
                      <a:pt x="105" y="320"/>
                      <a:pt x="105" y="320"/>
                      <a:pt x="105" y="320"/>
                    </a:cubicBezTo>
                    <a:cubicBezTo>
                      <a:pt x="104" y="320"/>
                      <a:pt x="103" y="320"/>
                      <a:pt x="103" y="320"/>
                    </a:cubicBezTo>
                    <a:cubicBezTo>
                      <a:pt x="102" y="320"/>
                      <a:pt x="102" y="320"/>
                      <a:pt x="102" y="320"/>
                    </a:cubicBezTo>
                    <a:cubicBezTo>
                      <a:pt x="102" y="320"/>
                      <a:pt x="101" y="321"/>
                      <a:pt x="101" y="322"/>
                    </a:cubicBezTo>
                    <a:cubicBezTo>
                      <a:pt x="101" y="322"/>
                      <a:pt x="101" y="322"/>
                      <a:pt x="101" y="322"/>
                    </a:cubicBezTo>
                    <a:cubicBezTo>
                      <a:pt x="101" y="323"/>
                      <a:pt x="101" y="325"/>
                      <a:pt x="99" y="326"/>
                    </a:cubicBezTo>
                    <a:cubicBezTo>
                      <a:pt x="99" y="326"/>
                      <a:pt x="98" y="326"/>
                      <a:pt x="98" y="326"/>
                    </a:cubicBezTo>
                    <a:cubicBezTo>
                      <a:pt x="98" y="326"/>
                      <a:pt x="98" y="326"/>
                      <a:pt x="97" y="326"/>
                    </a:cubicBezTo>
                    <a:cubicBezTo>
                      <a:pt x="97" y="326"/>
                      <a:pt x="97" y="326"/>
                      <a:pt x="98" y="326"/>
                    </a:cubicBezTo>
                    <a:cubicBezTo>
                      <a:pt x="98" y="327"/>
                      <a:pt x="98" y="327"/>
                      <a:pt x="98" y="327"/>
                    </a:cubicBezTo>
                    <a:cubicBezTo>
                      <a:pt x="98" y="327"/>
                      <a:pt x="98" y="327"/>
                      <a:pt x="98" y="327"/>
                    </a:cubicBezTo>
                    <a:cubicBezTo>
                      <a:pt x="99" y="327"/>
                      <a:pt x="99" y="327"/>
                      <a:pt x="99" y="327"/>
                    </a:cubicBezTo>
                    <a:cubicBezTo>
                      <a:pt x="99" y="328"/>
                      <a:pt x="99" y="328"/>
                      <a:pt x="99" y="328"/>
                    </a:cubicBezTo>
                    <a:cubicBezTo>
                      <a:pt x="99" y="328"/>
                      <a:pt x="99" y="328"/>
                      <a:pt x="99" y="329"/>
                    </a:cubicBezTo>
                    <a:cubicBezTo>
                      <a:pt x="99" y="329"/>
                      <a:pt x="100" y="329"/>
                      <a:pt x="100" y="330"/>
                    </a:cubicBezTo>
                    <a:cubicBezTo>
                      <a:pt x="100" y="330"/>
                      <a:pt x="101" y="331"/>
                      <a:pt x="101" y="332"/>
                    </a:cubicBezTo>
                    <a:cubicBezTo>
                      <a:pt x="101" y="333"/>
                      <a:pt x="101" y="333"/>
                      <a:pt x="101" y="334"/>
                    </a:cubicBezTo>
                    <a:cubicBezTo>
                      <a:pt x="101" y="335"/>
                      <a:pt x="101" y="336"/>
                      <a:pt x="101" y="338"/>
                    </a:cubicBezTo>
                    <a:cubicBezTo>
                      <a:pt x="101" y="338"/>
                      <a:pt x="101" y="338"/>
                      <a:pt x="102" y="338"/>
                    </a:cubicBezTo>
                    <a:cubicBezTo>
                      <a:pt x="102" y="338"/>
                      <a:pt x="102" y="338"/>
                      <a:pt x="103" y="338"/>
                    </a:cubicBezTo>
                    <a:cubicBezTo>
                      <a:pt x="103" y="339"/>
                      <a:pt x="103" y="339"/>
                      <a:pt x="103" y="340"/>
                    </a:cubicBezTo>
                    <a:cubicBezTo>
                      <a:pt x="103" y="340"/>
                      <a:pt x="103" y="340"/>
                      <a:pt x="103" y="340"/>
                    </a:cubicBezTo>
                    <a:cubicBezTo>
                      <a:pt x="103" y="343"/>
                      <a:pt x="103" y="343"/>
                      <a:pt x="103" y="343"/>
                    </a:cubicBezTo>
                    <a:cubicBezTo>
                      <a:pt x="103" y="343"/>
                      <a:pt x="103" y="343"/>
                      <a:pt x="103" y="343"/>
                    </a:cubicBezTo>
                    <a:cubicBezTo>
                      <a:pt x="103" y="343"/>
                      <a:pt x="103" y="343"/>
                      <a:pt x="103" y="343"/>
                    </a:cubicBezTo>
                    <a:cubicBezTo>
                      <a:pt x="103" y="343"/>
                      <a:pt x="103" y="343"/>
                      <a:pt x="104" y="343"/>
                    </a:cubicBezTo>
                    <a:cubicBezTo>
                      <a:pt x="104" y="343"/>
                      <a:pt x="105" y="344"/>
                      <a:pt x="106" y="345"/>
                    </a:cubicBezTo>
                    <a:cubicBezTo>
                      <a:pt x="106" y="345"/>
                      <a:pt x="106" y="346"/>
                      <a:pt x="107" y="347"/>
                    </a:cubicBezTo>
                    <a:cubicBezTo>
                      <a:pt x="107" y="347"/>
                      <a:pt x="107" y="348"/>
                      <a:pt x="106" y="348"/>
                    </a:cubicBezTo>
                    <a:cubicBezTo>
                      <a:pt x="106" y="349"/>
                      <a:pt x="106" y="349"/>
                      <a:pt x="106" y="349"/>
                    </a:cubicBezTo>
                    <a:cubicBezTo>
                      <a:pt x="105" y="349"/>
                      <a:pt x="105" y="349"/>
                      <a:pt x="105" y="349"/>
                    </a:cubicBezTo>
                    <a:cubicBezTo>
                      <a:pt x="105" y="349"/>
                      <a:pt x="105" y="349"/>
                      <a:pt x="105" y="349"/>
                    </a:cubicBezTo>
                    <a:cubicBezTo>
                      <a:pt x="105" y="349"/>
                      <a:pt x="104" y="349"/>
                      <a:pt x="104" y="349"/>
                    </a:cubicBezTo>
                    <a:cubicBezTo>
                      <a:pt x="104" y="349"/>
                      <a:pt x="104" y="349"/>
                      <a:pt x="104" y="349"/>
                    </a:cubicBezTo>
                    <a:cubicBezTo>
                      <a:pt x="105" y="350"/>
                      <a:pt x="105" y="350"/>
                      <a:pt x="105" y="350"/>
                    </a:cubicBezTo>
                    <a:cubicBezTo>
                      <a:pt x="106" y="351"/>
                      <a:pt x="106" y="351"/>
                      <a:pt x="106" y="352"/>
                    </a:cubicBezTo>
                    <a:cubicBezTo>
                      <a:pt x="107" y="353"/>
                      <a:pt x="106" y="353"/>
                      <a:pt x="106" y="354"/>
                    </a:cubicBezTo>
                    <a:cubicBezTo>
                      <a:pt x="106" y="354"/>
                      <a:pt x="104" y="355"/>
                      <a:pt x="104"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3" name="Freeform 20"/>
              <p:cNvSpPr/>
              <p:nvPr/>
            </p:nvSpPr>
            <p:spPr bwMode="auto">
              <a:xfrm>
                <a:off x="5104438" y="4743874"/>
                <a:ext cx="174795" cy="316296"/>
              </a:xfrm>
              <a:custGeom>
                <a:avLst/>
                <a:gdLst>
                  <a:gd name="T0" fmla="*/ 3 w 16"/>
                  <a:gd name="T1" fmla="*/ 29 h 29"/>
                  <a:gd name="T2" fmla="*/ 1 w 16"/>
                  <a:gd name="T3" fmla="*/ 29 h 29"/>
                  <a:gd name="T4" fmla="*/ 0 w 16"/>
                  <a:gd name="T5" fmla="*/ 28 h 29"/>
                  <a:gd name="T6" fmla="*/ 1 w 16"/>
                  <a:gd name="T7" fmla="*/ 27 h 29"/>
                  <a:gd name="T8" fmla="*/ 1 w 16"/>
                  <a:gd name="T9" fmla="*/ 24 h 29"/>
                  <a:gd name="T10" fmla="*/ 1 w 16"/>
                  <a:gd name="T11" fmla="*/ 18 h 29"/>
                  <a:gd name="T12" fmla="*/ 2 w 16"/>
                  <a:gd name="T13" fmla="*/ 18 h 29"/>
                  <a:gd name="T14" fmla="*/ 2 w 16"/>
                  <a:gd name="T15" fmla="*/ 17 h 29"/>
                  <a:gd name="T16" fmla="*/ 3 w 16"/>
                  <a:gd name="T17" fmla="*/ 13 h 29"/>
                  <a:gd name="T18" fmla="*/ 4 w 16"/>
                  <a:gd name="T19" fmla="*/ 12 h 29"/>
                  <a:gd name="T20" fmla="*/ 4 w 16"/>
                  <a:gd name="T21" fmla="*/ 12 h 29"/>
                  <a:gd name="T22" fmla="*/ 5 w 16"/>
                  <a:gd name="T23" fmla="*/ 9 h 29"/>
                  <a:gd name="T24" fmla="*/ 6 w 16"/>
                  <a:gd name="T25" fmla="*/ 9 h 29"/>
                  <a:gd name="T26" fmla="*/ 6 w 16"/>
                  <a:gd name="T27" fmla="*/ 8 h 29"/>
                  <a:gd name="T28" fmla="*/ 7 w 16"/>
                  <a:gd name="T29" fmla="*/ 5 h 29"/>
                  <a:gd name="T30" fmla="*/ 9 w 16"/>
                  <a:gd name="T31" fmla="*/ 3 h 29"/>
                  <a:gd name="T32" fmla="*/ 11 w 16"/>
                  <a:gd name="T33" fmla="*/ 0 h 29"/>
                  <a:gd name="T34" fmla="*/ 14 w 16"/>
                  <a:gd name="T35" fmla="*/ 1 h 29"/>
                  <a:gd name="T36" fmla="*/ 14 w 16"/>
                  <a:gd name="T37" fmla="*/ 2 h 29"/>
                  <a:gd name="T38" fmla="*/ 15 w 16"/>
                  <a:gd name="T39" fmla="*/ 1 h 29"/>
                  <a:gd name="T40" fmla="*/ 15 w 16"/>
                  <a:gd name="T41" fmla="*/ 2 h 29"/>
                  <a:gd name="T42" fmla="*/ 11 w 16"/>
                  <a:gd name="T43" fmla="*/ 12 h 29"/>
                  <a:gd name="T44" fmla="*/ 10 w 16"/>
                  <a:gd name="T45" fmla="*/ 12 h 29"/>
                  <a:gd name="T46" fmla="*/ 10 w 16"/>
                  <a:gd name="T47" fmla="*/ 12 h 29"/>
                  <a:gd name="T48" fmla="*/ 10 w 16"/>
                  <a:gd name="T49" fmla="*/ 13 h 29"/>
                  <a:gd name="T50" fmla="*/ 10 w 16"/>
                  <a:gd name="T51" fmla="*/ 14 h 29"/>
                  <a:gd name="T52" fmla="*/ 9 w 16"/>
                  <a:gd name="T53" fmla="*/ 16 h 29"/>
                  <a:gd name="T54" fmla="*/ 8 w 16"/>
                  <a:gd name="T55" fmla="*/ 16 h 29"/>
                  <a:gd name="T56" fmla="*/ 8 w 16"/>
                  <a:gd name="T57" fmla="*/ 17 h 29"/>
                  <a:gd name="T58" fmla="*/ 8 w 16"/>
                  <a:gd name="T59" fmla="*/ 18 h 29"/>
                  <a:gd name="T60" fmla="*/ 8 w 16"/>
                  <a:gd name="T61" fmla="*/ 18 h 29"/>
                  <a:gd name="T62" fmla="*/ 8 w 16"/>
                  <a:gd name="T63" fmla="*/ 20 h 29"/>
                  <a:gd name="T64" fmla="*/ 8 w 16"/>
                  <a:gd name="T65" fmla="*/ 23 h 29"/>
                  <a:gd name="T66" fmla="*/ 8 w 16"/>
                  <a:gd name="T67" fmla="*/ 23 h 29"/>
                  <a:gd name="T68" fmla="*/ 7 w 16"/>
                  <a:gd name="T69" fmla="*/ 24 h 29"/>
                  <a:gd name="T70" fmla="*/ 3 w 16"/>
                  <a:gd name="T7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9">
                    <a:moveTo>
                      <a:pt x="3" y="29"/>
                    </a:moveTo>
                    <a:cubicBezTo>
                      <a:pt x="2" y="29"/>
                      <a:pt x="2" y="29"/>
                      <a:pt x="1" y="29"/>
                    </a:cubicBezTo>
                    <a:cubicBezTo>
                      <a:pt x="0" y="28"/>
                      <a:pt x="0" y="28"/>
                      <a:pt x="0" y="28"/>
                    </a:cubicBezTo>
                    <a:cubicBezTo>
                      <a:pt x="1" y="27"/>
                      <a:pt x="1" y="27"/>
                      <a:pt x="1" y="27"/>
                    </a:cubicBezTo>
                    <a:cubicBezTo>
                      <a:pt x="1" y="27"/>
                      <a:pt x="1" y="25"/>
                      <a:pt x="1" y="24"/>
                    </a:cubicBezTo>
                    <a:cubicBezTo>
                      <a:pt x="0" y="22"/>
                      <a:pt x="0" y="20"/>
                      <a:pt x="1" y="18"/>
                    </a:cubicBezTo>
                    <a:cubicBezTo>
                      <a:pt x="1" y="18"/>
                      <a:pt x="2" y="18"/>
                      <a:pt x="2" y="18"/>
                    </a:cubicBezTo>
                    <a:cubicBezTo>
                      <a:pt x="2" y="17"/>
                      <a:pt x="2" y="17"/>
                      <a:pt x="2" y="17"/>
                    </a:cubicBezTo>
                    <a:cubicBezTo>
                      <a:pt x="2" y="16"/>
                      <a:pt x="2" y="14"/>
                      <a:pt x="3" y="13"/>
                    </a:cubicBezTo>
                    <a:cubicBezTo>
                      <a:pt x="4" y="12"/>
                      <a:pt x="4" y="12"/>
                      <a:pt x="4" y="12"/>
                    </a:cubicBezTo>
                    <a:cubicBezTo>
                      <a:pt x="4" y="12"/>
                      <a:pt x="4" y="12"/>
                      <a:pt x="4" y="12"/>
                    </a:cubicBezTo>
                    <a:cubicBezTo>
                      <a:pt x="4" y="11"/>
                      <a:pt x="4" y="10"/>
                      <a:pt x="5" y="9"/>
                    </a:cubicBezTo>
                    <a:cubicBezTo>
                      <a:pt x="5" y="9"/>
                      <a:pt x="6" y="9"/>
                      <a:pt x="6" y="9"/>
                    </a:cubicBezTo>
                    <a:cubicBezTo>
                      <a:pt x="6" y="8"/>
                      <a:pt x="6" y="8"/>
                      <a:pt x="6" y="8"/>
                    </a:cubicBezTo>
                    <a:cubicBezTo>
                      <a:pt x="6" y="7"/>
                      <a:pt x="7" y="6"/>
                      <a:pt x="7" y="5"/>
                    </a:cubicBezTo>
                    <a:cubicBezTo>
                      <a:pt x="8" y="4"/>
                      <a:pt x="9" y="4"/>
                      <a:pt x="9" y="3"/>
                    </a:cubicBezTo>
                    <a:cubicBezTo>
                      <a:pt x="10" y="2"/>
                      <a:pt x="11" y="2"/>
                      <a:pt x="11" y="0"/>
                    </a:cubicBezTo>
                    <a:cubicBezTo>
                      <a:pt x="14" y="1"/>
                      <a:pt x="14" y="1"/>
                      <a:pt x="14" y="1"/>
                    </a:cubicBezTo>
                    <a:cubicBezTo>
                      <a:pt x="14" y="1"/>
                      <a:pt x="14" y="1"/>
                      <a:pt x="14" y="2"/>
                    </a:cubicBezTo>
                    <a:cubicBezTo>
                      <a:pt x="15" y="1"/>
                      <a:pt x="15" y="1"/>
                      <a:pt x="15" y="1"/>
                    </a:cubicBezTo>
                    <a:cubicBezTo>
                      <a:pt x="15" y="2"/>
                      <a:pt x="15" y="2"/>
                      <a:pt x="15" y="2"/>
                    </a:cubicBezTo>
                    <a:cubicBezTo>
                      <a:pt x="16" y="6"/>
                      <a:pt x="14" y="10"/>
                      <a:pt x="11" y="12"/>
                    </a:cubicBezTo>
                    <a:cubicBezTo>
                      <a:pt x="11" y="12"/>
                      <a:pt x="10" y="12"/>
                      <a:pt x="10" y="12"/>
                    </a:cubicBezTo>
                    <a:cubicBezTo>
                      <a:pt x="10" y="12"/>
                      <a:pt x="10" y="12"/>
                      <a:pt x="10" y="12"/>
                    </a:cubicBezTo>
                    <a:cubicBezTo>
                      <a:pt x="10" y="12"/>
                      <a:pt x="10" y="12"/>
                      <a:pt x="10" y="13"/>
                    </a:cubicBezTo>
                    <a:cubicBezTo>
                      <a:pt x="10" y="13"/>
                      <a:pt x="10" y="13"/>
                      <a:pt x="10" y="14"/>
                    </a:cubicBezTo>
                    <a:cubicBezTo>
                      <a:pt x="10" y="15"/>
                      <a:pt x="10" y="16"/>
                      <a:pt x="9" y="16"/>
                    </a:cubicBezTo>
                    <a:cubicBezTo>
                      <a:pt x="8" y="16"/>
                      <a:pt x="8" y="16"/>
                      <a:pt x="8" y="16"/>
                    </a:cubicBezTo>
                    <a:cubicBezTo>
                      <a:pt x="8" y="16"/>
                      <a:pt x="8" y="17"/>
                      <a:pt x="8" y="17"/>
                    </a:cubicBezTo>
                    <a:cubicBezTo>
                      <a:pt x="8" y="17"/>
                      <a:pt x="8" y="18"/>
                      <a:pt x="8" y="18"/>
                    </a:cubicBezTo>
                    <a:cubicBezTo>
                      <a:pt x="8" y="18"/>
                      <a:pt x="8" y="18"/>
                      <a:pt x="8" y="18"/>
                    </a:cubicBezTo>
                    <a:cubicBezTo>
                      <a:pt x="8" y="19"/>
                      <a:pt x="8" y="20"/>
                      <a:pt x="8" y="20"/>
                    </a:cubicBezTo>
                    <a:cubicBezTo>
                      <a:pt x="8" y="21"/>
                      <a:pt x="8" y="22"/>
                      <a:pt x="8" y="23"/>
                    </a:cubicBezTo>
                    <a:cubicBezTo>
                      <a:pt x="8" y="23"/>
                      <a:pt x="8" y="23"/>
                      <a:pt x="8" y="23"/>
                    </a:cubicBezTo>
                    <a:cubicBezTo>
                      <a:pt x="8" y="24"/>
                      <a:pt x="7" y="24"/>
                      <a:pt x="7" y="24"/>
                    </a:cubicBezTo>
                    <a:cubicBezTo>
                      <a:pt x="7" y="26"/>
                      <a:pt x="6" y="29"/>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21"/>
              <p:cNvSpPr/>
              <p:nvPr/>
            </p:nvSpPr>
            <p:spPr bwMode="auto">
              <a:xfrm>
                <a:off x="5235535" y="4743874"/>
                <a:ext cx="43699" cy="54103"/>
              </a:xfrm>
              <a:custGeom>
                <a:avLst/>
                <a:gdLst>
                  <a:gd name="T0" fmla="*/ 1 w 4"/>
                  <a:gd name="T1" fmla="*/ 3 h 5"/>
                  <a:gd name="T2" fmla="*/ 0 w 4"/>
                  <a:gd name="T3" fmla="*/ 2 h 5"/>
                  <a:gd name="T4" fmla="*/ 1 w 4"/>
                  <a:gd name="T5" fmla="*/ 0 h 5"/>
                  <a:gd name="T6" fmla="*/ 4 w 4"/>
                  <a:gd name="T7" fmla="*/ 2 h 5"/>
                  <a:gd name="T8" fmla="*/ 3 w 4"/>
                  <a:gd name="T9" fmla="*/ 4 h 5"/>
                  <a:gd name="T10" fmla="*/ 1 w 4"/>
                  <a:gd name="T11" fmla="*/ 5 h 5"/>
                  <a:gd name="T12" fmla="*/ 1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1" y="3"/>
                    </a:moveTo>
                    <a:cubicBezTo>
                      <a:pt x="1" y="2"/>
                      <a:pt x="1" y="2"/>
                      <a:pt x="0" y="2"/>
                    </a:cubicBezTo>
                    <a:cubicBezTo>
                      <a:pt x="1" y="0"/>
                      <a:pt x="1" y="0"/>
                      <a:pt x="1" y="0"/>
                    </a:cubicBezTo>
                    <a:cubicBezTo>
                      <a:pt x="3" y="0"/>
                      <a:pt x="4" y="1"/>
                      <a:pt x="4" y="2"/>
                    </a:cubicBezTo>
                    <a:cubicBezTo>
                      <a:pt x="4" y="3"/>
                      <a:pt x="3" y="3"/>
                      <a:pt x="3" y="4"/>
                    </a:cubicBezTo>
                    <a:cubicBezTo>
                      <a:pt x="1" y="5"/>
                      <a:pt x="1" y="5"/>
                      <a:pt x="1" y="5"/>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127" name="文本框 126"/>
          <p:cNvSpPr txBox="1"/>
          <p:nvPr/>
        </p:nvSpPr>
        <p:spPr>
          <a:xfrm>
            <a:off x="1977390" y="2588260"/>
            <a:ext cx="2062480" cy="583565"/>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bg1"/>
                </a:solidFill>
                <a:latin typeface="Calibri" panose="020F0502020204030204" pitchFamily="34" charset="0"/>
              </a:rPr>
              <a:t>Nepal Shalimar</a:t>
            </a:r>
            <a:endParaRPr lang="en-US" altLang="zh-CN" sz="1600" b="1" dirty="0">
              <a:solidFill>
                <a:schemeClr val="bg1"/>
              </a:solidFill>
              <a:latin typeface="Calibri" panose="020F0502020204030204" pitchFamily="34" charset="0"/>
            </a:endParaRPr>
          </a:p>
          <a:p>
            <a:pPr algn="ctr"/>
            <a:r>
              <a:rPr lang="en-US" altLang="zh-CN" sz="1600" b="1" dirty="0">
                <a:solidFill>
                  <a:schemeClr val="bg1"/>
                </a:solidFill>
                <a:latin typeface="Calibri" panose="020F0502020204030204" pitchFamily="34" charset="0"/>
              </a:rPr>
              <a:t> Private Limited</a:t>
            </a:r>
            <a:endParaRPr lang="en-US" altLang="zh-CN" sz="1600" b="1" dirty="0">
              <a:solidFill>
                <a:schemeClr val="bg1"/>
              </a:solidFill>
              <a:latin typeface="Calibri" panose="020F0502020204030204" pitchFamily="34" charset="0"/>
            </a:endParaRPr>
          </a:p>
        </p:txBody>
      </p:sp>
      <p:grpSp>
        <p:nvGrpSpPr>
          <p:cNvPr id="7" name="Group 6"/>
          <p:cNvGrpSpPr/>
          <p:nvPr/>
        </p:nvGrpSpPr>
        <p:grpSpPr>
          <a:xfrm>
            <a:off x="6810375" y="2036445"/>
            <a:ext cx="4933950" cy="886460"/>
            <a:chOff x="10725" y="3207"/>
            <a:chExt cx="7770" cy="1396"/>
          </a:xfrm>
        </p:grpSpPr>
        <p:pic>
          <p:nvPicPr>
            <p:cNvPr id="85" name="Picture 84" descr="shalimar-opc-cement-2389-1606818668-863500671"/>
            <p:cNvPicPr>
              <a:picLocks noChangeAspect="1"/>
            </p:cNvPicPr>
            <p:nvPr/>
          </p:nvPicPr>
          <p:blipFill>
            <a:blip r:embed="rId1"/>
            <a:stretch>
              <a:fillRect/>
            </a:stretch>
          </p:blipFill>
          <p:spPr>
            <a:xfrm>
              <a:off x="17099" y="3207"/>
              <a:ext cx="1396" cy="1396"/>
            </a:xfrm>
            <a:prstGeom prst="roundRect">
              <a:avLst>
                <a:gd name="adj" fmla="val 25435"/>
              </a:avLst>
            </a:prstGeom>
          </p:spPr>
        </p:pic>
        <p:sp>
          <p:nvSpPr>
            <p:cNvPr id="128" name="文本框 127"/>
            <p:cNvSpPr txBox="1"/>
            <p:nvPr/>
          </p:nvSpPr>
          <p:spPr>
            <a:xfrm>
              <a:off x="10725" y="3590"/>
              <a:ext cx="6358" cy="97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50000"/>
                      <a:lumOff val="50000"/>
                    </a:schemeClr>
                  </a:solidFill>
                  <a:latin typeface="Calibri" panose="020F0502020204030204" pitchFamily="34" charset="0"/>
                  <a:ea typeface="+mj-ea"/>
                </a:rPr>
                <a:t>This company is one of the largest cement producers in Nepal, with a production capacity of 2,400 metric tons per day. It has a state-of-the-art cement plant located in Jhapa, Nepal.</a:t>
              </a:r>
              <a:endParaRPr lang="en-US" altLang="zh-CN" sz="1000" dirty="0">
                <a:solidFill>
                  <a:schemeClr val="tx1">
                    <a:lumMod val="50000"/>
                    <a:lumOff val="50000"/>
                  </a:schemeClr>
                </a:solidFill>
                <a:latin typeface="Calibri" panose="020F0502020204030204" pitchFamily="34" charset="0"/>
                <a:ea typeface="+mj-ea"/>
              </a:endParaRPr>
            </a:p>
          </p:txBody>
        </p:sp>
      </p:grpSp>
      <p:sp>
        <p:nvSpPr>
          <p:cNvPr id="129" name="文本框 128"/>
          <p:cNvSpPr txBox="1"/>
          <p:nvPr/>
        </p:nvSpPr>
        <p:spPr>
          <a:xfrm>
            <a:off x="1812538" y="3609800"/>
            <a:ext cx="2398875" cy="583565"/>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bg1"/>
                </a:solidFill>
                <a:latin typeface="Calibri" panose="020F0502020204030204" pitchFamily="34" charset="0"/>
              </a:rPr>
              <a:t>Hetauda Cement Industries Limited</a:t>
            </a:r>
            <a:endParaRPr lang="en-US" altLang="zh-CN" sz="1600" b="1" dirty="0">
              <a:solidFill>
                <a:schemeClr val="bg1"/>
              </a:solidFill>
              <a:latin typeface="Calibri" panose="020F0502020204030204" pitchFamily="34" charset="0"/>
            </a:endParaRPr>
          </a:p>
        </p:txBody>
      </p:sp>
      <p:sp>
        <p:nvSpPr>
          <p:cNvPr id="130" name="文本框 129"/>
          <p:cNvSpPr txBox="1"/>
          <p:nvPr/>
        </p:nvSpPr>
        <p:spPr>
          <a:xfrm>
            <a:off x="1809362" y="4667578"/>
            <a:ext cx="2398875" cy="583565"/>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bg1"/>
                </a:solidFill>
                <a:latin typeface="Calibri" panose="020F0502020204030204" pitchFamily="34" charset="0"/>
              </a:rPr>
              <a:t>Udayapur Cement Industries Limited</a:t>
            </a:r>
            <a:endParaRPr lang="en-US" altLang="zh-CN" sz="1600" b="1" dirty="0">
              <a:solidFill>
                <a:schemeClr val="bg1"/>
              </a:solidFill>
              <a:latin typeface="Calibri" panose="020F0502020204030204" pitchFamily="34" charset="0"/>
            </a:endParaRPr>
          </a:p>
        </p:txBody>
      </p:sp>
      <p:sp>
        <p:nvSpPr>
          <p:cNvPr id="131" name="文本框 130"/>
          <p:cNvSpPr txBox="1"/>
          <p:nvPr/>
        </p:nvSpPr>
        <p:spPr>
          <a:xfrm>
            <a:off x="1808972" y="5726245"/>
            <a:ext cx="2398875" cy="583565"/>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bg1"/>
                </a:solidFill>
                <a:latin typeface="Calibri" panose="020F0502020204030204" pitchFamily="34" charset="0"/>
              </a:rPr>
              <a:t>Arghakhachi Cement      Private Limited</a:t>
            </a:r>
            <a:endParaRPr lang="en-US" altLang="zh-CN" sz="1600" b="1" dirty="0">
              <a:solidFill>
                <a:schemeClr val="bg1"/>
              </a:solidFill>
              <a:latin typeface="Calibri" panose="020F0502020204030204" pitchFamily="34" charset="0"/>
            </a:endParaRPr>
          </a:p>
        </p:txBody>
      </p:sp>
      <p:sp>
        <p:nvSpPr>
          <p:cNvPr id="135" name="文本框 18"/>
          <p:cNvSpPr>
            <a:spLocks noChangeArrowheads="1"/>
          </p:cNvSpPr>
          <p:nvPr/>
        </p:nvSpPr>
        <p:spPr bwMode="auto">
          <a:xfrm>
            <a:off x="2665095" y="451485"/>
            <a:ext cx="686117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5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rPr>
              <a:t>Cement Manufactures in Nepal</a:t>
            </a:r>
            <a:endParaRPr lang="en-US" sz="35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endParaRPr>
          </a:p>
        </p:txBody>
      </p:sp>
      <p:sp>
        <p:nvSpPr>
          <p:cNvPr id="2" name="Text Box 1"/>
          <p:cNvSpPr txBox="1"/>
          <p:nvPr/>
        </p:nvSpPr>
        <p:spPr>
          <a:xfrm>
            <a:off x="180975" y="1458595"/>
            <a:ext cx="11356975" cy="645160"/>
          </a:xfrm>
          <a:prstGeom prst="rect">
            <a:avLst/>
          </a:prstGeom>
          <a:noFill/>
        </p:spPr>
        <p:txBody>
          <a:bodyPr wrap="square" rtlCol="0">
            <a:spAutoFit/>
          </a:bodyPr>
          <a:p>
            <a:r>
              <a:rPr lang="en-US" b="1">
                <a:latin typeface="Andale Mono" panose="020B0509000000000004" charset="0"/>
                <a:cs typeface="Andale Mono" panose="020B0509000000000004" charset="0"/>
              </a:rPr>
              <a:t>There are several cement companies operating in Nepal, and the top four producers are:</a:t>
            </a:r>
            <a:endParaRPr lang="en-US" b="1">
              <a:latin typeface="Andale Mono" panose="020B0509000000000004" charset="0"/>
              <a:cs typeface="Andale Mono" panose="020B0509000000000004" charset="0"/>
            </a:endParaRPr>
          </a:p>
        </p:txBody>
      </p:sp>
      <p:pic>
        <p:nvPicPr>
          <p:cNvPr id="5" name="Picture 4" descr="121640721_3243356069109905_3592613599657129295_n"/>
          <p:cNvPicPr>
            <a:picLocks noChangeAspect="1"/>
          </p:cNvPicPr>
          <p:nvPr/>
        </p:nvPicPr>
        <p:blipFill>
          <a:blip r:embed="rId2"/>
          <a:stretch>
            <a:fillRect/>
          </a:stretch>
        </p:blipFill>
        <p:spPr>
          <a:xfrm>
            <a:off x="5688965" y="2319655"/>
            <a:ext cx="582295" cy="582295"/>
          </a:xfrm>
          <a:prstGeom prst="ellipse">
            <a:avLst/>
          </a:prstGeom>
        </p:spPr>
      </p:pic>
      <p:pic>
        <p:nvPicPr>
          <p:cNvPr id="56" name="Picture 55" descr="/Users/arpanbhandari/Downloads/Hetauda Cement.jpgHetauda Cement"/>
          <p:cNvPicPr>
            <a:picLocks noChangeAspect="1"/>
          </p:cNvPicPr>
          <p:nvPr/>
        </p:nvPicPr>
        <p:blipFill>
          <a:blip r:embed="rId3"/>
          <a:srcRect/>
          <a:stretch>
            <a:fillRect/>
          </a:stretch>
        </p:blipFill>
        <p:spPr>
          <a:xfrm>
            <a:off x="5688965" y="3243580"/>
            <a:ext cx="582295" cy="569595"/>
          </a:xfrm>
          <a:prstGeom prst="ellipse">
            <a:avLst/>
          </a:prstGeom>
        </p:spPr>
      </p:pic>
      <p:pic>
        <p:nvPicPr>
          <p:cNvPr id="57" name="Picture 56" descr="/Users/arpanbhandari/Downloads/uday.pnguday"/>
          <p:cNvPicPr>
            <a:picLocks noChangeAspect="1"/>
          </p:cNvPicPr>
          <p:nvPr/>
        </p:nvPicPr>
        <p:blipFill>
          <a:blip r:embed="rId4"/>
          <a:srcRect/>
          <a:stretch>
            <a:fillRect/>
          </a:stretch>
        </p:blipFill>
        <p:spPr>
          <a:xfrm>
            <a:off x="5694680" y="4157980"/>
            <a:ext cx="558800" cy="582295"/>
          </a:xfrm>
          <a:prstGeom prst="ellipse">
            <a:avLst/>
          </a:prstGeom>
        </p:spPr>
      </p:pic>
      <p:pic>
        <p:nvPicPr>
          <p:cNvPr id="58" name="Picture 57" descr="/Users/arpanbhandari/Downloads/ag.pngag"/>
          <p:cNvPicPr>
            <a:picLocks noChangeAspect="1"/>
          </p:cNvPicPr>
          <p:nvPr/>
        </p:nvPicPr>
        <p:blipFill>
          <a:blip r:embed="rId5"/>
          <a:srcRect l="4983" t="7710" r="1854" b="6192"/>
          <a:stretch>
            <a:fillRect/>
          </a:stretch>
        </p:blipFill>
        <p:spPr>
          <a:xfrm>
            <a:off x="5685155" y="5154930"/>
            <a:ext cx="588645" cy="582930"/>
          </a:xfrm>
          <a:prstGeom prst="ellipse">
            <a:avLst/>
          </a:prstGeom>
        </p:spPr>
      </p:pic>
      <p:grpSp>
        <p:nvGrpSpPr>
          <p:cNvPr id="8" name="Group 7"/>
          <p:cNvGrpSpPr/>
          <p:nvPr/>
        </p:nvGrpSpPr>
        <p:grpSpPr>
          <a:xfrm>
            <a:off x="6819900" y="3081020"/>
            <a:ext cx="4924425" cy="867410"/>
            <a:chOff x="10740" y="4852"/>
            <a:chExt cx="7755" cy="1366"/>
          </a:xfrm>
        </p:grpSpPr>
        <p:sp>
          <p:nvSpPr>
            <p:cNvPr id="132" name="文本框 131"/>
            <p:cNvSpPr txBox="1"/>
            <p:nvPr/>
          </p:nvSpPr>
          <p:spPr>
            <a:xfrm>
              <a:off x="10740" y="5110"/>
              <a:ext cx="6358" cy="97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50000"/>
                      <a:lumOff val="50000"/>
                    </a:schemeClr>
                  </a:solidFill>
                  <a:latin typeface="Calibri" panose="020F0502020204030204" pitchFamily="34" charset="0"/>
                  <a:ea typeface="+mj-ea"/>
                </a:rPr>
                <a:t>This company is the second-largest cement producer in Nepal, with a production capacity of 1,500 metric tons per day. It has a cement plant located in Hetauda, Nepal.</a:t>
              </a:r>
              <a:endParaRPr lang="en-US" altLang="zh-CN" sz="1000" dirty="0">
                <a:solidFill>
                  <a:schemeClr val="tx1">
                    <a:lumMod val="50000"/>
                    <a:lumOff val="50000"/>
                  </a:schemeClr>
                </a:solidFill>
                <a:latin typeface="Calibri" panose="020F0502020204030204" pitchFamily="34" charset="0"/>
                <a:ea typeface="+mj-ea"/>
              </a:endParaRPr>
            </a:p>
          </p:txBody>
        </p:sp>
        <p:pic>
          <p:nvPicPr>
            <p:cNvPr id="86" name="Picture 85" descr="/Users/arpanbhandari/Downloads/47281662_2043500832375498_1289578310174507008_n-removebg-preview.png47281662_2043500832375498_1289578310174507008_n-removebg-preview"/>
            <p:cNvPicPr>
              <a:picLocks noChangeAspect="1"/>
            </p:cNvPicPr>
            <p:nvPr/>
          </p:nvPicPr>
          <p:blipFill>
            <a:blip r:embed="rId6"/>
            <a:srcRect/>
            <a:stretch>
              <a:fillRect/>
            </a:stretch>
          </p:blipFill>
          <p:spPr>
            <a:xfrm>
              <a:off x="17129" y="4852"/>
              <a:ext cx="1366" cy="1366"/>
            </a:xfrm>
            <a:prstGeom prst="roundRect">
              <a:avLst>
                <a:gd name="adj" fmla="val 25435"/>
              </a:avLst>
            </a:prstGeom>
          </p:spPr>
        </p:pic>
      </p:grpSp>
      <p:grpSp>
        <p:nvGrpSpPr>
          <p:cNvPr id="9" name="Group 8"/>
          <p:cNvGrpSpPr/>
          <p:nvPr/>
        </p:nvGrpSpPr>
        <p:grpSpPr>
          <a:xfrm>
            <a:off x="6814185" y="4106545"/>
            <a:ext cx="4819015" cy="886460"/>
            <a:chOff x="10731" y="6467"/>
            <a:chExt cx="7589" cy="1396"/>
          </a:xfrm>
        </p:grpSpPr>
        <p:sp>
          <p:nvSpPr>
            <p:cNvPr id="133" name="文本框 132"/>
            <p:cNvSpPr txBox="1"/>
            <p:nvPr/>
          </p:nvSpPr>
          <p:spPr>
            <a:xfrm>
              <a:off x="10731" y="6541"/>
              <a:ext cx="6358" cy="97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50000"/>
                      <a:lumOff val="50000"/>
                    </a:schemeClr>
                  </a:solidFill>
                  <a:latin typeface="Calibri" panose="020F0502020204030204" pitchFamily="34" charset="0"/>
                  <a:ea typeface="+mj-ea"/>
                </a:rPr>
                <a:t>This company is the third-largest cement producer in Nepal, with a production capacity of 1,200 metric tons per day. It has a cement plant located in Udayapur, Nepal.</a:t>
              </a:r>
              <a:endParaRPr lang="en-US" altLang="zh-CN" sz="1000" dirty="0">
                <a:solidFill>
                  <a:schemeClr val="tx1">
                    <a:lumMod val="50000"/>
                    <a:lumOff val="50000"/>
                  </a:schemeClr>
                </a:solidFill>
                <a:latin typeface="Calibri" panose="020F0502020204030204" pitchFamily="34" charset="0"/>
                <a:ea typeface="+mj-ea"/>
              </a:endParaRPr>
            </a:p>
          </p:txBody>
        </p:sp>
        <p:pic>
          <p:nvPicPr>
            <p:cNvPr id="88" name="Picture 87" descr="/Users/arpanbhandari/Downloads/Screenshot_2022-12-18_at_9.56.03_PM-removebg-preview.pngScreenshot_2022-12-18_at_9.56.03_PM-removebg-preview"/>
            <p:cNvPicPr>
              <a:picLocks noChangeAspect="1"/>
            </p:cNvPicPr>
            <p:nvPr/>
          </p:nvPicPr>
          <p:blipFill>
            <a:blip r:embed="rId7"/>
            <a:srcRect/>
            <a:stretch>
              <a:fillRect/>
            </a:stretch>
          </p:blipFill>
          <p:spPr>
            <a:xfrm>
              <a:off x="17334" y="6467"/>
              <a:ext cx="986" cy="1396"/>
            </a:xfrm>
            <a:prstGeom prst="roundRect">
              <a:avLst>
                <a:gd name="adj" fmla="val 25435"/>
              </a:avLst>
            </a:prstGeom>
          </p:spPr>
        </p:pic>
      </p:grpSp>
      <p:grpSp>
        <p:nvGrpSpPr>
          <p:cNvPr id="10" name="Group 9"/>
          <p:cNvGrpSpPr/>
          <p:nvPr/>
        </p:nvGrpSpPr>
        <p:grpSpPr>
          <a:xfrm>
            <a:off x="6809105" y="5020945"/>
            <a:ext cx="4923790" cy="886460"/>
            <a:chOff x="10723" y="7907"/>
            <a:chExt cx="7754" cy="1396"/>
          </a:xfrm>
        </p:grpSpPr>
        <p:sp>
          <p:nvSpPr>
            <p:cNvPr id="134" name="文本框 133"/>
            <p:cNvSpPr txBox="1"/>
            <p:nvPr/>
          </p:nvSpPr>
          <p:spPr>
            <a:xfrm>
              <a:off x="10723" y="8123"/>
              <a:ext cx="6358" cy="97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50000"/>
                      <a:lumOff val="50000"/>
                    </a:schemeClr>
                  </a:solidFill>
                  <a:latin typeface="Calibri" panose="020F0502020204030204" pitchFamily="34" charset="0"/>
                  <a:ea typeface="+mj-ea"/>
                </a:rPr>
                <a:t> This company is the fourth-largest cement producer in Nepal, with a production capacity of 900 metric tons per day. It has a cement plant located in Arghakhachi, Nepal.</a:t>
              </a:r>
              <a:endParaRPr lang="en-US" altLang="zh-CN" sz="1000" dirty="0">
                <a:solidFill>
                  <a:schemeClr val="tx1">
                    <a:lumMod val="50000"/>
                    <a:lumOff val="50000"/>
                  </a:schemeClr>
                </a:solidFill>
                <a:latin typeface="Calibri" panose="020F0502020204030204" pitchFamily="34" charset="0"/>
                <a:ea typeface="+mj-ea"/>
              </a:endParaRPr>
            </a:p>
          </p:txBody>
        </p:sp>
        <p:pic>
          <p:nvPicPr>
            <p:cNvPr id="89" name="Picture 88" descr="/Users/arpanbhandari/Downloads/arghakhachi-opc-cement-2598-1606818564-653150886.pngarghakhachi-opc-cement-2598-1606818564-653150886"/>
            <p:cNvPicPr>
              <a:picLocks noChangeAspect="1"/>
            </p:cNvPicPr>
            <p:nvPr/>
          </p:nvPicPr>
          <p:blipFill>
            <a:blip r:embed="rId8"/>
            <a:srcRect/>
            <a:stretch>
              <a:fillRect/>
            </a:stretch>
          </p:blipFill>
          <p:spPr>
            <a:xfrm>
              <a:off x="17081" y="7907"/>
              <a:ext cx="1396" cy="1396"/>
            </a:xfrm>
            <a:prstGeom prst="roundRect">
              <a:avLst>
                <a:gd name="adj" fmla="val 25435"/>
              </a:avLst>
            </a:prstGeom>
          </p:spPr>
        </p:pic>
      </p:grpSp>
      <p:sp>
        <p:nvSpPr>
          <p:cNvPr id="90" name="Text Box 89"/>
          <p:cNvSpPr txBox="1"/>
          <p:nvPr/>
        </p:nvSpPr>
        <p:spPr>
          <a:xfrm>
            <a:off x="5791200" y="6407785"/>
            <a:ext cx="5842000" cy="368300"/>
          </a:xfrm>
          <a:prstGeom prst="rect">
            <a:avLst/>
          </a:prstGeom>
          <a:noFill/>
        </p:spPr>
        <p:txBody>
          <a:bodyPr wrap="square" rtlCol="0">
            <a:spAutoFit/>
          </a:bodyPr>
          <a:p>
            <a:r>
              <a:rPr lang="en-US" b="1" i="1">
                <a:solidFill>
                  <a:srgbClr val="E04548"/>
                </a:solidFill>
                <a:latin typeface="Chalkboard Bold" panose="03050602040202020205" charset="0"/>
                <a:cs typeface="Chalkboard Bold" panose="03050602040202020205" charset="0"/>
              </a:rPr>
              <a:t>Now let’s see what challenges these companies face.</a:t>
            </a:r>
            <a:endParaRPr lang="en-US" b="1" i="1">
              <a:solidFill>
                <a:srgbClr val="E04548"/>
              </a:solidFill>
              <a:latin typeface="Chalkboard Bold" panose="03050602040202020205" charset="0"/>
              <a:cs typeface="Chalkboard Bold" panose="03050602040202020205" charset="0"/>
            </a:endParaRPr>
          </a:p>
        </p:txBody>
      </p:sp>
      <p:pic>
        <p:nvPicPr>
          <p:cNvPr id="91" name="Picture 90" descr="nepal-3"/>
          <p:cNvPicPr>
            <a:picLocks noChangeAspect="1"/>
          </p:cNvPicPr>
          <p:nvPr/>
        </p:nvPicPr>
        <p:blipFill>
          <a:blip r:embed="rId9"/>
          <a:stretch>
            <a:fillRect/>
          </a:stretch>
        </p:blipFill>
        <p:spPr>
          <a:xfrm>
            <a:off x="10716895" y="55880"/>
            <a:ext cx="1168400" cy="1168400"/>
          </a:xfrm>
          <a:prstGeom prst="rect">
            <a:avLst/>
          </a:prstGeom>
        </p:spPr>
      </p:pic>
      <p:pic>
        <p:nvPicPr>
          <p:cNvPr id="92" name="Picture 91" descr="factory-8"/>
          <p:cNvPicPr>
            <a:picLocks noChangeAspect="1"/>
          </p:cNvPicPr>
          <p:nvPr/>
        </p:nvPicPr>
        <p:blipFill>
          <a:blip r:embed="rId10"/>
          <a:stretch>
            <a:fillRect/>
          </a:stretch>
        </p:blipFill>
        <p:spPr>
          <a:xfrm>
            <a:off x="180975" y="55880"/>
            <a:ext cx="1168400" cy="1168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1" name="camera.wav"/>
          </p:stSnd>
        </p:sndAc>
      </p:transition>
    </mc:Choice>
    <mc:Fallback>
      <p:transition spd="slow">
        <p:fade/>
        <p:sndAc>
          <p:stSnd>
            <p:snd r:embed="rId11"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000" fill="hold">
                                          <p:stCondLst>
                                            <p:cond delay="0"/>
                                          </p:stCondLst>
                                        </p:cTn>
                                        <p:tgtEl>
                                          <p:spTgt spid="135"/>
                                        </p:tgtEl>
                                        <p:attrNameLst>
                                          <p:attrName>style.visibility</p:attrName>
                                        </p:attrNameLst>
                                      </p:cBhvr>
                                      <p:to>
                                        <p:strVal val="visible"/>
                                      </p:to>
                                    </p:set>
                                    <p:anim calcmode="lin" valueType="num">
                                      <p:cBhvr>
                                        <p:cTn id="7" dur="1000" fill="hold"/>
                                        <p:tgtEl>
                                          <p:spTgt spid="135"/>
                                        </p:tgtEl>
                                        <p:attrNameLst>
                                          <p:attrName>ppt_w</p:attrName>
                                        </p:attrNameLst>
                                      </p:cBhvr>
                                      <p:tavLst>
                                        <p:tav tm="0">
                                          <p:val>
                                            <p:fltVal val="0"/>
                                          </p:val>
                                        </p:tav>
                                        <p:tav tm="100000">
                                          <p:val>
                                            <p:strVal val="#ppt_w"/>
                                          </p:val>
                                        </p:tav>
                                      </p:tavLst>
                                    </p:anim>
                                    <p:anim calcmode="lin" valueType="num">
                                      <p:cBhvr>
                                        <p:cTn id="8" dur="1000" fill="hold"/>
                                        <p:tgtEl>
                                          <p:spTgt spid="135"/>
                                        </p:tgtEl>
                                        <p:attrNameLst>
                                          <p:attrName>ppt_h</p:attrName>
                                        </p:attrNameLst>
                                      </p:cBhvr>
                                      <p:tavLst>
                                        <p:tav tm="0">
                                          <p:val>
                                            <p:fltVal val="0"/>
                                          </p:val>
                                        </p:tav>
                                        <p:tav tm="100000">
                                          <p:val>
                                            <p:strVal val="#ppt_h"/>
                                          </p:val>
                                        </p:tav>
                                      </p:tavLst>
                                    </p:anim>
                                  </p:childTnLst>
                                </p:cTn>
                              </p:par>
                              <p:par>
                                <p:cTn id="9" presetID="12" presetClass="entr" presetSubtype="8" fill="hold" nodeType="withEffect">
                                  <p:stCondLst>
                                    <p:cond delay="0"/>
                                  </p:stCondLst>
                                  <p:childTnLst>
                                    <p:set>
                                      <p:cBhvr>
                                        <p:cTn id="10" dur="1000" fill="hold">
                                          <p:stCondLst>
                                            <p:cond delay="0"/>
                                          </p:stCondLst>
                                        </p:cTn>
                                        <p:tgtEl>
                                          <p:spTgt spid="92"/>
                                        </p:tgtEl>
                                        <p:attrNameLst>
                                          <p:attrName>style.visibility</p:attrName>
                                        </p:attrNameLst>
                                      </p:cBhvr>
                                      <p:to>
                                        <p:strVal val="visible"/>
                                      </p:to>
                                    </p:set>
                                    <p:anim calcmode="lin" valueType="num">
                                      <p:cBhvr additive="base">
                                        <p:cTn id="11" dur="1000"/>
                                        <p:tgtEl>
                                          <p:spTgt spid="92"/>
                                        </p:tgtEl>
                                        <p:attrNameLst>
                                          <p:attrName>ppt_x</p:attrName>
                                        </p:attrNameLst>
                                      </p:cBhvr>
                                      <p:tavLst>
                                        <p:tav tm="0">
                                          <p:val>
                                            <p:strVal val="#ppt_x-#ppt_w*1.125000"/>
                                          </p:val>
                                        </p:tav>
                                        <p:tav tm="100000">
                                          <p:val>
                                            <p:strVal val="#ppt_x"/>
                                          </p:val>
                                        </p:tav>
                                      </p:tavLst>
                                    </p:anim>
                                    <p:animEffect transition="in" filter="wipe(right)">
                                      <p:cBhvr>
                                        <p:cTn id="12" dur="1000"/>
                                        <p:tgtEl>
                                          <p:spTgt spid="92"/>
                                        </p:tgtEl>
                                      </p:cBhvr>
                                    </p:animEffect>
                                  </p:childTnLst>
                                </p:cTn>
                              </p:par>
                              <p:par>
                                <p:cTn id="13" presetID="12" presetClass="entr" presetSubtype="2" fill="hold" nodeType="withEffect">
                                  <p:stCondLst>
                                    <p:cond delay="0"/>
                                  </p:stCondLst>
                                  <p:childTnLst>
                                    <p:set>
                                      <p:cBhvr>
                                        <p:cTn id="14" dur="1000" fill="hold">
                                          <p:stCondLst>
                                            <p:cond delay="0"/>
                                          </p:stCondLst>
                                        </p:cTn>
                                        <p:tgtEl>
                                          <p:spTgt spid="91"/>
                                        </p:tgtEl>
                                        <p:attrNameLst>
                                          <p:attrName>style.visibility</p:attrName>
                                        </p:attrNameLst>
                                      </p:cBhvr>
                                      <p:to>
                                        <p:strVal val="visible"/>
                                      </p:to>
                                    </p:set>
                                    <p:anim calcmode="lin" valueType="num">
                                      <p:cBhvr additive="base">
                                        <p:cTn id="15" dur="1000"/>
                                        <p:tgtEl>
                                          <p:spTgt spid="91"/>
                                        </p:tgtEl>
                                        <p:attrNameLst>
                                          <p:attrName>ppt_x</p:attrName>
                                        </p:attrNameLst>
                                      </p:cBhvr>
                                      <p:tavLst>
                                        <p:tav tm="0">
                                          <p:val>
                                            <p:strVal val="#ppt_x+#ppt_w*1.125000"/>
                                          </p:val>
                                        </p:tav>
                                        <p:tav tm="100000">
                                          <p:val>
                                            <p:strVal val="#ppt_x"/>
                                          </p:val>
                                        </p:tav>
                                      </p:tavLst>
                                    </p:anim>
                                    <p:animEffect transition="in" filter="wipe(left)">
                                      <p:cBhvr>
                                        <p:cTn id="16" dur="1000"/>
                                        <p:tgtEl>
                                          <p:spTgt spid="91"/>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ppt_x"/>
                                          </p:val>
                                        </p:tav>
                                        <p:tav tm="100000">
                                          <p:val>
                                            <p:strVal val="#ppt_x"/>
                                          </p:val>
                                        </p:tav>
                                      </p:tavLst>
                                    </p:anim>
                                    <p:anim calcmode="lin" valueType="num">
                                      <p:cBhvr additive="base">
                                        <p:cTn id="21"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160"/>
                                        </p:tgtEl>
                                        <p:attrNameLst>
                                          <p:attrName>style.visibility</p:attrName>
                                        </p:attrNameLst>
                                      </p:cBhvr>
                                      <p:to>
                                        <p:strVal val="visible"/>
                                      </p:to>
                                    </p:set>
                                    <p:animScale>
                                      <p:cBhvr>
                                        <p:cTn id="26" dur="1000" decel="50000" fill="hold">
                                          <p:stCondLst>
                                            <p:cond delay="0"/>
                                          </p:stCondLst>
                                        </p:cTn>
                                        <p:tgtEl>
                                          <p:spTgt spid="1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60"/>
                                        </p:tgtEl>
                                        <p:attrNameLst>
                                          <p:attrName>ppt_x</p:attrName>
                                          <p:attrName>ppt_y</p:attrName>
                                        </p:attrNameLst>
                                      </p:cBhvr>
                                    </p:animMotion>
                                    <p:animEffect transition="in" filter="fade">
                                      <p:cBhvr>
                                        <p:cTn id="28" dur="1000"/>
                                        <p:tgtEl>
                                          <p:spTgt spid="160"/>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27"/>
                                        </p:tgtEl>
                                        <p:attrNameLst>
                                          <p:attrName>style.visibility</p:attrName>
                                        </p:attrNameLst>
                                      </p:cBhvr>
                                      <p:to>
                                        <p:strVal val="visible"/>
                                      </p:to>
                                    </p:set>
                                  </p:childTnLst>
                                </p:cTn>
                              </p:par>
                              <p:par>
                                <p:cTn id="36" presetID="23" presetClass="entr" presetSubtype="16"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childTnLst>
                                </p:cTn>
                              </p:par>
                              <p:par>
                                <p:cTn id="40" presetID="12" presetClass="entr" presetSubtype="2"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p:tgtEl>
                                          <p:spTgt spid="7"/>
                                        </p:tgtEl>
                                        <p:attrNameLst>
                                          <p:attrName>ppt_x</p:attrName>
                                        </p:attrNameLst>
                                      </p:cBhvr>
                                      <p:tavLst>
                                        <p:tav tm="0">
                                          <p:val>
                                            <p:strVal val="#ppt_x+#ppt_w*1.125000"/>
                                          </p:val>
                                        </p:tav>
                                        <p:tav tm="100000">
                                          <p:val>
                                            <p:strVal val="#ppt_x"/>
                                          </p:val>
                                        </p:tav>
                                      </p:tavLst>
                                    </p:anim>
                                    <p:animEffect transition="in" filter="wipe(left)">
                                      <p:cBhvr>
                                        <p:cTn id="43" dur="500"/>
                                        <p:tgtEl>
                                          <p:spTgt spid="7"/>
                                        </p:tgtEl>
                                      </p:cBhvr>
                                    </p:animEffect>
                                  </p:childTnLst>
                                </p:cTn>
                              </p:par>
                            </p:childTnLst>
                          </p:cTn>
                        </p:par>
                        <p:par>
                          <p:cTn id="44" fill="hold">
                            <p:stCondLst>
                              <p:cond delay="1500"/>
                            </p:stCondLst>
                            <p:childTnLst>
                              <p:par>
                                <p:cTn id="45" presetID="22" presetClass="entr" presetSubtype="8" fill="hold" nodeType="afterEffect">
                                  <p:stCondLst>
                                    <p:cond delay="250"/>
                                  </p:stCondLst>
                                  <p:childTnLst>
                                    <p:set>
                                      <p:cBhvr>
                                        <p:cTn id="46" dur="1" fill="hold">
                                          <p:stCondLst>
                                            <p:cond delay="0"/>
                                          </p:stCondLst>
                                        </p:cTn>
                                        <p:tgtEl>
                                          <p:spTgt spid="148"/>
                                        </p:tgtEl>
                                        <p:attrNameLst>
                                          <p:attrName>style.visibility</p:attrName>
                                        </p:attrNameLst>
                                      </p:cBhvr>
                                      <p:to>
                                        <p:strVal val="visible"/>
                                      </p:to>
                                    </p:set>
                                    <p:animEffect transition="in" filter="wipe(left)">
                                      <p:cBhvr>
                                        <p:cTn id="47" dur="500"/>
                                        <p:tgtEl>
                                          <p:spTgt spid="148"/>
                                        </p:tgtEl>
                                      </p:cBhvr>
                                    </p:animEffect>
                                  </p:childTnLst>
                                </p:cTn>
                              </p:par>
                            </p:childTnLst>
                          </p:cTn>
                        </p:par>
                        <p:par>
                          <p:cTn id="48" fill="hold">
                            <p:stCondLst>
                              <p:cond delay="2250"/>
                            </p:stCondLst>
                            <p:childTnLst>
                              <p:par>
                                <p:cTn id="49" presetID="1" presetClass="entr" presetSubtype="0" fill="hold" grpId="0" nodeType="after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23" presetClass="entr" presetSubtype="16"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p:cTn id="53" dur="500" fill="hold"/>
                                        <p:tgtEl>
                                          <p:spTgt spid="56"/>
                                        </p:tgtEl>
                                        <p:attrNameLst>
                                          <p:attrName>ppt_w</p:attrName>
                                        </p:attrNameLst>
                                      </p:cBhvr>
                                      <p:tavLst>
                                        <p:tav tm="0">
                                          <p:val>
                                            <p:fltVal val="0"/>
                                          </p:val>
                                        </p:tav>
                                        <p:tav tm="100000">
                                          <p:val>
                                            <p:strVal val="#ppt_w"/>
                                          </p:val>
                                        </p:tav>
                                      </p:tavLst>
                                    </p:anim>
                                    <p:anim calcmode="lin" valueType="num">
                                      <p:cBhvr>
                                        <p:cTn id="54" dur="500" fill="hold"/>
                                        <p:tgtEl>
                                          <p:spTgt spid="56"/>
                                        </p:tgtEl>
                                        <p:attrNameLst>
                                          <p:attrName>ppt_h</p:attrName>
                                        </p:attrNameLst>
                                      </p:cBhvr>
                                      <p:tavLst>
                                        <p:tav tm="0">
                                          <p:val>
                                            <p:fltVal val="0"/>
                                          </p:val>
                                        </p:tav>
                                        <p:tav tm="100000">
                                          <p:val>
                                            <p:strVal val="#ppt_h"/>
                                          </p:val>
                                        </p:tav>
                                      </p:tavLst>
                                    </p:anim>
                                  </p:childTnLst>
                                </p:cTn>
                              </p:par>
                              <p:par>
                                <p:cTn id="55" presetID="12" presetClass="entr" presetSubtype="2"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ppt_x</p:attrName>
                                        </p:attrNameLst>
                                      </p:cBhvr>
                                      <p:tavLst>
                                        <p:tav tm="0">
                                          <p:val>
                                            <p:strVal val="#ppt_x+#ppt_w*1.125000"/>
                                          </p:val>
                                        </p:tav>
                                        <p:tav tm="100000">
                                          <p:val>
                                            <p:strVal val="#ppt_x"/>
                                          </p:val>
                                        </p:tav>
                                      </p:tavLst>
                                    </p:anim>
                                    <p:animEffect transition="in" filter="wipe(left)">
                                      <p:cBhvr>
                                        <p:cTn id="58" dur="500"/>
                                        <p:tgtEl>
                                          <p:spTgt spid="8"/>
                                        </p:tgtEl>
                                      </p:cBhvr>
                                    </p:animEffect>
                                  </p:childTnLst>
                                </p:cTn>
                              </p:par>
                            </p:childTnLst>
                          </p:cTn>
                        </p:par>
                        <p:par>
                          <p:cTn id="59" fill="hold">
                            <p:stCondLst>
                              <p:cond delay="2250"/>
                            </p:stCondLst>
                            <p:childTnLst>
                              <p:par>
                                <p:cTn id="60" presetID="22" presetClass="entr" presetSubtype="8" fill="hold" nodeType="afterEffect">
                                  <p:stCondLst>
                                    <p:cond delay="50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3250"/>
                            </p:stCondLst>
                            <p:childTnLst>
                              <p:par>
                                <p:cTn id="64" presetID="1" presetClass="entr" presetSubtype="0" fill="hold" grpId="0" nodeType="afterEffect">
                                  <p:stCondLst>
                                    <p:cond delay="0"/>
                                  </p:stCondLst>
                                  <p:childTnLst>
                                    <p:set>
                                      <p:cBhvr>
                                        <p:cTn id="65" dur="1" fill="hold">
                                          <p:stCondLst>
                                            <p:cond delay="0"/>
                                          </p:stCondLst>
                                        </p:cTn>
                                        <p:tgtEl>
                                          <p:spTgt spid="130"/>
                                        </p:tgtEl>
                                        <p:attrNameLst>
                                          <p:attrName>style.visibility</p:attrName>
                                        </p:attrNameLst>
                                      </p:cBhvr>
                                      <p:to>
                                        <p:strVal val="visible"/>
                                      </p:to>
                                    </p:set>
                                  </p:childTnLst>
                                </p:cTn>
                              </p:par>
                              <p:par>
                                <p:cTn id="66" presetID="23" presetClass="entr" presetSubtype="16" fill="hold" nodeType="withEffect">
                                  <p:stCondLst>
                                    <p:cond delay="0"/>
                                  </p:stCondLst>
                                  <p:childTnLst>
                                    <p:set>
                                      <p:cBhvr>
                                        <p:cTn id="67" dur="1" fill="hold">
                                          <p:stCondLst>
                                            <p:cond delay="0"/>
                                          </p:stCondLst>
                                        </p:cTn>
                                        <p:tgtEl>
                                          <p:spTgt spid="57"/>
                                        </p:tgtEl>
                                        <p:attrNameLst>
                                          <p:attrName>style.visibility</p:attrName>
                                        </p:attrNameLst>
                                      </p:cBhvr>
                                      <p:to>
                                        <p:strVal val="visible"/>
                                      </p:to>
                                    </p:set>
                                    <p:anim calcmode="lin" valueType="num">
                                      <p:cBhvr>
                                        <p:cTn id="68" dur="500" fill="hold"/>
                                        <p:tgtEl>
                                          <p:spTgt spid="57"/>
                                        </p:tgtEl>
                                        <p:attrNameLst>
                                          <p:attrName>ppt_w</p:attrName>
                                        </p:attrNameLst>
                                      </p:cBhvr>
                                      <p:tavLst>
                                        <p:tav tm="0">
                                          <p:val>
                                            <p:fltVal val="0"/>
                                          </p:val>
                                        </p:tav>
                                        <p:tav tm="100000">
                                          <p:val>
                                            <p:strVal val="#ppt_w"/>
                                          </p:val>
                                        </p:tav>
                                      </p:tavLst>
                                    </p:anim>
                                    <p:anim calcmode="lin" valueType="num">
                                      <p:cBhvr>
                                        <p:cTn id="69" dur="500" fill="hold"/>
                                        <p:tgtEl>
                                          <p:spTgt spid="57"/>
                                        </p:tgtEl>
                                        <p:attrNameLst>
                                          <p:attrName>ppt_h</p:attrName>
                                        </p:attrNameLst>
                                      </p:cBhvr>
                                      <p:tavLst>
                                        <p:tav tm="0">
                                          <p:val>
                                            <p:fltVal val="0"/>
                                          </p:val>
                                        </p:tav>
                                        <p:tav tm="100000">
                                          <p:val>
                                            <p:strVal val="#ppt_h"/>
                                          </p:val>
                                        </p:tav>
                                      </p:tavLst>
                                    </p:anim>
                                  </p:childTnLst>
                                </p:cTn>
                              </p:par>
                              <p:par>
                                <p:cTn id="70" presetID="12" presetClass="entr" presetSubtype="2"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p:tgtEl>
                                          <p:spTgt spid="9"/>
                                        </p:tgtEl>
                                        <p:attrNameLst>
                                          <p:attrName>ppt_x</p:attrName>
                                        </p:attrNameLst>
                                      </p:cBhvr>
                                      <p:tavLst>
                                        <p:tav tm="0">
                                          <p:val>
                                            <p:strVal val="#ppt_x+#ppt_w*1.125000"/>
                                          </p:val>
                                        </p:tav>
                                        <p:tav tm="100000">
                                          <p:val>
                                            <p:strVal val="#ppt_x"/>
                                          </p:val>
                                        </p:tav>
                                      </p:tavLst>
                                    </p:anim>
                                    <p:animEffect transition="in" filter="wipe(left)">
                                      <p:cBhvr>
                                        <p:cTn id="73" dur="500"/>
                                        <p:tgtEl>
                                          <p:spTgt spid="9"/>
                                        </p:tgtEl>
                                      </p:cBhvr>
                                    </p:animEffect>
                                  </p:childTnLst>
                                </p:cTn>
                              </p:par>
                            </p:childTnLst>
                          </p:cTn>
                        </p:par>
                        <p:par>
                          <p:cTn id="74" fill="hold">
                            <p:stCondLst>
                              <p:cond delay="3250"/>
                            </p:stCondLst>
                            <p:childTnLst>
                              <p:par>
                                <p:cTn id="75" presetID="22" presetClass="entr" presetSubtype="8" fill="hold" nodeType="afterEffect">
                                  <p:stCondLst>
                                    <p:cond delay="750"/>
                                  </p:stCondLst>
                                  <p:childTnLst>
                                    <p:set>
                                      <p:cBhvr>
                                        <p:cTn id="76" dur="1" fill="hold">
                                          <p:stCondLst>
                                            <p:cond delay="0"/>
                                          </p:stCondLst>
                                        </p:cTn>
                                        <p:tgtEl>
                                          <p:spTgt spid="152"/>
                                        </p:tgtEl>
                                        <p:attrNameLst>
                                          <p:attrName>style.visibility</p:attrName>
                                        </p:attrNameLst>
                                      </p:cBhvr>
                                      <p:to>
                                        <p:strVal val="visible"/>
                                      </p:to>
                                    </p:set>
                                    <p:animEffect transition="in" filter="wipe(left)">
                                      <p:cBhvr>
                                        <p:cTn id="77" dur="500"/>
                                        <p:tgtEl>
                                          <p:spTgt spid="152"/>
                                        </p:tgtEl>
                                      </p:cBhvr>
                                    </p:animEffect>
                                  </p:childTnLst>
                                </p:cTn>
                              </p:par>
                            </p:childTnLst>
                          </p:cTn>
                        </p:par>
                        <p:par>
                          <p:cTn id="78" fill="hold">
                            <p:stCondLst>
                              <p:cond delay="4500"/>
                            </p:stCondLst>
                            <p:childTnLst>
                              <p:par>
                                <p:cTn id="79" presetID="1" presetClass="entr" presetSubtype="0" fill="hold" grpId="0" nodeType="afterEffect">
                                  <p:stCondLst>
                                    <p:cond delay="0"/>
                                  </p:stCondLst>
                                  <p:childTnLst>
                                    <p:set>
                                      <p:cBhvr>
                                        <p:cTn id="80" dur="1" fill="hold">
                                          <p:stCondLst>
                                            <p:cond delay="0"/>
                                          </p:stCondLst>
                                        </p:cTn>
                                        <p:tgtEl>
                                          <p:spTgt spid="131"/>
                                        </p:tgtEl>
                                        <p:attrNameLst>
                                          <p:attrName>style.visibility</p:attrName>
                                        </p:attrNameLst>
                                      </p:cBhvr>
                                      <p:to>
                                        <p:strVal val="visible"/>
                                      </p:to>
                                    </p:set>
                                  </p:childTnLst>
                                </p:cTn>
                              </p:par>
                              <p:par>
                                <p:cTn id="81" presetID="23" presetClass="entr" presetSubtype="16"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p:cTn id="83" dur="500" fill="hold"/>
                                        <p:tgtEl>
                                          <p:spTgt spid="58"/>
                                        </p:tgtEl>
                                        <p:attrNameLst>
                                          <p:attrName>ppt_w</p:attrName>
                                        </p:attrNameLst>
                                      </p:cBhvr>
                                      <p:tavLst>
                                        <p:tav tm="0">
                                          <p:val>
                                            <p:fltVal val="0"/>
                                          </p:val>
                                        </p:tav>
                                        <p:tav tm="100000">
                                          <p:val>
                                            <p:strVal val="#ppt_w"/>
                                          </p:val>
                                        </p:tav>
                                      </p:tavLst>
                                    </p:anim>
                                    <p:anim calcmode="lin" valueType="num">
                                      <p:cBhvr>
                                        <p:cTn id="84" dur="500" fill="hold"/>
                                        <p:tgtEl>
                                          <p:spTgt spid="58"/>
                                        </p:tgtEl>
                                        <p:attrNameLst>
                                          <p:attrName>ppt_h</p:attrName>
                                        </p:attrNameLst>
                                      </p:cBhvr>
                                      <p:tavLst>
                                        <p:tav tm="0">
                                          <p:val>
                                            <p:fltVal val="0"/>
                                          </p:val>
                                        </p:tav>
                                        <p:tav tm="100000">
                                          <p:val>
                                            <p:strVal val="#ppt_h"/>
                                          </p:val>
                                        </p:tav>
                                      </p:tavLst>
                                    </p:anim>
                                  </p:childTnLst>
                                </p:cTn>
                              </p:par>
                              <p:par>
                                <p:cTn id="85" presetID="12" presetClass="entr" presetSubtype="4" fill="hold" nodeType="with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p:tgtEl>
                                          <p:spTgt spid="10"/>
                                        </p:tgtEl>
                                        <p:attrNameLst>
                                          <p:attrName>ppt_y</p:attrName>
                                        </p:attrNameLst>
                                      </p:cBhvr>
                                      <p:tavLst>
                                        <p:tav tm="0">
                                          <p:val>
                                            <p:strVal val="#ppt_y+#ppt_h*1.125000"/>
                                          </p:val>
                                        </p:tav>
                                        <p:tav tm="100000">
                                          <p:val>
                                            <p:strVal val="#ppt_y"/>
                                          </p:val>
                                        </p:tav>
                                      </p:tavLst>
                                    </p:anim>
                                    <p:animEffect transition="in" filter="wipe(up)">
                                      <p:cBhvr>
                                        <p:cTn id="88" dur="500"/>
                                        <p:tgtEl>
                                          <p:spTgt spid="10"/>
                                        </p:tgtEl>
                                      </p:cBhvr>
                                    </p:animEffect>
                                  </p:childTnLst>
                                </p:cTn>
                              </p:par>
                            </p:childTnLst>
                          </p:cTn>
                        </p:par>
                      </p:childTnLst>
                    </p:cTn>
                  </p:par>
                  <p:par>
                    <p:cTn id="89" fill="hold">
                      <p:stCondLst>
                        <p:cond delay="indefinite"/>
                      </p:stCondLst>
                      <p:childTnLst>
                        <p:par>
                          <p:cTn id="90" fill="hold">
                            <p:stCondLst>
                              <p:cond delay="0"/>
                            </p:stCondLst>
                            <p:childTnLst>
                              <p:par>
                                <p:cTn id="91" presetID="7" presetClass="entr" presetSubtype="2" fill="hold" grpId="0" nodeType="clickEffect">
                                  <p:stCondLst>
                                    <p:cond delay="0"/>
                                  </p:stCondLst>
                                  <p:childTnLst>
                                    <p:set>
                                      <p:cBhvr>
                                        <p:cTn id="92" dur="2000" fill="hold">
                                          <p:stCondLst>
                                            <p:cond delay="0"/>
                                          </p:stCondLst>
                                        </p:cTn>
                                        <p:tgtEl>
                                          <p:spTgt spid="90"/>
                                        </p:tgtEl>
                                        <p:attrNameLst>
                                          <p:attrName>style.visibility</p:attrName>
                                        </p:attrNameLst>
                                      </p:cBhvr>
                                      <p:to>
                                        <p:strVal val="visible"/>
                                      </p:to>
                                    </p:set>
                                    <p:anim calcmode="lin" valueType="num">
                                      <p:cBhvr additive="base">
                                        <p:cTn id="93" dur="2000" fill="hold"/>
                                        <p:tgtEl>
                                          <p:spTgt spid="90"/>
                                        </p:tgtEl>
                                        <p:attrNameLst>
                                          <p:attrName>ppt_x</p:attrName>
                                        </p:attrNameLst>
                                      </p:cBhvr>
                                      <p:tavLst>
                                        <p:tav tm="0" fmla="">
                                          <p:val>
                                            <p:strVal val="1+#ppt_w/2"/>
                                          </p:val>
                                        </p:tav>
                                        <p:tav tm="100000" fmla="">
                                          <p:val>
                                            <p:strVal val="#ppt_x"/>
                                          </p:val>
                                        </p:tav>
                                      </p:tavLst>
                                    </p:anim>
                                    <p:anim calcmode="lin" valueType="num">
                                      <p:cBhvr additive="base">
                                        <p:cTn id="94" dur="2000" fill="hold"/>
                                        <p:tgtEl>
                                          <p:spTgt spid="90"/>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2" grpId="0"/>
      <p:bldP spid="127" grpId="0"/>
      <p:bldP spid="129" grpId="0"/>
      <p:bldP spid="130" grpId="0"/>
      <p:bldP spid="131" grpId="0"/>
      <p:bldP spid="9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6200000">
            <a:off x="-2507615" y="2508250"/>
            <a:ext cx="6857365" cy="184150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p:nvPr/>
        </p:nvSpPr>
        <p:spPr>
          <a:xfrm rot="16200000">
            <a:off x="-1490345" y="3454400"/>
            <a:ext cx="4824095" cy="1245235"/>
          </a:xfrm>
          <a:prstGeom prst="rect">
            <a:avLst/>
          </a:prstGeom>
          <a:noFill/>
        </p:spPr>
        <p:txBody>
          <a:bodyPr wrap="square" rtlCol="0">
            <a:spAutoFit/>
          </a:bodyPr>
          <a:p>
            <a:r>
              <a:rPr lang="en-US" sz="7500" b="1">
                <a:solidFill>
                  <a:schemeClr val="bg1">
                    <a:lumMod val="95000"/>
                  </a:schemeClr>
                </a:solidFill>
                <a:latin typeface="Chalkboard Bold" panose="03050602040202020205" charset="0"/>
                <a:ea typeface="PingFang HK Regular" panose="020B0400000000000000" charset="-122"/>
                <a:cs typeface="Chalkboard Bold" panose="03050602040202020205" charset="0"/>
              </a:rPr>
              <a:t>Challenges</a:t>
            </a:r>
            <a:endParaRPr lang="en-US" sz="7500" b="1">
              <a:solidFill>
                <a:schemeClr val="bg1">
                  <a:lumMod val="95000"/>
                </a:schemeClr>
              </a:solidFill>
              <a:latin typeface="Chalkboard Bold" panose="03050602040202020205" charset="0"/>
              <a:ea typeface="PingFang HK Regular" panose="020B0400000000000000" charset="-122"/>
              <a:cs typeface="Chalkboard Bold" panose="03050602040202020205" charset="0"/>
            </a:endParaRPr>
          </a:p>
        </p:txBody>
      </p:sp>
      <p:pic>
        <p:nvPicPr>
          <p:cNvPr id="2" name="Picture 1" descr="effort"/>
          <p:cNvPicPr>
            <a:picLocks noChangeAspect="1"/>
          </p:cNvPicPr>
          <p:nvPr/>
        </p:nvPicPr>
        <p:blipFill>
          <a:blip r:embed="rId1"/>
          <a:stretch>
            <a:fillRect/>
          </a:stretch>
        </p:blipFill>
        <p:spPr>
          <a:xfrm rot="16200000">
            <a:off x="367030" y="283845"/>
            <a:ext cx="1215390" cy="1215390"/>
          </a:xfrm>
          <a:prstGeom prst="rect">
            <a:avLst/>
          </a:prstGeom>
        </p:spPr>
      </p:pic>
      <p:sp>
        <p:nvSpPr>
          <p:cNvPr id="3" name="Text Box 2"/>
          <p:cNvSpPr txBox="1"/>
          <p:nvPr/>
        </p:nvSpPr>
        <p:spPr>
          <a:xfrm>
            <a:off x="2070100" y="127000"/>
            <a:ext cx="10007600" cy="1753235"/>
          </a:xfrm>
          <a:prstGeom prst="rect">
            <a:avLst/>
          </a:prstGeom>
          <a:noFill/>
        </p:spPr>
        <p:txBody>
          <a:bodyPr wrap="square" rtlCol="0">
            <a:spAutoFit/>
          </a:bodyPr>
          <a:p>
            <a:r>
              <a:rPr lang="en-US" b="1">
                <a:latin typeface="Andale Mono" panose="020B0509000000000004" charset="0"/>
                <a:cs typeface="Andale Mono" panose="020B0509000000000004" charset="0"/>
              </a:rPr>
              <a:t>Cement companies operate in a dynamic and complex industry that is subject to a range of challenges. These challenges can vary depending on the specific location and operating environment of a particular company. In Nepal, some of the key challenges faced by cement companies include the availability of raw materials, transportation issues, electricity supply, competition, and government regulations.</a:t>
            </a:r>
            <a:endParaRPr lang="en-US" b="1">
              <a:latin typeface="Andale Mono" panose="020B0509000000000004" charset="0"/>
              <a:cs typeface="Andale Mono" panose="020B0509000000000004" charset="0"/>
            </a:endParaRPr>
          </a:p>
        </p:txBody>
      </p:sp>
      <p:grpSp>
        <p:nvGrpSpPr>
          <p:cNvPr id="10" name="Group 9"/>
          <p:cNvGrpSpPr/>
          <p:nvPr/>
        </p:nvGrpSpPr>
        <p:grpSpPr>
          <a:xfrm>
            <a:off x="2412365" y="2055495"/>
            <a:ext cx="9601835" cy="2134235"/>
            <a:chOff x="3799" y="3237"/>
            <a:chExt cx="15121" cy="3361"/>
          </a:xfrm>
        </p:grpSpPr>
        <p:sp>
          <p:nvSpPr>
            <p:cNvPr id="4" name="Text Box 3"/>
            <p:cNvSpPr txBox="1"/>
            <p:nvPr/>
          </p:nvSpPr>
          <p:spPr>
            <a:xfrm>
              <a:off x="7160" y="3740"/>
              <a:ext cx="11760" cy="2858"/>
            </a:xfrm>
            <a:prstGeom prst="rect">
              <a:avLst/>
            </a:prstGeom>
            <a:noFill/>
          </p:spPr>
          <p:txBody>
            <a:bodyPr wrap="square" rtlCol="0">
              <a:spAutoFit/>
            </a:bodyPr>
            <a:p>
              <a:r>
                <a:rPr lang="en-US" sz="1600">
                  <a:latin typeface="Andale Mono" panose="020B0509000000000004" charset="0"/>
                  <a:cs typeface="Andale Mono" panose="020B0509000000000004" charset="0"/>
                </a:rPr>
                <a:t>One of the major challenges faced by cement companies in Nepal is the availability of raw materials. Cement production requires a variety of raw materials, including limestone, clay, and gypsum. These materials may not always be readily available in Nepal, which can lead to difficulties in sourcing them and may increase production costs.</a:t>
              </a:r>
              <a:endParaRPr lang="en-US" sz="1600">
                <a:latin typeface="Andale Mono" panose="020B0509000000000004" charset="0"/>
                <a:cs typeface="Andale Mono" panose="020B0509000000000004" charset="0"/>
              </a:endParaRPr>
            </a:p>
          </p:txBody>
        </p:sp>
        <p:pic>
          <p:nvPicPr>
            <p:cNvPr id="8" name="Picture 7" descr="shovel"/>
            <p:cNvPicPr>
              <a:picLocks noChangeAspect="1"/>
            </p:cNvPicPr>
            <p:nvPr/>
          </p:nvPicPr>
          <p:blipFill>
            <a:blip r:embed="rId2"/>
            <a:stretch>
              <a:fillRect/>
            </a:stretch>
          </p:blipFill>
          <p:spPr>
            <a:xfrm>
              <a:off x="3799" y="3237"/>
              <a:ext cx="3361" cy="3361"/>
            </a:xfrm>
            <a:prstGeom prst="rect">
              <a:avLst/>
            </a:prstGeom>
          </p:spPr>
        </p:pic>
      </p:grpSp>
      <p:grpSp>
        <p:nvGrpSpPr>
          <p:cNvPr id="11" name="Group 10"/>
          <p:cNvGrpSpPr/>
          <p:nvPr/>
        </p:nvGrpSpPr>
        <p:grpSpPr>
          <a:xfrm>
            <a:off x="2273300" y="4189730"/>
            <a:ext cx="9601200" cy="2133600"/>
            <a:chOff x="3560" y="6598"/>
            <a:chExt cx="15120" cy="3360"/>
          </a:xfrm>
        </p:grpSpPr>
        <p:sp>
          <p:nvSpPr>
            <p:cNvPr id="7" name="Text Box 6"/>
            <p:cNvSpPr txBox="1"/>
            <p:nvPr/>
          </p:nvSpPr>
          <p:spPr>
            <a:xfrm>
              <a:off x="3560" y="7500"/>
              <a:ext cx="11760" cy="2082"/>
            </a:xfrm>
            <a:prstGeom prst="rect">
              <a:avLst/>
            </a:prstGeom>
            <a:noFill/>
          </p:spPr>
          <p:txBody>
            <a:bodyPr wrap="square" rtlCol="0">
              <a:spAutoFit/>
            </a:bodyPr>
            <a:p>
              <a:r>
                <a:rPr lang="en-US" sz="1600">
                  <a:latin typeface="Andale Mono" panose="020B0509000000000004" charset="0"/>
                  <a:cs typeface="Andale Mono" panose="020B0509000000000004" charset="0"/>
                </a:rPr>
                <a:t>Transportation can also be a significant challenge for cement companies in Nepal. As a landlocked country, it can be difficult to transport raw materials and finished products, which can increase the cost of production and distribution.</a:t>
              </a:r>
              <a:endParaRPr lang="en-US" sz="1600">
                <a:latin typeface="Andale Mono" panose="020B0509000000000004" charset="0"/>
                <a:cs typeface="Andale Mono" panose="020B0509000000000004" charset="0"/>
              </a:endParaRPr>
            </a:p>
          </p:txBody>
        </p:sp>
        <p:pic>
          <p:nvPicPr>
            <p:cNvPr id="9" name="Picture 8" descr="truck-2"/>
            <p:cNvPicPr>
              <a:picLocks noChangeAspect="1"/>
            </p:cNvPicPr>
            <p:nvPr/>
          </p:nvPicPr>
          <p:blipFill>
            <a:blip r:embed="rId3"/>
            <a:stretch>
              <a:fillRect/>
            </a:stretch>
          </p:blipFill>
          <p:spPr>
            <a:xfrm>
              <a:off x="15320" y="6598"/>
              <a:ext cx="3361" cy="3361"/>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camera.wav"/>
          </p:stSnd>
        </p:sndAc>
      </p:transition>
    </mc:Choice>
    <mc:Fallback>
      <p:transition spd="slow">
        <p:fade/>
        <p:sndAc>
          <p:stSnd>
            <p:snd r:embed="rId4"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nodeType="withEffect">
                                  <p:stCondLst>
                                    <p:cond delay="0"/>
                                  </p:stCondLst>
                                  <p:childTnLst>
                                    <p:set>
                                      <p:cBhvr>
                                        <p:cTn id="10" dur="1000" fill="hold">
                                          <p:stCondLst>
                                            <p:cond delay="0"/>
                                          </p:stCondLst>
                                        </p:cTn>
                                        <p:tgtEl>
                                          <p:spTgt spid="2"/>
                                        </p:tgtEl>
                                        <p:attrNameLst>
                                          <p:attrName>style.visibility</p:attrName>
                                        </p:attrNameLst>
                                      </p:cBhvr>
                                      <p:to>
                                        <p:strVal val="visible"/>
                                      </p:to>
                                    </p:set>
                                    <p:anim calcmode="lin" valueType="num">
                                      <p:cBhvr additive="base">
                                        <p:cTn id="11" dur="1000"/>
                                        <p:tgtEl>
                                          <p:spTgt spid="2"/>
                                        </p:tgtEl>
                                        <p:attrNameLst>
                                          <p:attrName>ppt_y</p:attrName>
                                        </p:attrNameLst>
                                      </p:cBhvr>
                                      <p:tavLst>
                                        <p:tav tm="0">
                                          <p:val>
                                            <p:strVal val="#ppt_y-#ppt_h*1.125000"/>
                                          </p:val>
                                        </p:tav>
                                        <p:tav tm="100000">
                                          <p:val>
                                            <p:strVal val="#ppt_y"/>
                                          </p:val>
                                        </p:tav>
                                      </p:tavLst>
                                    </p:anim>
                                    <p:animEffect transition="in" filter="wipe(down)">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000" fill="hold">
                                          <p:stCondLst>
                                            <p:cond delay="0"/>
                                          </p:stCondLst>
                                        </p:cTn>
                                        <p:tgtEl>
                                          <p:spTgt spid="3"/>
                                        </p:tgtEl>
                                        <p:attrNameLst>
                                          <p:attrName>style.visibility</p:attrName>
                                        </p:attrNameLst>
                                      </p:cBhvr>
                                      <p:to>
                                        <p:strVal val="visible"/>
                                      </p:to>
                                    </p:set>
                                    <p:anim calcmode="lin" valueType="num">
                                      <p:cBhvr additive="base">
                                        <p:cTn id="17" dur="1000"/>
                                        <p:tgtEl>
                                          <p:spTgt spid="3"/>
                                        </p:tgtEl>
                                        <p:attrNameLst>
                                          <p:attrName>ppt_x</p:attrName>
                                        </p:attrNameLst>
                                      </p:cBhvr>
                                      <p:tavLst>
                                        <p:tav tm="0">
                                          <p:val>
                                            <p:strVal val="#ppt_x+#ppt_w*1.125000"/>
                                          </p:val>
                                        </p:tav>
                                        <p:tav tm="100000">
                                          <p:val>
                                            <p:strVal val="#ppt_x"/>
                                          </p:val>
                                        </p:tav>
                                      </p:tavLst>
                                    </p:anim>
                                    <p:animEffect transition="in" filter="wipe(left)">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000"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000" fill="hold">
                                          <p:stCondLst>
                                            <p:cond delay="0"/>
                                          </p:stCondLst>
                                        </p:cTn>
                                        <p:tgtEl>
                                          <p:spTgt spid="11"/>
                                        </p:tgtEl>
                                        <p:attrNameLst>
                                          <p:attrName>style.visibility</p:attrName>
                                        </p:attrNameLst>
                                      </p:cBhvr>
                                      <p:to>
                                        <p:strVal val="visible"/>
                                      </p:to>
                                    </p:set>
                                    <p:anim calcmode="lin" valueType="num">
                                      <p:cBhvr additive="base">
                                        <p:cTn id="29" dur="1000"/>
                                        <p:tgtEl>
                                          <p:spTgt spid="11"/>
                                        </p:tgtEl>
                                        <p:attrNameLst>
                                          <p:attrName>ppt_x</p:attrName>
                                        </p:attrNameLst>
                                      </p:cBhvr>
                                      <p:tavLst>
                                        <p:tav tm="0">
                                          <p:val>
                                            <p:strVal val="#ppt_x+#ppt_w*1.125000"/>
                                          </p:val>
                                        </p:tav>
                                        <p:tav tm="100000">
                                          <p:val>
                                            <p:strVal val="#ppt_x"/>
                                          </p:val>
                                        </p:tav>
                                      </p:tavLst>
                                    </p:anim>
                                    <p:animEffect transition="in" filter="wipe(left)">
                                      <p:cBhvr>
                                        <p:cTn id="3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6200000">
            <a:off x="-2507615" y="2508250"/>
            <a:ext cx="6857365" cy="184150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p:cNvGrpSpPr/>
          <p:nvPr/>
        </p:nvGrpSpPr>
        <p:grpSpPr>
          <a:xfrm>
            <a:off x="299085" y="283845"/>
            <a:ext cx="1283335" cy="6205220"/>
            <a:chOff x="471" y="447"/>
            <a:chExt cx="2021" cy="9772"/>
          </a:xfrm>
        </p:grpSpPr>
        <p:sp>
          <p:nvSpPr>
            <p:cNvPr id="5" name="Text Box 4"/>
            <p:cNvSpPr txBox="1"/>
            <p:nvPr/>
          </p:nvSpPr>
          <p:spPr>
            <a:xfrm rot="16200000">
              <a:off x="-2347" y="5440"/>
              <a:ext cx="7597" cy="1961"/>
            </a:xfrm>
            <a:prstGeom prst="rect">
              <a:avLst/>
            </a:prstGeom>
            <a:noFill/>
          </p:spPr>
          <p:txBody>
            <a:bodyPr wrap="square" rtlCol="0">
              <a:spAutoFit/>
            </a:bodyPr>
            <a:p>
              <a:r>
                <a:rPr lang="en-US" sz="7500" b="1">
                  <a:solidFill>
                    <a:schemeClr val="bg1">
                      <a:lumMod val="95000"/>
                    </a:schemeClr>
                  </a:solidFill>
                  <a:latin typeface="Chalkboard Bold" panose="03050602040202020205" charset="0"/>
                  <a:ea typeface="PingFang HK Regular" panose="020B0400000000000000" charset="-122"/>
                  <a:cs typeface="Chalkboard Bold" panose="03050602040202020205" charset="0"/>
                </a:rPr>
                <a:t>Challenges</a:t>
              </a:r>
              <a:endParaRPr lang="en-US" sz="7500" b="1">
                <a:solidFill>
                  <a:schemeClr val="bg1">
                    <a:lumMod val="95000"/>
                  </a:schemeClr>
                </a:solidFill>
                <a:latin typeface="Chalkboard Bold" panose="03050602040202020205" charset="0"/>
                <a:ea typeface="PingFang HK Regular" panose="020B0400000000000000" charset="-122"/>
                <a:cs typeface="Chalkboard Bold" panose="03050602040202020205" charset="0"/>
              </a:endParaRPr>
            </a:p>
          </p:txBody>
        </p:sp>
        <p:pic>
          <p:nvPicPr>
            <p:cNvPr id="2" name="Picture 1" descr="/Users/arpanbhandari/Downloads/effort.pngeffort"/>
            <p:cNvPicPr>
              <a:picLocks noChangeAspect="1"/>
            </p:cNvPicPr>
            <p:nvPr/>
          </p:nvPicPr>
          <p:blipFill>
            <a:blip r:embed="rId1"/>
            <a:srcRect/>
            <a:stretch>
              <a:fillRect/>
            </a:stretch>
          </p:blipFill>
          <p:spPr>
            <a:xfrm rot="16200000">
              <a:off x="578" y="447"/>
              <a:ext cx="1914" cy="1914"/>
            </a:xfrm>
            <a:prstGeom prst="rect">
              <a:avLst/>
            </a:prstGeom>
          </p:spPr>
        </p:pic>
      </p:grpSp>
      <p:grpSp>
        <p:nvGrpSpPr>
          <p:cNvPr id="14" name="Group 13"/>
          <p:cNvGrpSpPr/>
          <p:nvPr/>
        </p:nvGrpSpPr>
        <p:grpSpPr>
          <a:xfrm>
            <a:off x="2412365" y="2055495"/>
            <a:ext cx="9601835" cy="2133600"/>
            <a:chOff x="3799" y="3237"/>
            <a:chExt cx="15121" cy="3360"/>
          </a:xfrm>
        </p:grpSpPr>
        <p:sp>
          <p:nvSpPr>
            <p:cNvPr id="4" name="Text Box 3"/>
            <p:cNvSpPr txBox="1"/>
            <p:nvPr/>
          </p:nvSpPr>
          <p:spPr>
            <a:xfrm>
              <a:off x="7160" y="3876"/>
              <a:ext cx="11760" cy="2082"/>
            </a:xfrm>
            <a:prstGeom prst="rect">
              <a:avLst/>
            </a:prstGeom>
            <a:noFill/>
          </p:spPr>
          <p:txBody>
            <a:bodyPr wrap="square" rtlCol="0">
              <a:spAutoFit/>
            </a:bodyPr>
            <a:p>
              <a:r>
                <a:rPr lang="en-US" sz="1600">
                  <a:latin typeface="Andale Mono" panose="020B0509000000000004" charset="0"/>
                  <a:cs typeface="Andale Mono" panose="020B0509000000000004" charset="0"/>
                </a:rPr>
                <a:t>Competition is also a key challenge in the cement industry in Nepal. There is strong competition among cement companies, which can make it difficult for new companies to enter the market and for existing companies to maintain market share.</a:t>
              </a:r>
              <a:endParaRPr lang="en-US" sz="1600">
                <a:latin typeface="Andale Mono" panose="020B0509000000000004" charset="0"/>
                <a:cs typeface="Andale Mono" panose="020B0509000000000004" charset="0"/>
              </a:endParaRPr>
            </a:p>
          </p:txBody>
        </p:sp>
        <p:pic>
          <p:nvPicPr>
            <p:cNvPr id="8" name="Picture 7" descr="/Users/arpanbhandari/Downloads/boxing.gifboxing"/>
            <p:cNvPicPr>
              <a:picLocks noChangeAspect="1"/>
            </p:cNvPicPr>
            <p:nvPr/>
          </p:nvPicPr>
          <p:blipFill>
            <a:blip r:embed="rId2"/>
            <a:srcRect/>
            <a:stretch>
              <a:fillRect/>
            </a:stretch>
          </p:blipFill>
          <p:spPr>
            <a:xfrm>
              <a:off x="3799" y="3237"/>
              <a:ext cx="3360" cy="3361"/>
            </a:xfrm>
            <a:prstGeom prst="rect">
              <a:avLst/>
            </a:prstGeom>
          </p:spPr>
        </p:pic>
      </p:grpSp>
      <p:grpSp>
        <p:nvGrpSpPr>
          <p:cNvPr id="15" name="Group 14"/>
          <p:cNvGrpSpPr/>
          <p:nvPr/>
        </p:nvGrpSpPr>
        <p:grpSpPr>
          <a:xfrm>
            <a:off x="2259965" y="4189730"/>
            <a:ext cx="9601835" cy="2133600"/>
            <a:chOff x="3560" y="6598"/>
            <a:chExt cx="15121" cy="3360"/>
          </a:xfrm>
        </p:grpSpPr>
        <p:sp>
          <p:nvSpPr>
            <p:cNvPr id="7" name="Text Box 6"/>
            <p:cNvSpPr txBox="1"/>
            <p:nvPr/>
          </p:nvSpPr>
          <p:spPr>
            <a:xfrm>
              <a:off x="3560" y="7238"/>
              <a:ext cx="11760" cy="2082"/>
            </a:xfrm>
            <a:prstGeom prst="rect">
              <a:avLst/>
            </a:prstGeom>
            <a:noFill/>
          </p:spPr>
          <p:txBody>
            <a:bodyPr wrap="square" rtlCol="0">
              <a:spAutoFit/>
            </a:bodyPr>
            <a:p>
              <a:r>
                <a:rPr lang="en-US" sz="1600">
                  <a:latin typeface="Andale Mono" panose="020B0509000000000004" charset="0"/>
                  <a:cs typeface="Andale Mono" panose="020B0509000000000004" charset="0"/>
                </a:rPr>
                <a:t>Finally, cement production can have environmental impacts, and companies may need to comply with various regulations and permits to operate. This can increase the cost of production and may pose challenges for cement companies in Nepal.</a:t>
              </a:r>
              <a:endParaRPr lang="en-US" sz="1600">
                <a:latin typeface="Andale Mono" panose="020B0509000000000004" charset="0"/>
                <a:cs typeface="Andale Mono" panose="020B0509000000000004" charset="0"/>
              </a:endParaRPr>
            </a:p>
          </p:txBody>
        </p:sp>
        <p:pic>
          <p:nvPicPr>
            <p:cNvPr id="9" name="Picture 8" descr="/Users/arpanbhandari/Downloads/flag.gifflag"/>
            <p:cNvPicPr>
              <a:picLocks noChangeAspect="1"/>
            </p:cNvPicPr>
            <p:nvPr/>
          </p:nvPicPr>
          <p:blipFill>
            <a:blip r:embed="rId3"/>
            <a:srcRect/>
            <a:stretch>
              <a:fillRect/>
            </a:stretch>
          </p:blipFill>
          <p:spPr>
            <a:xfrm>
              <a:off x="15321" y="6598"/>
              <a:ext cx="3360" cy="3361"/>
            </a:xfrm>
            <a:prstGeom prst="rect">
              <a:avLst/>
            </a:prstGeom>
          </p:spPr>
        </p:pic>
      </p:grpSp>
      <p:grpSp>
        <p:nvGrpSpPr>
          <p:cNvPr id="12" name="Group 11"/>
          <p:cNvGrpSpPr/>
          <p:nvPr/>
        </p:nvGrpSpPr>
        <p:grpSpPr>
          <a:xfrm>
            <a:off x="2412365" y="284480"/>
            <a:ext cx="9449435" cy="2133600"/>
            <a:chOff x="3799" y="448"/>
            <a:chExt cx="14881" cy="3360"/>
          </a:xfrm>
        </p:grpSpPr>
        <p:sp>
          <p:nvSpPr>
            <p:cNvPr id="10" name="Text Box 9"/>
            <p:cNvSpPr txBox="1"/>
            <p:nvPr/>
          </p:nvSpPr>
          <p:spPr>
            <a:xfrm>
              <a:off x="3799" y="927"/>
              <a:ext cx="11760" cy="1695"/>
            </a:xfrm>
            <a:prstGeom prst="rect">
              <a:avLst/>
            </a:prstGeom>
            <a:noFill/>
          </p:spPr>
          <p:txBody>
            <a:bodyPr wrap="square" rtlCol="0">
              <a:spAutoFit/>
            </a:bodyPr>
            <a:p>
              <a:r>
                <a:rPr lang="en-US" sz="1600">
                  <a:latin typeface="Andale Mono" panose="020B0509000000000004" charset="0"/>
                  <a:cs typeface="Andale Mono" panose="020B0509000000000004" charset="0"/>
                </a:rPr>
                <a:t>Electricity supply is critical for cement production, and Nepal often experiences power shortages. This can impact the operations of cement companies and may increase production costs.</a:t>
              </a:r>
              <a:endParaRPr lang="en-US" sz="1600">
                <a:latin typeface="Andale Mono" panose="020B0509000000000004" charset="0"/>
                <a:cs typeface="Andale Mono" panose="020B0509000000000004" charset="0"/>
              </a:endParaRPr>
            </a:p>
          </p:txBody>
        </p:sp>
        <p:pic>
          <p:nvPicPr>
            <p:cNvPr id="11" name="Picture 10" descr="/Users/arpanbhandari/Downloads/electric-tower.gifelectric-tower"/>
            <p:cNvPicPr>
              <a:picLocks noChangeAspect="1"/>
            </p:cNvPicPr>
            <p:nvPr/>
          </p:nvPicPr>
          <p:blipFill>
            <a:blip r:embed="rId4"/>
            <a:srcRect/>
            <a:stretch>
              <a:fillRect/>
            </a:stretch>
          </p:blipFill>
          <p:spPr>
            <a:xfrm>
              <a:off x="15320" y="448"/>
              <a:ext cx="3360" cy="3360"/>
            </a:xfrm>
            <a:prstGeom prst="rect">
              <a:avLst/>
            </a:prstGeom>
          </p:spPr>
        </p:pic>
      </p:grpSp>
      <p:sp>
        <p:nvSpPr>
          <p:cNvPr id="13" name="Text Box 12"/>
          <p:cNvSpPr txBox="1"/>
          <p:nvPr/>
        </p:nvSpPr>
        <p:spPr>
          <a:xfrm>
            <a:off x="6045200" y="6247765"/>
            <a:ext cx="5969000" cy="368300"/>
          </a:xfrm>
          <a:prstGeom prst="rect">
            <a:avLst/>
          </a:prstGeom>
          <a:noFill/>
        </p:spPr>
        <p:txBody>
          <a:bodyPr wrap="square" rtlCol="0">
            <a:spAutoFit/>
          </a:bodyPr>
          <a:p>
            <a:r>
              <a:rPr lang="en-US" b="1" i="1">
                <a:solidFill>
                  <a:srgbClr val="E04548"/>
                </a:solidFill>
                <a:latin typeface="Chalkboard Bold" panose="03050602040202020205" charset="0"/>
                <a:cs typeface="Chalkboard Bold" panose="03050602040202020205" charset="0"/>
              </a:rPr>
              <a:t>Now let’s see the ways to cope with these challenges.</a:t>
            </a:r>
            <a:endParaRPr lang="en-US" b="1" i="1">
              <a:solidFill>
                <a:srgbClr val="E04548"/>
              </a:solidFill>
              <a:latin typeface="Chalkboard Bold" panose="03050602040202020205" charset="0"/>
              <a:cs typeface="Chalkboard Bold" panose="03050602040202020205" charset="0"/>
            </a:endParaRPr>
          </a:p>
        </p:txBody>
      </p:sp>
    </p:spTree>
  </p:cSld>
  <p:clrMapOvr>
    <a:masterClrMapping/>
  </p:clrMapOvr>
  <mc:AlternateContent xmlns:mc="http://schemas.openxmlformats.org/markup-compatibility/2006">
    <mc:Choice xmlns:p14="http://schemas.microsoft.com/office/powerpoint/2010/main" Requires="p14">
      <p:transition spd="slow" p14:dur="2000">
        <p:wipe/>
        <p:sndAc>
          <p:stSnd>
            <p:snd r:embed="rId5" name="push.wav"/>
          </p:stSnd>
        </p:sndAc>
      </p:transition>
    </mc:Choice>
    <mc:Fallback>
      <p:transition spd="slow">
        <p:wipe/>
        <p:sndAc>
          <p:stSnd>
            <p:snd r:embed="rId5"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000"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ppt_x</p:attrName>
                                        </p:attrNameLst>
                                      </p:cBhvr>
                                      <p:tavLst>
                                        <p:tav tm="0">
                                          <p:val>
                                            <p:strVal val="#ppt_x+#ppt_w*1.125000"/>
                                          </p:val>
                                        </p:tav>
                                        <p:tav tm="100000">
                                          <p:val>
                                            <p:strVal val="#ppt_x"/>
                                          </p:val>
                                        </p:tav>
                                      </p:tavLst>
                                    </p:anim>
                                    <p:animEffect transition="in" filter="wipe(left)">
                                      <p:cBhvr>
                                        <p:cTn id="8" dur="10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000"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000" fill="hold">
                                          <p:stCondLst>
                                            <p:cond delay="0"/>
                                          </p:stCondLst>
                                        </p:cTn>
                                        <p:tgtEl>
                                          <p:spTgt spid="15"/>
                                        </p:tgtEl>
                                        <p:attrNameLst>
                                          <p:attrName>style.visibility</p:attrName>
                                        </p:attrNameLst>
                                      </p:cBhvr>
                                      <p:to>
                                        <p:strVal val="visible"/>
                                      </p:to>
                                    </p:set>
                                    <p:anim calcmode="lin" valueType="num">
                                      <p:cBhvr additive="base">
                                        <p:cTn id="19" dur="1000"/>
                                        <p:tgtEl>
                                          <p:spTgt spid="15"/>
                                        </p:tgtEl>
                                        <p:attrNameLst>
                                          <p:attrName>ppt_x</p:attrName>
                                        </p:attrNameLst>
                                      </p:cBhvr>
                                      <p:tavLst>
                                        <p:tav tm="0">
                                          <p:val>
                                            <p:strVal val="#ppt_x+#ppt_w*1.125000"/>
                                          </p:val>
                                        </p:tav>
                                        <p:tav tm="100000">
                                          <p:val>
                                            <p:strVal val="#ppt_x"/>
                                          </p:val>
                                        </p:tav>
                                      </p:tavLst>
                                    </p:anim>
                                    <p:animEffect transition="in" filter="wipe(left)">
                                      <p:cBhvr>
                                        <p:cTn id="20" dur="1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7" presetClass="entr" presetSubtype="2" fill="hold" grpId="0" nodeType="clickEffect">
                                  <p:stCondLst>
                                    <p:cond delay="0"/>
                                  </p:stCondLst>
                                  <p:childTnLst>
                                    <p:set>
                                      <p:cBhvr>
                                        <p:cTn id="24" dur="2000" fill="hold">
                                          <p:stCondLst>
                                            <p:cond delay="0"/>
                                          </p:stCondLst>
                                        </p:cTn>
                                        <p:tgtEl>
                                          <p:spTgt spid="13"/>
                                        </p:tgtEl>
                                        <p:attrNameLst>
                                          <p:attrName>style.visibility</p:attrName>
                                        </p:attrNameLst>
                                      </p:cBhvr>
                                      <p:to>
                                        <p:strVal val="visible"/>
                                      </p:to>
                                    </p:set>
                                    <p:anim calcmode="lin" valueType="num">
                                      <p:cBhvr additive="base">
                                        <p:cTn id="25" dur="2000" fill="hold"/>
                                        <p:tgtEl>
                                          <p:spTgt spid="13"/>
                                        </p:tgtEl>
                                        <p:attrNameLst>
                                          <p:attrName>ppt_x</p:attrName>
                                        </p:attrNameLst>
                                      </p:cBhvr>
                                      <p:tavLst>
                                        <p:tav tm="0" fmla="">
                                          <p:val>
                                            <p:strVal val="1+#ppt_w/2"/>
                                          </p:val>
                                        </p:tav>
                                        <p:tav tm="100000" fmla="">
                                          <p:val>
                                            <p:strVal val="#ppt_x"/>
                                          </p:val>
                                        </p:tav>
                                      </p:tavLst>
                                    </p:anim>
                                    <p:anim calcmode="lin" valueType="num">
                                      <p:cBhvr additive="base">
                                        <p:cTn id="26" dur="2000" fill="hold"/>
                                        <p:tgtEl>
                                          <p:spTgt spid="13"/>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6081486"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8123156" y="1086325"/>
            <a:ext cx="2527300" cy="2646045"/>
          </a:xfrm>
          <a:prstGeom prst="rect">
            <a:avLst/>
          </a:prstGeom>
          <a:noFill/>
        </p:spPr>
        <p:txBody>
          <a:bodyPr wrap="none" rtlCol="0">
            <a:spAutoFit/>
          </a:bodyPr>
          <a:lstStyle/>
          <a:p>
            <a:r>
              <a:rPr lang="en-US" altLang="zh-CN" sz="16600" b="1" dirty="0" smtClean="0">
                <a:solidFill>
                  <a:srgbClr val="FFFFFF"/>
                </a:solidFill>
                <a:latin typeface="Calibri" panose="020F0502020204030204" pitchFamily="34" charset="0"/>
                <a:ea typeface="Microsoft YaHei" panose="020B0503020204020204" pitchFamily="34" charset="-122"/>
              </a:rPr>
              <a:t>06</a:t>
            </a:r>
            <a:endParaRPr lang="zh-CN" altLang="en-US" sz="16600" b="1" dirty="0">
              <a:solidFill>
                <a:srgbClr val="FFFFFF"/>
              </a:solidFill>
              <a:latin typeface="Calibri" panose="020F0502020204030204" pitchFamily="34" charset="0"/>
              <a:ea typeface="Microsoft YaHei" panose="020B0503020204020204" pitchFamily="34" charset="-122"/>
            </a:endParaRPr>
          </a:p>
        </p:txBody>
      </p:sp>
      <p:sp>
        <p:nvSpPr>
          <p:cNvPr id="57" name="文本框 56"/>
          <p:cNvSpPr txBox="1"/>
          <p:nvPr/>
        </p:nvSpPr>
        <p:spPr>
          <a:xfrm>
            <a:off x="6081395" y="3733800"/>
            <a:ext cx="6144895" cy="3138170"/>
          </a:xfrm>
          <a:prstGeom prst="rect">
            <a:avLst/>
          </a:prstGeom>
          <a:noFill/>
        </p:spPr>
        <p:txBody>
          <a:bodyPr wrap="square" rtlCol="0">
            <a:spAutoFit/>
          </a:bodyPr>
          <a:lstStyle/>
          <a:p>
            <a:pPr algn="ctr"/>
            <a:r>
              <a:rPr lang="en-US" altLang="zh-CN" sz="6600" b="1" dirty="0" smtClean="0">
                <a:solidFill>
                  <a:schemeClr val="bg1"/>
                </a:solidFill>
                <a:latin typeface="Calibri" panose="020F0502020204030204" pitchFamily="34" charset="0"/>
                <a:ea typeface="幼圆" panose="02010509060101010101" pitchFamily="49" charset="-122"/>
              </a:rPr>
              <a:t>Ways to</a:t>
            </a:r>
            <a:endParaRPr lang="en-US" altLang="zh-CN" sz="6600" b="1" dirty="0" smtClean="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Cope With</a:t>
            </a:r>
            <a:endParaRPr lang="en-US" altLang="zh-CN" sz="6600" b="1" dirty="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Challenges</a:t>
            </a:r>
            <a:endParaRPr lang="en-US" altLang="zh-CN" sz="6600" b="1" dirty="0">
              <a:solidFill>
                <a:schemeClr val="bg1"/>
              </a:solidFill>
              <a:latin typeface="Calibri" panose="020F0502020204030204" pitchFamily="34" charset="0"/>
              <a:ea typeface="幼圆" panose="02010509060101010101" pitchFamily="49" charset="-122"/>
            </a:endParaRP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9295279" y="1753203"/>
            <a:ext cx="0" cy="39600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descr="/Users/arpanbhandari/Downloads/business-idea-concept-with-people/3081627.jpg3081627"/>
          <p:cNvPicPr>
            <a:picLocks noChangeAspect="1"/>
          </p:cNvPicPr>
          <p:nvPr/>
        </p:nvPicPr>
        <p:blipFill>
          <a:blip r:embed="rId1"/>
          <a:srcRect/>
          <a:stretch>
            <a:fillRect/>
          </a:stretch>
        </p:blipFill>
        <p:spPr>
          <a:xfrm>
            <a:off x="0" y="1568450"/>
            <a:ext cx="6834505" cy="4556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airplane"/>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6"/>
                                        </p:tgtEl>
                                        <p:attrNameLst>
                                          <p:attrName>style.visibility</p:attrName>
                                        </p:attrNameLst>
                                      </p:cBhvr>
                                      <p:to>
                                        <p:strVal val="visible"/>
                                      </p:to>
                                    </p:set>
                                    <p:anim by="(-#ppt_w*2)" calcmode="lin" valueType="num">
                                      <p:cBhvr rctx="PPT">
                                        <p:cTn id="12" dur="500" autoRev="1" fill="hold">
                                          <p:stCondLst>
                                            <p:cond delay="0"/>
                                          </p:stCondLst>
                                        </p:cTn>
                                        <p:tgtEl>
                                          <p:spTgt spid="56"/>
                                        </p:tgtEl>
                                        <p:attrNameLst>
                                          <p:attrName>ppt_w</p:attrName>
                                        </p:attrNameLst>
                                      </p:cBhvr>
                                    </p:anim>
                                    <p:anim by="(#ppt_w*0.50)" calcmode="lin" valueType="num">
                                      <p:cBhvr>
                                        <p:cTn id="13" dur="500" decel="50000" autoRev="1" fill="hold">
                                          <p:stCondLst>
                                            <p:cond delay="0"/>
                                          </p:stCondLst>
                                        </p:cTn>
                                        <p:tgtEl>
                                          <p:spTgt spid="56"/>
                                        </p:tgtEl>
                                        <p:attrNameLst>
                                          <p:attrName>ppt_x</p:attrName>
                                        </p:attrNameLst>
                                      </p:cBhvr>
                                    </p:anim>
                                    <p:anim from="(-#ppt_h/2)" to="(#ppt_y)" calcmode="lin" valueType="num">
                                      <p:cBhvr>
                                        <p:cTn id="14" dur="1000" fill="hold">
                                          <p:stCondLst>
                                            <p:cond delay="0"/>
                                          </p:stCondLst>
                                        </p:cTn>
                                        <p:tgtEl>
                                          <p:spTgt spid="56"/>
                                        </p:tgtEl>
                                        <p:attrNameLst>
                                          <p:attrName>ppt_y</p:attrName>
                                        </p:attrNameLst>
                                      </p:cBhvr>
                                    </p:anim>
                                    <p:animRot by="21600000">
                                      <p:cBhvr>
                                        <p:cTn id="15" dur="1000" fill="hold">
                                          <p:stCondLst>
                                            <p:cond delay="0"/>
                                          </p:stCondLst>
                                        </p:cTn>
                                        <p:tgtEl>
                                          <p:spTgt spid="56"/>
                                        </p:tgtEl>
                                        <p:attrNameLst>
                                          <p:attrName>r</p:attrName>
                                        </p:attrNameLst>
                                      </p:cBhvr>
                                    </p:animRot>
                                  </p:childTnLst>
                                </p:cTn>
                              </p:par>
                            </p:childTnLst>
                          </p:cTn>
                        </p:par>
                        <p:par>
                          <p:cTn id="16" fill="hold">
                            <p:stCondLst>
                              <p:cond delay="2099"/>
                            </p:stCondLst>
                            <p:childTnLst>
                              <p:par>
                                <p:cTn id="17" presetID="16" presetClass="entr" presetSubtype="37"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outVertical)">
                                      <p:cBhvr>
                                        <p:cTn id="19" dur="500"/>
                                        <p:tgtEl>
                                          <p:spTgt spid="58"/>
                                        </p:tgtEl>
                                      </p:cBhvr>
                                    </p:animEffect>
                                  </p:childTnLst>
                                </p:cTn>
                              </p:par>
                            </p:childTnLst>
                          </p:cTn>
                        </p:par>
                        <p:par>
                          <p:cTn id="20" fill="hold">
                            <p:stCondLst>
                              <p:cond delay="2599"/>
                            </p:stCondLst>
                            <p:childTnLst>
                              <p:par>
                                <p:cTn id="21" presetID="37"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900" decel="100000" fill="hold"/>
                                        <p:tgtEl>
                                          <p:spTgt spid="5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6200000">
            <a:off x="-2507615" y="2508250"/>
            <a:ext cx="6857365" cy="184150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2070100" y="127000"/>
            <a:ext cx="10007600" cy="1198880"/>
          </a:xfrm>
          <a:prstGeom prst="rect">
            <a:avLst/>
          </a:prstGeom>
          <a:noFill/>
        </p:spPr>
        <p:txBody>
          <a:bodyPr wrap="square" rtlCol="0">
            <a:spAutoFit/>
          </a:bodyPr>
          <a:p>
            <a:r>
              <a:rPr lang="en-US" b="1">
                <a:latin typeface="Andale Mono" panose="020B0509000000000004" charset="0"/>
                <a:cs typeface="Andale Mono" panose="020B0509000000000004" charset="0"/>
              </a:rPr>
              <a:t>In light of the challenges faced by cement producers in Nepal, it is important for the industry to identify and implement strategies to cope with these challenges. Some potential ways to cope with these challenges include:</a:t>
            </a:r>
            <a:endParaRPr lang="en-US" b="1">
              <a:latin typeface="Andale Mono" panose="020B0509000000000004" charset="0"/>
              <a:cs typeface="Andale Mono" panose="020B0509000000000004" charset="0"/>
            </a:endParaRPr>
          </a:p>
        </p:txBody>
      </p:sp>
      <p:sp>
        <p:nvSpPr>
          <p:cNvPr id="4" name="Text Box 3"/>
          <p:cNvSpPr txBox="1"/>
          <p:nvPr/>
        </p:nvSpPr>
        <p:spPr>
          <a:xfrm>
            <a:off x="4546600" y="1471930"/>
            <a:ext cx="7467600" cy="2584450"/>
          </a:xfrm>
          <a:prstGeom prst="rect">
            <a:avLst/>
          </a:prstGeom>
          <a:noFill/>
        </p:spPr>
        <p:txBody>
          <a:bodyPr wrap="square" rtlCol="0">
            <a:spAutoFit/>
          </a:bodyPr>
          <a:p>
            <a:r>
              <a:rPr lang="en-US" b="1">
                <a:latin typeface="Chalkboard Bold" panose="03050602040202020205" charset="0"/>
                <a:cs typeface="Chalkboard Bold" panose="03050602040202020205" charset="0"/>
              </a:rPr>
              <a:t>Developing domestic production</a:t>
            </a:r>
            <a:r>
              <a:rPr lang="en-US" sz="1600">
                <a:latin typeface="Andale Mono" panose="020B0509000000000004" charset="0"/>
                <a:cs typeface="Andale Mono" panose="020B0509000000000004" charset="0"/>
              </a:rPr>
              <a:t>: One of the main challenges faced by cement producers in Nepal is the limited domestic production, which makes the industry reliant on imported cement. To address this challenge, cement producers can invest in modern production technologies and expand their existing plants to increase domestic production. This can help reduce reliance on imported cement, create jobs and stimulate economic growth within the country. It can also help cement producers better respond to fluctuations in international prices and supply shortages.</a:t>
            </a:r>
            <a:endParaRPr lang="en-US" sz="1600">
              <a:latin typeface="Andale Mono" panose="020B0509000000000004" charset="0"/>
              <a:cs typeface="Andale Mono" panose="020B0509000000000004" charset="0"/>
            </a:endParaRPr>
          </a:p>
        </p:txBody>
      </p:sp>
      <p:sp>
        <p:nvSpPr>
          <p:cNvPr id="7" name="Text Box 6"/>
          <p:cNvSpPr txBox="1"/>
          <p:nvPr/>
        </p:nvSpPr>
        <p:spPr>
          <a:xfrm>
            <a:off x="2070100" y="4171315"/>
            <a:ext cx="7467600" cy="2584450"/>
          </a:xfrm>
          <a:prstGeom prst="rect">
            <a:avLst/>
          </a:prstGeom>
          <a:noFill/>
        </p:spPr>
        <p:txBody>
          <a:bodyPr wrap="square" rtlCol="0">
            <a:spAutoFit/>
          </a:bodyPr>
          <a:p>
            <a:r>
              <a:rPr lang="en-US" b="1">
                <a:latin typeface="Chalkboard Bold" panose="03050602040202020205" charset="0"/>
                <a:cs typeface="Chalkboard Bold" panose="03050602040202020205" charset="0"/>
              </a:rPr>
              <a:t>Improving infrastructure</a:t>
            </a:r>
            <a:r>
              <a:rPr lang="en-US" sz="1600">
                <a:latin typeface="Andale Mono" panose="020B0509000000000004" charset="0"/>
                <a:cs typeface="Andale Mono" panose="020B0509000000000004" charset="0"/>
              </a:rPr>
              <a:t>: Nepal's inadequate transportation infrastructure and lack of access to ports pose a challenge for cement producers in terms of sourcing raw materials and transporting finished products to market. Improving infrastructure, such as roads and ports, can help reduce the cost and time required to transport raw materials and finished products, which can improve the competitiveness of domestic cement producers. This can be achieved through investments in infrastructure projects, both by the government and private sector.</a:t>
            </a:r>
            <a:endParaRPr lang="en-US" sz="1600">
              <a:latin typeface="Andale Mono" panose="020B0509000000000004" charset="0"/>
              <a:cs typeface="Andale Mono" panose="020B0509000000000004" charset="0"/>
            </a:endParaRPr>
          </a:p>
        </p:txBody>
      </p:sp>
      <p:pic>
        <p:nvPicPr>
          <p:cNvPr id="8" name="Picture 7" descr="/Users/arpanbhandari/Downloads/home.gifhome"/>
          <p:cNvPicPr>
            <a:picLocks noChangeAspect="1"/>
          </p:cNvPicPr>
          <p:nvPr/>
        </p:nvPicPr>
        <p:blipFill>
          <a:blip r:embed="rId1"/>
          <a:srcRect/>
          <a:stretch>
            <a:fillRect/>
          </a:stretch>
        </p:blipFill>
        <p:spPr>
          <a:xfrm>
            <a:off x="2412683" y="1789430"/>
            <a:ext cx="2133600" cy="2134235"/>
          </a:xfrm>
          <a:prstGeom prst="rect">
            <a:avLst/>
          </a:prstGeom>
        </p:spPr>
      </p:pic>
      <p:pic>
        <p:nvPicPr>
          <p:cNvPr id="9" name="Picture 8" descr="/Users/arpanbhandari/Downloads/road.gifroad"/>
          <p:cNvPicPr>
            <a:picLocks noChangeAspect="1"/>
          </p:cNvPicPr>
          <p:nvPr/>
        </p:nvPicPr>
        <p:blipFill>
          <a:blip r:embed="rId2"/>
          <a:srcRect/>
          <a:stretch>
            <a:fillRect/>
          </a:stretch>
        </p:blipFill>
        <p:spPr>
          <a:xfrm>
            <a:off x="9765983" y="4354830"/>
            <a:ext cx="2133600" cy="2134235"/>
          </a:xfrm>
          <a:prstGeom prst="rect">
            <a:avLst/>
          </a:prstGeom>
        </p:spPr>
      </p:pic>
      <p:grpSp>
        <p:nvGrpSpPr>
          <p:cNvPr id="2" name="Group 1"/>
          <p:cNvGrpSpPr/>
          <p:nvPr/>
        </p:nvGrpSpPr>
        <p:grpSpPr>
          <a:xfrm>
            <a:off x="261620" y="302895"/>
            <a:ext cx="1322070" cy="6472555"/>
            <a:chOff x="412" y="477"/>
            <a:chExt cx="2082" cy="10193"/>
          </a:xfrm>
        </p:grpSpPr>
        <p:sp>
          <p:nvSpPr>
            <p:cNvPr id="5" name="Text Box 4"/>
            <p:cNvSpPr txBox="1"/>
            <p:nvPr/>
          </p:nvSpPr>
          <p:spPr>
            <a:xfrm rot="16200000">
              <a:off x="-2331" y="5845"/>
              <a:ext cx="7567" cy="2082"/>
            </a:xfrm>
            <a:prstGeom prst="rect">
              <a:avLst/>
            </a:prstGeom>
            <a:noFill/>
          </p:spPr>
          <p:txBody>
            <a:bodyPr wrap="square" rtlCol="0">
              <a:spAutoFit/>
            </a:bodyPr>
            <a:p>
              <a:r>
                <a:rPr lang="en-US" sz="4000" b="1">
                  <a:solidFill>
                    <a:schemeClr val="bg1">
                      <a:lumMod val="95000"/>
                    </a:schemeClr>
                  </a:solidFill>
                  <a:latin typeface="Chalkboard Bold" panose="03050602040202020205" charset="0"/>
                  <a:ea typeface="PingFang HK Regular" panose="020B0400000000000000" charset="-122"/>
                  <a:cs typeface="Chalkboard Bold" panose="03050602040202020205" charset="0"/>
                </a:rPr>
                <a:t>Ways to Cope With Challenges</a:t>
              </a:r>
              <a:endParaRPr lang="en-US" sz="4000" b="1">
                <a:solidFill>
                  <a:schemeClr val="bg1">
                    <a:lumMod val="95000"/>
                  </a:schemeClr>
                </a:solidFill>
                <a:latin typeface="Chalkboard Bold" panose="03050602040202020205" charset="0"/>
                <a:ea typeface="PingFang HK Regular" panose="020B0400000000000000" charset="-122"/>
                <a:cs typeface="Chalkboard Bold" panose="03050602040202020205" charset="0"/>
              </a:endParaRPr>
            </a:p>
          </p:txBody>
        </p:sp>
        <p:pic>
          <p:nvPicPr>
            <p:cNvPr id="10" name="Picture 9" descr="/Users/arpanbhandari/Downloads/idea-3.pngidea-3"/>
            <p:cNvPicPr>
              <a:picLocks noChangeAspect="1"/>
            </p:cNvPicPr>
            <p:nvPr/>
          </p:nvPicPr>
          <p:blipFill>
            <a:blip r:embed="rId3"/>
            <a:srcRect/>
            <a:stretch>
              <a:fillRect/>
            </a:stretch>
          </p:blipFill>
          <p:spPr>
            <a:xfrm rot="16200000">
              <a:off x="578" y="477"/>
              <a:ext cx="1914" cy="191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p:wipe/>
        <p:sndAc>
          <p:stSnd>
            <p:snd r:embed="rId4" name="suction.wav"/>
          </p:stSnd>
        </p:sndAc>
      </p:transition>
    </mc:Choice>
    <mc:Fallback>
      <p:transition spd="slow">
        <p:wipe/>
        <p:sndAc>
          <p:stSnd>
            <p:snd r:embed="rId4"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000" fill="hold">
                                          <p:stCondLst>
                                            <p:cond delay="0"/>
                                          </p:stCondLst>
                                        </p:cTn>
                                        <p:tgtEl>
                                          <p:spTgt spid="3"/>
                                        </p:tgtEl>
                                        <p:attrNameLst>
                                          <p:attrName>style.visibility</p:attrName>
                                        </p:attrNameLst>
                                      </p:cBhvr>
                                      <p:to>
                                        <p:strVal val="visible"/>
                                      </p:to>
                                    </p:set>
                                    <p:anim calcmode="lin" valueType="num">
                                      <p:cBhvr additive="base">
                                        <p:cTn id="12" dur="1000"/>
                                        <p:tgtEl>
                                          <p:spTgt spid="3"/>
                                        </p:tgtEl>
                                        <p:attrNameLst>
                                          <p:attrName>ppt_x</p:attrName>
                                        </p:attrNameLst>
                                      </p:cBhvr>
                                      <p:tavLst>
                                        <p:tav tm="0">
                                          <p:val>
                                            <p:strVal val="#ppt_x+#ppt_w*1.125000"/>
                                          </p:val>
                                        </p:tav>
                                        <p:tav tm="100000">
                                          <p:val>
                                            <p:strVal val="#ppt_x"/>
                                          </p:val>
                                        </p:tav>
                                      </p:tavLst>
                                    </p:anim>
                                    <p:animEffect transition="in" filter="wipe(left)">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000" fill="hold">
                                          <p:stCondLst>
                                            <p:cond delay="0"/>
                                          </p:stCondLst>
                                        </p:cTn>
                                        <p:tgtEl>
                                          <p:spTgt spid="4"/>
                                        </p:tgtEl>
                                        <p:attrNameLst>
                                          <p:attrName>style.visibility</p:attrName>
                                        </p:attrNameLst>
                                      </p:cBhvr>
                                      <p:to>
                                        <p:strVal val="visible"/>
                                      </p:to>
                                    </p:set>
                                    <p:anim calcmode="lin" valueType="num">
                                      <p:cBhvr additive="base">
                                        <p:cTn id="18" dur="1000"/>
                                        <p:tgtEl>
                                          <p:spTgt spid="4"/>
                                        </p:tgtEl>
                                        <p:attrNameLst>
                                          <p:attrName>ppt_x</p:attrName>
                                        </p:attrNameLst>
                                      </p:cBhvr>
                                      <p:tavLst>
                                        <p:tav tm="0">
                                          <p:val>
                                            <p:strVal val="#ppt_x+#ppt_w*1.125000"/>
                                          </p:val>
                                        </p:tav>
                                        <p:tav tm="100000">
                                          <p:val>
                                            <p:strVal val="#ppt_x"/>
                                          </p:val>
                                        </p:tav>
                                      </p:tavLst>
                                    </p:anim>
                                    <p:animEffect transition="in" filter="wipe(left)">
                                      <p:cBhvr>
                                        <p:cTn id="19" dur="1000"/>
                                        <p:tgtEl>
                                          <p:spTgt spid="4"/>
                                        </p:tgtEl>
                                      </p:cBhvr>
                                    </p:animEffect>
                                  </p:childTnLst>
                                </p:cTn>
                              </p:par>
                              <p:par>
                                <p:cTn id="20" presetID="12" presetClass="entr" presetSubtype="8" fill="hold" nodeType="withEffect">
                                  <p:stCondLst>
                                    <p:cond delay="0"/>
                                  </p:stCondLst>
                                  <p:childTnLst>
                                    <p:set>
                                      <p:cBhvr>
                                        <p:cTn id="21" dur="500"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ppt_x</p:attrName>
                                        </p:attrNameLst>
                                      </p:cBhvr>
                                      <p:tavLst>
                                        <p:tav tm="0">
                                          <p:val>
                                            <p:strVal val="#ppt_x-#ppt_w*1.125000"/>
                                          </p:val>
                                        </p:tav>
                                        <p:tav tm="100000">
                                          <p:val>
                                            <p:strVal val="#ppt_x"/>
                                          </p:val>
                                        </p:tav>
                                      </p:tavLst>
                                    </p:anim>
                                    <p:animEffect transition="in" filter="wipe(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000" fill="hold">
                                          <p:stCondLst>
                                            <p:cond delay="0"/>
                                          </p:stCondLst>
                                        </p:cTn>
                                        <p:tgtEl>
                                          <p:spTgt spid="7"/>
                                        </p:tgtEl>
                                        <p:attrNameLst>
                                          <p:attrName>style.visibility</p:attrName>
                                        </p:attrNameLst>
                                      </p:cBhvr>
                                      <p:to>
                                        <p:strVal val="visible"/>
                                      </p:to>
                                    </p:set>
                                    <p:anim calcmode="lin" valueType="num">
                                      <p:cBhvr additive="base">
                                        <p:cTn id="28" dur="1000"/>
                                        <p:tgtEl>
                                          <p:spTgt spid="7"/>
                                        </p:tgtEl>
                                        <p:attrNameLst>
                                          <p:attrName>ppt_y</p:attrName>
                                        </p:attrNameLst>
                                      </p:cBhvr>
                                      <p:tavLst>
                                        <p:tav tm="0">
                                          <p:val>
                                            <p:strVal val="#ppt_y+#ppt_h*1.125000"/>
                                          </p:val>
                                        </p:tav>
                                        <p:tav tm="100000">
                                          <p:val>
                                            <p:strVal val="#ppt_y"/>
                                          </p:val>
                                        </p:tav>
                                      </p:tavLst>
                                    </p:anim>
                                    <p:animEffect transition="in" filter="wipe(up)">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6200000">
            <a:off x="-2507615" y="2508250"/>
            <a:ext cx="6857365" cy="184150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1"/>
          <p:cNvGrpSpPr/>
          <p:nvPr/>
        </p:nvGrpSpPr>
        <p:grpSpPr>
          <a:xfrm>
            <a:off x="261620" y="302895"/>
            <a:ext cx="1322070" cy="6472555"/>
            <a:chOff x="412" y="477"/>
            <a:chExt cx="2082" cy="10193"/>
          </a:xfrm>
        </p:grpSpPr>
        <p:sp>
          <p:nvSpPr>
            <p:cNvPr id="5" name="Text Box 4"/>
            <p:cNvSpPr txBox="1"/>
            <p:nvPr/>
          </p:nvSpPr>
          <p:spPr>
            <a:xfrm rot="16200000">
              <a:off x="-2331" y="5845"/>
              <a:ext cx="7567" cy="2082"/>
            </a:xfrm>
            <a:prstGeom prst="rect">
              <a:avLst/>
            </a:prstGeom>
            <a:noFill/>
          </p:spPr>
          <p:txBody>
            <a:bodyPr wrap="square" rtlCol="0">
              <a:spAutoFit/>
            </a:bodyPr>
            <a:p>
              <a:r>
                <a:rPr lang="en-US" sz="4000" b="1">
                  <a:solidFill>
                    <a:schemeClr val="bg1">
                      <a:lumMod val="95000"/>
                    </a:schemeClr>
                  </a:solidFill>
                  <a:latin typeface="Chalkboard Bold" panose="03050602040202020205" charset="0"/>
                  <a:ea typeface="PingFang HK Regular" panose="020B0400000000000000" charset="-122"/>
                  <a:cs typeface="Chalkboard Bold" panose="03050602040202020205" charset="0"/>
                </a:rPr>
                <a:t>Ways to Cope With Challenges</a:t>
              </a:r>
              <a:endParaRPr lang="en-US" sz="4000" b="1">
                <a:solidFill>
                  <a:schemeClr val="bg1">
                    <a:lumMod val="95000"/>
                  </a:schemeClr>
                </a:solidFill>
                <a:latin typeface="Chalkboard Bold" panose="03050602040202020205" charset="0"/>
                <a:ea typeface="PingFang HK Regular" panose="020B0400000000000000" charset="-122"/>
                <a:cs typeface="Chalkboard Bold" panose="03050602040202020205" charset="0"/>
              </a:endParaRPr>
            </a:p>
          </p:txBody>
        </p:sp>
        <p:pic>
          <p:nvPicPr>
            <p:cNvPr id="10" name="Picture 9" descr="/Users/arpanbhandari/Downloads/idea-3.pngidea-3"/>
            <p:cNvPicPr>
              <a:picLocks noChangeAspect="1"/>
            </p:cNvPicPr>
            <p:nvPr/>
          </p:nvPicPr>
          <p:blipFill>
            <a:blip r:embed="rId1"/>
            <a:srcRect/>
            <a:stretch>
              <a:fillRect/>
            </a:stretch>
          </p:blipFill>
          <p:spPr>
            <a:xfrm rot="16200000">
              <a:off x="578" y="477"/>
              <a:ext cx="1914" cy="1914"/>
            </a:xfrm>
            <a:prstGeom prst="rect">
              <a:avLst/>
            </a:prstGeom>
          </p:spPr>
        </p:pic>
      </p:grpSp>
      <p:sp>
        <p:nvSpPr>
          <p:cNvPr id="11" name="Text Box 10"/>
          <p:cNvSpPr txBox="1"/>
          <p:nvPr/>
        </p:nvSpPr>
        <p:spPr>
          <a:xfrm>
            <a:off x="4545965" y="2440305"/>
            <a:ext cx="7467600" cy="1414780"/>
          </a:xfrm>
          <a:prstGeom prst="rect">
            <a:avLst/>
          </a:prstGeom>
          <a:noFill/>
        </p:spPr>
        <p:txBody>
          <a:bodyPr wrap="square" rtlCol="0">
            <a:spAutoFit/>
          </a:bodyPr>
          <a:p>
            <a:r>
              <a:rPr lang="en-US" sz="1400" b="1">
                <a:latin typeface="Chalkboard Bold" panose="03050602040202020205" charset="0"/>
                <a:cs typeface="Chalkboard Bold" panose="03050602040202020205" charset="0"/>
              </a:rPr>
              <a:t>Diversifying exports</a:t>
            </a:r>
            <a:r>
              <a:rPr lang="en-US" sz="1200">
                <a:latin typeface="Andale Mono" panose="020B0509000000000004" charset="0"/>
                <a:cs typeface="Andale Mono" panose="020B0509000000000004" charset="0"/>
              </a:rPr>
              <a:t>: Cement producers in Nepal face competition from imported cement, which is often cheaper due to economies of scale and lower production costs in the exporting countries. To cope with this challenge, cement producers can explore opportunities to diversify their exports to other countries in the region. This can help reduce reliance on a single market and mitigate the impact of fluctuating international prices. It can also help cement producers tap into new markets and expand their customer base.</a:t>
            </a:r>
            <a:endParaRPr lang="en-US" sz="1200">
              <a:latin typeface="Andale Mono" panose="020B0509000000000004" charset="0"/>
              <a:cs typeface="Andale Mono" panose="020B0509000000000004" charset="0"/>
            </a:endParaRPr>
          </a:p>
        </p:txBody>
      </p:sp>
      <p:sp>
        <p:nvSpPr>
          <p:cNvPr id="12" name="Text Box 11"/>
          <p:cNvSpPr txBox="1"/>
          <p:nvPr/>
        </p:nvSpPr>
        <p:spPr>
          <a:xfrm>
            <a:off x="2260600" y="4596130"/>
            <a:ext cx="7467600" cy="1783715"/>
          </a:xfrm>
          <a:prstGeom prst="rect">
            <a:avLst/>
          </a:prstGeom>
          <a:noFill/>
        </p:spPr>
        <p:txBody>
          <a:bodyPr wrap="square" rtlCol="0">
            <a:spAutoFit/>
          </a:bodyPr>
          <a:p>
            <a:r>
              <a:rPr lang="en-US" sz="1400" b="1">
                <a:latin typeface="Chalkboard Bold" panose="03050602040202020205" charset="0"/>
                <a:cs typeface="Chalkboard Bold" panose="03050602040202020205" charset="0"/>
              </a:rPr>
              <a:t>Accessing financing</a:t>
            </a:r>
            <a:r>
              <a:rPr lang="en-US" sz="1200">
                <a:latin typeface="Andale Mono" panose="020B0509000000000004" charset="0"/>
                <a:cs typeface="Andale Mono" panose="020B0509000000000004" charset="0"/>
              </a:rPr>
              <a:t>: Many cement producers in Nepal face difficulty in accessing financing for expansion and modernization, due to the high risk associated with the industry and the lack of collateral. To address this challenge, cement producers can seek out alternative financing options, such as crowdfunding or venture capital, which may be more flexible and have fewer requirements than traditional lending sources. The government can also play a role in facilitating access to financing for cement producers by providing guarantees or other forms of support. This can help cement producers fund expansion and modernization efforts and improve their competitiveness.</a:t>
            </a:r>
            <a:endParaRPr lang="en-US" sz="1200">
              <a:latin typeface="Andale Mono" panose="020B0509000000000004" charset="0"/>
              <a:cs typeface="Andale Mono" panose="020B0509000000000004" charset="0"/>
            </a:endParaRPr>
          </a:p>
        </p:txBody>
      </p:sp>
      <p:pic>
        <p:nvPicPr>
          <p:cNvPr id="13" name="Picture 12" descr="/Users/arpanbhandari/Downloads/way.gifway"/>
          <p:cNvPicPr>
            <a:picLocks noChangeAspect="1"/>
          </p:cNvPicPr>
          <p:nvPr/>
        </p:nvPicPr>
        <p:blipFill>
          <a:blip r:embed="rId2"/>
          <a:srcRect/>
          <a:stretch>
            <a:fillRect/>
          </a:stretch>
        </p:blipFill>
        <p:spPr>
          <a:xfrm>
            <a:off x="2412048" y="2080578"/>
            <a:ext cx="2133600" cy="2133600"/>
          </a:xfrm>
          <a:prstGeom prst="rect">
            <a:avLst/>
          </a:prstGeom>
        </p:spPr>
      </p:pic>
      <p:pic>
        <p:nvPicPr>
          <p:cNvPr id="14" name="Picture 13" descr="/Users/arpanbhandari/Downloads/bank.gifbank"/>
          <p:cNvPicPr>
            <a:picLocks noChangeAspect="1"/>
          </p:cNvPicPr>
          <p:nvPr/>
        </p:nvPicPr>
        <p:blipFill>
          <a:blip r:embed="rId3"/>
          <a:srcRect/>
          <a:stretch>
            <a:fillRect/>
          </a:stretch>
        </p:blipFill>
        <p:spPr>
          <a:xfrm>
            <a:off x="9727883" y="4214178"/>
            <a:ext cx="2133600" cy="2133600"/>
          </a:xfrm>
          <a:prstGeom prst="rect">
            <a:avLst/>
          </a:prstGeom>
        </p:spPr>
      </p:pic>
      <p:sp>
        <p:nvSpPr>
          <p:cNvPr id="15" name="Text Box 14"/>
          <p:cNvSpPr txBox="1"/>
          <p:nvPr/>
        </p:nvSpPr>
        <p:spPr>
          <a:xfrm>
            <a:off x="2412365" y="284480"/>
            <a:ext cx="7467600" cy="1414780"/>
          </a:xfrm>
          <a:prstGeom prst="rect">
            <a:avLst/>
          </a:prstGeom>
          <a:noFill/>
        </p:spPr>
        <p:txBody>
          <a:bodyPr wrap="square" rtlCol="0">
            <a:spAutoFit/>
          </a:bodyPr>
          <a:p>
            <a:r>
              <a:rPr lang="en-US" sz="1400" b="1">
                <a:latin typeface="Chalkboard Bold" panose="03050602040202020205" charset="0"/>
                <a:cs typeface="Chalkboard Bold" panose="03050602040202020205" charset="0"/>
              </a:rPr>
              <a:t>Adopting energy-efficient technologies</a:t>
            </a:r>
            <a:r>
              <a:rPr lang="en-US" sz="1200">
                <a:latin typeface="Andale Mono" panose="020B0509000000000004" charset="0"/>
                <a:cs typeface="Andale Mono" panose="020B0509000000000004" charset="0"/>
              </a:rPr>
              <a:t>: Nepal's relatively high energy costs can increase the cost of production for cement producers, making them less competitive. To address this challenge, cement producers can adopt energy-efficient technologies, such as waste heat recovery systems, which can help reduce energy consumption and lower production costs. This can be achieved through investments in technology upgrades and training for employees on energy-efficient practices.</a:t>
            </a:r>
            <a:endParaRPr lang="en-US" sz="1200">
              <a:latin typeface="Andale Mono" panose="020B0509000000000004" charset="0"/>
              <a:cs typeface="Andale Mono" panose="020B0509000000000004" charset="0"/>
            </a:endParaRPr>
          </a:p>
        </p:txBody>
      </p:sp>
      <p:pic>
        <p:nvPicPr>
          <p:cNvPr id="16" name="Picture 15" descr="/Users/arpanbhandari/Downloads/socket.gifsocket"/>
          <p:cNvPicPr>
            <a:picLocks noChangeAspect="1"/>
          </p:cNvPicPr>
          <p:nvPr/>
        </p:nvPicPr>
        <p:blipFill>
          <a:blip r:embed="rId4"/>
          <a:srcRect/>
          <a:stretch>
            <a:fillRect/>
          </a:stretch>
        </p:blipFill>
        <p:spPr>
          <a:xfrm>
            <a:off x="9727883" y="151448"/>
            <a:ext cx="2133600" cy="213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ipe/>
        <p:sndAc>
          <p:stSnd>
            <p:snd r:embed="rId5" name="suction.wav"/>
          </p:stSnd>
        </p:sndAc>
      </p:transition>
    </mc:Choice>
    <mc:Fallback>
      <p:transition spd="slow">
        <p:wipe/>
        <p:sndAc>
          <p:stSnd>
            <p:snd r:embed="rId5"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additive="base">
                                        <p:cTn id="7" dur="1000"/>
                                        <p:tgtEl>
                                          <p:spTgt spid="15"/>
                                        </p:tgtEl>
                                        <p:attrNameLst>
                                          <p:attrName>ppt_x</p:attrName>
                                        </p:attrNameLst>
                                      </p:cBhvr>
                                      <p:tavLst>
                                        <p:tav tm="0">
                                          <p:val>
                                            <p:strVal val="#ppt_x+#ppt_w*1.125000"/>
                                          </p:val>
                                        </p:tav>
                                        <p:tav tm="100000">
                                          <p:val>
                                            <p:strVal val="#ppt_x"/>
                                          </p:val>
                                        </p:tav>
                                      </p:tavLst>
                                    </p:anim>
                                    <p:animEffect transition="in" filter="wipe(left)">
                                      <p:cBhvr>
                                        <p:cTn id="8" dur="1000"/>
                                        <p:tgtEl>
                                          <p:spTgt spid="15"/>
                                        </p:tgtEl>
                                      </p:cBhvr>
                                    </p:animEffect>
                                  </p:childTnLst>
                                </p:cTn>
                              </p:par>
                            </p:childTnLst>
                          </p:cTn>
                        </p:par>
                        <p:par>
                          <p:cTn id="9" fill="hold">
                            <p:stCondLst>
                              <p:cond delay="1000"/>
                            </p:stCondLst>
                            <p:childTnLst>
                              <p:par>
                                <p:cTn id="10" presetID="1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left)">
                                      <p:cBhvr>
                                        <p:cTn id="19" dur="500"/>
                                        <p:tgtEl>
                                          <p:spTgt spid="13"/>
                                        </p:tgtEl>
                                      </p:cBhvr>
                                    </p:animEffect>
                                  </p:childTnLst>
                                </p:cTn>
                              </p:par>
                            </p:childTnLst>
                          </p:cTn>
                        </p:par>
                        <p:par>
                          <p:cTn id="20" fill="hold">
                            <p:stCondLst>
                              <p:cond delay="500"/>
                            </p:stCondLst>
                            <p:childTnLst>
                              <p:par>
                                <p:cTn id="21" presetID="12" presetClass="entr" presetSubtype="2" fill="hold" grpId="0" nodeType="afterEffect">
                                  <p:stCondLst>
                                    <p:cond delay="0"/>
                                  </p:stCondLst>
                                  <p:childTnLst>
                                    <p:set>
                                      <p:cBhvr>
                                        <p:cTn id="22" dur="1000" fill="hold">
                                          <p:stCondLst>
                                            <p:cond delay="0"/>
                                          </p:stCondLst>
                                        </p:cTn>
                                        <p:tgtEl>
                                          <p:spTgt spid="11"/>
                                        </p:tgtEl>
                                        <p:attrNameLst>
                                          <p:attrName>style.visibility</p:attrName>
                                        </p:attrNameLst>
                                      </p:cBhvr>
                                      <p:to>
                                        <p:strVal val="visible"/>
                                      </p:to>
                                    </p:set>
                                    <p:anim calcmode="lin" valueType="num">
                                      <p:cBhvr additive="base">
                                        <p:cTn id="23" dur="1000"/>
                                        <p:tgtEl>
                                          <p:spTgt spid="11"/>
                                        </p:tgtEl>
                                        <p:attrNameLst>
                                          <p:attrName>ppt_x</p:attrName>
                                        </p:attrNameLst>
                                      </p:cBhvr>
                                      <p:tavLst>
                                        <p:tav tm="0">
                                          <p:val>
                                            <p:strVal val="#ppt_x+#ppt_w*1.125000"/>
                                          </p:val>
                                        </p:tav>
                                        <p:tav tm="100000">
                                          <p:val>
                                            <p:strVal val="#ppt_x"/>
                                          </p:val>
                                        </p:tav>
                                      </p:tavLst>
                                    </p:anim>
                                    <p:animEffect transition="in" filter="wipe(left)">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000" fill="hold">
                                          <p:stCondLst>
                                            <p:cond delay="0"/>
                                          </p:stCondLst>
                                        </p:cTn>
                                        <p:tgtEl>
                                          <p:spTgt spid="12">
                                            <p:txEl>
                                              <p:pRg st="0" end="0"/>
                                            </p:txEl>
                                          </p:spTgt>
                                        </p:tgtEl>
                                        <p:attrNameLst>
                                          <p:attrName>style.visibility</p:attrName>
                                        </p:attrNameLst>
                                      </p:cBhvr>
                                      <p:to>
                                        <p:strVal val="visible"/>
                                      </p:to>
                                    </p:set>
                                    <p:anim calcmode="lin" valueType="num">
                                      <p:cBhvr additive="base">
                                        <p:cTn id="29" dur="100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30" dur="1000"/>
                                        <p:tgtEl>
                                          <p:spTgt spid="12">
                                            <p:txEl>
                                              <p:pRg st="0" end="0"/>
                                            </p:txEl>
                                          </p:spTgt>
                                        </p:tgtEl>
                                      </p:cBhvr>
                                    </p:animEffect>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p:tgtEl>
                                          <p:spTgt spid="14"/>
                                        </p:tgtEl>
                                        <p:attrNameLst>
                                          <p:attrName>ppt_x</p:attrName>
                                        </p:attrNameLst>
                                      </p:cBhvr>
                                      <p:tavLst>
                                        <p:tav tm="0">
                                          <p:val>
                                            <p:strVal val="#ppt_x+#ppt_w*1.125000"/>
                                          </p:val>
                                        </p:tav>
                                        <p:tav tm="100000">
                                          <p:val>
                                            <p:strVal val="#ppt_x"/>
                                          </p:val>
                                        </p:tav>
                                      </p:tavLst>
                                    </p:anim>
                                    <p:animEffect transition="in" filter="wipe(left)">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8"/>
          <p:cNvSpPr>
            <a:spLocks noChangeArrowheads="1"/>
          </p:cNvSpPr>
          <p:nvPr/>
        </p:nvSpPr>
        <p:spPr bwMode="auto">
          <a:xfrm>
            <a:off x="3912235" y="111760"/>
            <a:ext cx="436689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70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rPr>
              <a:t>Conclusion</a:t>
            </a:r>
            <a:endParaRPr lang="en-US" sz="70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endParaRPr>
          </a:p>
        </p:txBody>
      </p:sp>
      <p:pic>
        <p:nvPicPr>
          <p:cNvPr id="91" name="Picture 90" descr="/Users/arpanbhandari/Downloads/light-bulb.pnglight-bulb"/>
          <p:cNvPicPr>
            <a:picLocks noChangeAspect="1"/>
          </p:cNvPicPr>
          <p:nvPr/>
        </p:nvPicPr>
        <p:blipFill>
          <a:blip r:embed="rId1"/>
          <a:srcRect/>
          <a:stretch>
            <a:fillRect/>
          </a:stretch>
        </p:blipFill>
        <p:spPr>
          <a:xfrm>
            <a:off x="10751820" y="-83820"/>
            <a:ext cx="1168400" cy="1168400"/>
          </a:xfrm>
          <a:prstGeom prst="rect">
            <a:avLst/>
          </a:prstGeom>
        </p:spPr>
      </p:pic>
      <p:pic>
        <p:nvPicPr>
          <p:cNvPr id="92" name="Picture 91" descr="/Users/arpanbhandari/Downloads/idea-4.pngidea-4"/>
          <p:cNvPicPr>
            <a:picLocks noChangeAspect="1"/>
          </p:cNvPicPr>
          <p:nvPr/>
        </p:nvPicPr>
        <p:blipFill>
          <a:blip r:embed="rId2"/>
          <a:srcRect/>
          <a:stretch>
            <a:fillRect/>
          </a:stretch>
        </p:blipFill>
        <p:spPr>
          <a:xfrm>
            <a:off x="271145" y="0"/>
            <a:ext cx="1168400" cy="1168400"/>
          </a:xfrm>
          <a:prstGeom prst="rect">
            <a:avLst/>
          </a:prstGeom>
        </p:spPr>
      </p:pic>
      <p:sp>
        <p:nvSpPr>
          <p:cNvPr id="3" name="Text Box 2"/>
          <p:cNvSpPr txBox="1"/>
          <p:nvPr/>
        </p:nvSpPr>
        <p:spPr>
          <a:xfrm>
            <a:off x="407670" y="1715135"/>
            <a:ext cx="8253095" cy="4523105"/>
          </a:xfrm>
          <a:prstGeom prst="rect">
            <a:avLst/>
          </a:prstGeom>
          <a:noFill/>
        </p:spPr>
        <p:txBody>
          <a:bodyPr wrap="square" rtlCol="0">
            <a:spAutoFit/>
          </a:bodyPr>
          <a:p>
            <a:r>
              <a:rPr lang="en-US" b="1">
                <a:latin typeface="Andale Mono" panose="020B0509000000000004" charset="0"/>
                <a:cs typeface="Andale Mono" panose="020B0509000000000004" charset="0"/>
              </a:rPr>
              <a:t>In conclusion, cement is a vital material for construction and infrastructure development, and its manufacture involves a complex process that requires a variety of raw materials and energy sources. The production of cement generates greenhouse gas emissions, and efforts to reduce these emissions and adopt more sustainable production practices are ongoing. The cement industry is subject to a number of challenges, including fluctuations in demand and supply, competition from foreign producers, and environmental regulations. To address these challenges and remain competitive, cement producers must adopt innovative technologies and practices to improve efficiency, reduce costs, and minimize environmental impacts. By continuously evolving and improving their operations, cement producers can contribute to the sustainable development of the industry and the global built environment.</a:t>
            </a:r>
            <a:endParaRPr lang="en-US" b="1">
              <a:latin typeface="Andale Mono" panose="020B0509000000000004" charset="0"/>
              <a:cs typeface="Andale Mono" panose="020B0509000000000004" charset="0"/>
            </a:endParaRPr>
          </a:p>
        </p:txBody>
      </p:sp>
      <p:pic>
        <p:nvPicPr>
          <p:cNvPr id="4" name="Picture 3" descr="task"/>
          <p:cNvPicPr>
            <a:picLocks noChangeAspect="1"/>
          </p:cNvPicPr>
          <p:nvPr/>
        </p:nvPicPr>
        <p:blipFill>
          <a:blip r:embed="rId3"/>
          <a:stretch>
            <a:fillRect/>
          </a:stretch>
        </p:blipFill>
        <p:spPr>
          <a:xfrm>
            <a:off x="8660765" y="2084705"/>
            <a:ext cx="3620135" cy="3620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camera.wav"/>
          </p:stSnd>
        </p:sndAc>
      </p:transition>
    </mc:Choice>
    <mc:Fallback>
      <p:transition spd="slow">
        <p:fade/>
        <p:sndAc>
          <p:stSnd>
            <p:snd r:embed="rId4"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000" fill="hold">
                                          <p:stCondLst>
                                            <p:cond delay="0"/>
                                          </p:stCondLst>
                                        </p:cTn>
                                        <p:tgtEl>
                                          <p:spTgt spid="135"/>
                                        </p:tgtEl>
                                        <p:attrNameLst>
                                          <p:attrName>style.visibility</p:attrName>
                                        </p:attrNameLst>
                                      </p:cBhvr>
                                      <p:to>
                                        <p:strVal val="visible"/>
                                      </p:to>
                                    </p:set>
                                    <p:anim calcmode="lin" valueType="num">
                                      <p:cBhvr>
                                        <p:cTn id="7" dur="1000" fill="hold"/>
                                        <p:tgtEl>
                                          <p:spTgt spid="135"/>
                                        </p:tgtEl>
                                        <p:attrNameLst>
                                          <p:attrName>ppt_w</p:attrName>
                                        </p:attrNameLst>
                                      </p:cBhvr>
                                      <p:tavLst>
                                        <p:tav tm="0">
                                          <p:val>
                                            <p:fltVal val="0"/>
                                          </p:val>
                                        </p:tav>
                                        <p:tav tm="100000">
                                          <p:val>
                                            <p:strVal val="#ppt_w"/>
                                          </p:val>
                                        </p:tav>
                                      </p:tavLst>
                                    </p:anim>
                                    <p:anim calcmode="lin" valueType="num">
                                      <p:cBhvr>
                                        <p:cTn id="8" dur="1000" fill="hold"/>
                                        <p:tgtEl>
                                          <p:spTgt spid="135"/>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2000" fill="hold">
                                          <p:stCondLst>
                                            <p:cond delay="0"/>
                                          </p:stCondLst>
                                        </p:cTn>
                                        <p:tgtEl>
                                          <p:spTgt spid="91"/>
                                        </p:tgtEl>
                                        <p:attrNameLst>
                                          <p:attrName>style.visibility</p:attrName>
                                        </p:attrNameLst>
                                      </p:cBhvr>
                                      <p:to>
                                        <p:strVal val="visible"/>
                                      </p:to>
                                    </p:set>
                                    <p:anim calcmode="lin" valueType="num">
                                      <p:cBhvr additive="base">
                                        <p:cTn id="11" dur="2000"/>
                                        <p:tgtEl>
                                          <p:spTgt spid="91"/>
                                        </p:tgtEl>
                                        <p:attrNameLst>
                                          <p:attrName>ppt_y</p:attrName>
                                        </p:attrNameLst>
                                      </p:cBhvr>
                                      <p:tavLst>
                                        <p:tav tm="0">
                                          <p:val>
                                            <p:strVal val="#ppt_y-#ppt_h*1.125000"/>
                                          </p:val>
                                        </p:tav>
                                        <p:tav tm="100000">
                                          <p:val>
                                            <p:strVal val="#ppt_y"/>
                                          </p:val>
                                        </p:tav>
                                      </p:tavLst>
                                    </p:anim>
                                    <p:animEffect transition="in" filter="wipe(down)">
                                      <p:cBhvr>
                                        <p:cTn id="12" dur="2000"/>
                                        <p:tgtEl>
                                          <p:spTgt spid="91"/>
                                        </p:tgtEl>
                                      </p:cBhvr>
                                    </p:animEffect>
                                  </p:childTnLst>
                                </p:cTn>
                              </p:par>
                              <p:par>
                                <p:cTn id="13" presetID="12" presetClass="entr" presetSubtype="4" fill="hold" nodeType="withEffect">
                                  <p:stCondLst>
                                    <p:cond delay="0"/>
                                  </p:stCondLst>
                                  <p:childTnLst>
                                    <p:set>
                                      <p:cBhvr>
                                        <p:cTn id="14" dur="2000" fill="hold">
                                          <p:stCondLst>
                                            <p:cond delay="0"/>
                                          </p:stCondLst>
                                        </p:cTn>
                                        <p:tgtEl>
                                          <p:spTgt spid="92"/>
                                        </p:tgtEl>
                                        <p:attrNameLst>
                                          <p:attrName>style.visibility</p:attrName>
                                        </p:attrNameLst>
                                      </p:cBhvr>
                                      <p:to>
                                        <p:strVal val="visible"/>
                                      </p:to>
                                    </p:set>
                                    <p:anim calcmode="lin" valueType="num">
                                      <p:cBhvr additive="base">
                                        <p:cTn id="15" dur="2000"/>
                                        <p:tgtEl>
                                          <p:spTgt spid="92"/>
                                        </p:tgtEl>
                                        <p:attrNameLst>
                                          <p:attrName>ppt_y</p:attrName>
                                        </p:attrNameLst>
                                      </p:cBhvr>
                                      <p:tavLst>
                                        <p:tav tm="0">
                                          <p:val>
                                            <p:strVal val="#ppt_y+#ppt_h*1.125000"/>
                                          </p:val>
                                        </p:tav>
                                        <p:tav tm="100000">
                                          <p:val>
                                            <p:strVal val="#ppt_y"/>
                                          </p:val>
                                        </p:tav>
                                      </p:tavLst>
                                    </p:anim>
                                    <p:animEffect transition="in" filter="wipe(up)">
                                      <p:cBhvr>
                                        <p:cTn id="16" dur="20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1" nodeType="clickEffect">
                                  <p:stCondLst>
                                    <p:cond delay="0"/>
                                  </p:stCondLst>
                                  <p:iterate type="lt">
                                    <p:tmPct val="50000"/>
                                  </p:iterate>
                                  <p:childTnLst>
                                    <p:set>
                                      <p:cBhvr>
                                        <p:cTn id="20" dur="1" fill="hold">
                                          <p:stCondLst>
                                            <p:cond delay="0"/>
                                          </p:stCondLst>
                                        </p:cTn>
                                        <p:tgtEl>
                                          <p:spTgt spid="3"/>
                                        </p:tgtEl>
                                        <p:attrNameLst>
                                          <p:attrName>style.visibility</p:attrName>
                                        </p:attrNameLst>
                                      </p:cBhvr>
                                      <p:to>
                                        <p:strVal val="visible"/>
                                      </p:to>
                                    </p:set>
                                    <p:anim calcmode="discrete" valueType="clr">
                                      <p:cBhvr override="childStyle">
                                        <p:cTn id="21"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
                                        </p:tgtEl>
                                        <p:attrNameLst>
                                          <p:attrName>fillcolor</p:attrName>
                                        </p:attrNameLst>
                                      </p:cBhvr>
                                      <p:tavLst>
                                        <p:tav tm="0">
                                          <p:val>
                                            <p:clrVal>
                                              <a:schemeClr val="accent2"/>
                                            </p:clrVal>
                                          </p:val>
                                        </p:tav>
                                        <p:tav tm="50000">
                                          <p:val>
                                            <p:clrVal>
                                              <a:schemeClr val="hlink"/>
                                            </p:clrVal>
                                          </p:val>
                                        </p:tav>
                                      </p:tavLst>
                                    </p:anim>
                                    <p:set>
                                      <p:cBhvr>
                                        <p:cTn id="23" dur="80"/>
                                        <p:tgtEl>
                                          <p:spTgt spid="3"/>
                                        </p:tgtEl>
                                        <p:attrNameLst>
                                          <p:attrName>fill.type</p:attrName>
                                        </p:attrNameLst>
                                      </p:cBhvr>
                                      <p:to>
                                        <p:strVal val="solid"/>
                                      </p:to>
                                    </p:set>
                                  </p:childTnLst>
                                </p:cTn>
                              </p:par>
                              <p:par>
                                <p:cTn id="24" presetID="23" presetClass="entr" presetSubtype="16" fill="hold" nodeType="withEffect">
                                  <p:stCondLst>
                                    <p:cond delay="0"/>
                                  </p:stCondLst>
                                  <p:childTnLst>
                                    <p:set>
                                      <p:cBhvr>
                                        <p:cTn id="25" dur="1000"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fltVal val="0"/>
                                          </p:val>
                                        </p:tav>
                                        <p:tav tm="100000">
                                          <p:val>
                                            <p:strVal val="#ppt_w"/>
                                          </p:val>
                                        </p:tav>
                                      </p:tavLst>
                                    </p:anim>
                                    <p:anim calcmode="lin" valueType="num">
                                      <p:cBhvr>
                                        <p:cTn id="27" dur="1000" fill="hold"/>
                                        <p:tgtEl>
                                          <p:spTgt spid="4"/>
                                        </p:tgtEl>
                                        <p:attrNameLst>
                                          <p:attrName>ppt_h</p:attrName>
                                        </p:attrNameLst>
                                      </p:cBhvr>
                                      <p:tavLst>
                                        <p:tav tm="0">
                                          <p:val>
                                            <p:fltVal val="0"/>
                                          </p:val>
                                        </p:tav>
                                        <p:tav tm="100000">
                                          <p:val>
                                            <p:strVal val="#ppt_h"/>
                                          </p:val>
                                        </p:tav>
                                      </p:tavLst>
                                    </p:anim>
                                  </p:childTnLst>
                                </p:cTn>
                              </p:par>
                            </p:childTnLst>
                          </p:cTn>
                        </p:par>
                        <p:par>
                          <p:cTn id="28" fill="hold">
                            <p:stCondLst>
                              <p:cond delay="35599"/>
                            </p:stCondLst>
                            <p:childTnLst>
                              <p:par>
                                <p:cTn id="29" presetID="6" presetClass="emph" presetSubtype="0" fill="hold" nodeType="afterEffect">
                                  <p:stCondLst>
                                    <p:cond delay="0"/>
                                  </p:stCondLst>
                                  <p:childTnLst>
                                    <p:animScale>
                                      <p:cBhvr>
                                        <p:cTn id="30" dur="200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六边形 85"/>
          <p:cNvSpPr/>
          <p:nvPr/>
        </p:nvSpPr>
        <p:spPr>
          <a:xfrm>
            <a:off x="5117465" y="2925445"/>
            <a:ext cx="450850" cy="381635"/>
          </a:xfrm>
          <a:prstGeom prst="hexagon">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87" name="六边形 86"/>
          <p:cNvSpPr/>
          <p:nvPr/>
        </p:nvSpPr>
        <p:spPr>
          <a:xfrm>
            <a:off x="6315075" y="4385945"/>
            <a:ext cx="450850" cy="381635"/>
          </a:xfrm>
          <a:prstGeom prst="hexagon">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88" name="六边形 87"/>
          <p:cNvSpPr/>
          <p:nvPr/>
        </p:nvSpPr>
        <p:spPr>
          <a:xfrm>
            <a:off x="7437120" y="4309110"/>
            <a:ext cx="450850" cy="381635"/>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89" name="六边形 88"/>
          <p:cNvSpPr/>
          <p:nvPr/>
        </p:nvSpPr>
        <p:spPr>
          <a:xfrm>
            <a:off x="8387080" y="2796540"/>
            <a:ext cx="292735" cy="246380"/>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0" name="六边形 89"/>
          <p:cNvSpPr/>
          <p:nvPr/>
        </p:nvSpPr>
        <p:spPr>
          <a:xfrm>
            <a:off x="7943215" y="2642870"/>
            <a:ext cx="429260" cy="363220"/>
          </a:xfrm>
          <a:prstGeom prst="hexagon">
            <a:avLst/>
          </a:pr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1" name="六边形 90"/>
          <p:cNvSpPr/>
          <p:nvPr/>
        </p:nvSpPr>
        <p:spPr>
          <a:xfrm>
            <a:off x="5650865" y="2661285"/>
            <a:ext cx="177165" cy="150495"/>
          </a:xfrm>
          <a:prstGeom prst="hexagon">
            <a:avLst/>
          </a:pr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2" name="六边形 91"/>
          <p:cNvSpPr/>
          <p:nvPr/>
        </p:nvSpPr>
        <p:spPr>
          <a:xfrm>
            <a:off x="7130415" y="4215765"/>
            <a:ext cx="198755" cy="170180"/>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3" name="六边形 92"/>
          <p:cNvSpPr/>
          <p:nvPr/>
        </p:nvSpPr>
        <p:spPr>
          <a:xfrm>
            <a:off x="8317230" y="3101340"/>
            <a:ext cx="207645" cy="175895"/>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4" name="六边形 93"/>
          <p:cNvSpPr/>
          <p:nvPr/>
        </p:nvSpPr>
        <p:spPr>
          <a:xfrm>
            <a:off x="5967095" y="2468880"/>
            <a:ext cx="347980" cy="292735"/>
          </a:xfrm>
          <a:prstGeom prst="hexagon">
            <a:avLst/>
          </a:pr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5" name="六边形 94"/>
          <p:cNvSpPr/>
          <p:nvPr/>
        </p:nvSpPr>
        <p:spPr>
          <a:xfrm>
            <a:off x="9521825" y="4614545"/>
            <a:ext cx="430530" cy="363220"/>
          </a:xfrm>
          <a:prstGeom prst="hexagon">
            <a:avLst/>
          </a:prstGeom>
          <a:solidFill>
            <a:srgbClr val="FDB5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6" name="六边形 95"/>
          <p:cNvSpPr/>
          <p:nvPr/>
        </p:nvSpPr>
        <p:spPr>
          <a:xfrm>
            <a:off x="9952355" y="4215765"/>
            <a:ext cx="311150" cy="262255"/>
          </a:xfrm>
          <a:prstGeom prst="hexagon">
            <a:avLst/>
          </a:prstGeom>
          <a:solidFill>
            <a:srgbClr val="FDB5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7" name="六边形 96"/>
          <p:cNvSpPr/>
          <p:nvPr/>
        </p:nvSpPr>
        <p:spPr>
          <a:xfrm>
            <a:off x="10005060" y="4644390"/>
            <a:ext cx="205740" cy="175895"/>
          </a:xfrm>
          <a:prstGeom prst="hexagon">
            <a:avLst/>
          </a:prstGeom>
          <a:solidFill>
            <a:srgbClr val="FDB5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98" name="六边形 97"/>
          <p:cNvSpPr/>
          <p:nvPr/>
        </p:nvSpPr>
        <p:spPr>
          <a:xfrm>
            <a:off x="5705475" y="2925445"/>
            <a:ext cx="292735" cy="246380"/>
          </a:xfrm>
          <a:prstGeom prst="hexagon">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100" name="六边形 99"/>
          <p:cNvSpPr/>
          <p:nvPr/>
        </p:nvSpPr>
        <p:spPr>
          <a:xfrm>
            <a:off x="4450080" y="3335655"/>
            <a:ext cx="1943100" cy="1642110"/>
          </a:xfrm>
          <a:prstGeom prst="hexagon">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109" name="六边形 108"/>
          <p:cNvSpPr/>
          <p:nvPr/>
        </p:nvSpPr>
        <p:spPr>
          <a:xfrm>
            <a:off x="6135370" y="2468880"/>
            <a:ext cx="1944370" cy="1642110"/>
          </a:xfrm>
          <a:prstGeom prst="hexagon">
            <a:avLst/>
          </a:pr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114" name="六边形 113"/>
          <p:cNvSpPr/>
          <p:nvPr/>
        </p:nvSpPr>
        <p:spPr>
          <a:xfrm>
            <a:off x="7802245" y="3335655"/>
            <a:ext cx="1944370" cy="1642110"/>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119" name="六边形 118"/>
          <p:cNvSpPr/>
          <p:nvPr/>
        </p:nvSpPr>
        <p:spPr>
          <a:xfrm>
            <a:off x="9472295" y="2468880"/>
            <a:ext cx="1943100" cy="1642110"/>
          </a:xfrm>
          <a:prstGeom prst="hexagon">
            <a:avLst/>
          </a:prstGeom>
          <a:solidFill>
            <a:srgbClr val="FDB5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85" fontAlgn="auto">
              <a:spcBef>
                <a:spcPts val="0"/>
              </a:spcBef>
              <a:spcAft>
                <a:spcPts val="0"/>
              </a:spcAft>
              <a:defRPr/>
            </a:pPr>
            <a:endParaRPr lang="zh-CN" altLang="en-US"/>
          </a:p>
        </p:txBody>
      </p:sp>
      <p:sp>
        <p:nvSpPr>
          <p:cNvPr id="111" name="六边形 93"/>
          <p:cNvSpPr/>
          <p:nvPr/>
        </p:nvSpPr>
        <p:spPr>
          <a:xfrm>
            <a:off x="6741160" y="4215765"/>
            <a:ext cx="347980" cy="292735"/>
          </a:xfrm>
          <a:prstGeom prst="hexagon">
            <a:avLst/>
          </a:pr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12" name="六边形 85"/>
          <p:cNvSpPr/>
          <p:nvPr/>
        </p:nvSpPr>
        <p:spPr>
          <a:xfrm>
            <a:off x="1780540" y="2925445"/>
            <a:ext cx="450850" cy="381635"/>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13" name="六边形 86"/>
          <p:cNvSpPr/>
          <p:nvPr/>
        </p:nvSpPr>
        <p:spPr>
          <a:xfrm>
            <a:off x="2978150" y="4385945"/>
            <a:ext cx="450850" cy="381635"/>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16" name="六边形 87"/>
          <p:cNvSpPr/>
          <p:nvPr/>
        </p:nvSpPr>
        <p:spPr>
          <a:xfrm>
            <a:off x="4100195" y="4309110"/>
            <a:ext cx="450850" cy="381635"/>
          </a:xfrm>
          <a:prstGeom prst="hexagon">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17" name="六边形 90"/>
          <p:cNvSpPr/>
          <p:nvPr/>
        </p:nvSpPr>
        <p:spPr>
          <a:xfrm>
            <a:off x="2313940" y="2661285"/>
            <a:ext cx="177165" cy="15049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18" name="六边形 91"/>
          <p:cNvSpPr/>
          <p:nvPr/>
        </p:nvSpPr>
        <p:spPr>
          <a:xfrm>
            <a:off x="3793490" y="4215765"/>
            <a:ext cx="198755" cy="170180"/>
          </a:xfrm>
          <a:prstGeom prst="hexagon">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22" name="六边形 93"/>
          <p:cNvSpPr/>
          <p:nvPr/>
        </p:nvSpPr>
        <p:spPr>
          <a:xfrm>
            <a:off x="2630170" y="2468880"/>
            <a:ext cx="347980" cy="29273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23" name="六边形 97"/>
          <p:cNvSpPr/>
          <p:nvPr/>
        </p:nvSpPr>
        <p:spPr>
          <a:xfrm>
            <a:off x="2368550" y="2925445"/>
            <a:ext cx="292735" cy="246380"/>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29" name="六边形 99"/>
          <p:cNvSpPr/>
          <p:nvPr/>
        </p:nvSpPr>
        <p:spPr>
          <a:xfrm>
            <a:off x="1113155" y="3335655"/>
            <a:ext cx="1943100" cy="1642110"/>
          </a:xfrm>
          <a:prstGeom prst="hexagon">
            <a:avLst/>
          </a:pr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30" name="六边形 108"/>
          <p:cNvSpPr/>
          <p:nvPr/>
        </p:nvSpPr>
        <p:spPr>
          <a:xfrm>
            <a:off x="2798445" y="2468880"/>
            <a:ext cx="1944370" cy="164211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sp>
        <p:nvSpPr>
          <p:cNvPr id="131" name="六边形 93"/>
          <p:cNvSpPr/>
          <p:nvPr/>
        </p:nvSpPr>
        <p:spPr>
          <a:xfrm>
            <a:off x="3404235" y="4215765"/>
            <a:ext cx="347980" cy="29273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21385" fontAlgn="auto">
              <a:spcBef>
                <a:spcPts val="0"/>
              </a:spcBef>
              <a:spcAft>
                <a:spcPts val="0"/>
              </a:spcAft>
              <a:defRPr/>
            </a:pPr>
            <a:endParaRPr lang="zh-CN" altLang="en-US"/>
          </a:p>
        </p:txBody>
      </p:sp>
      <p:pic>
        <p:nvPicPr>
          <p:cNvPr id="133" name="Picture 132" descr="/Users/arpanbhandari/Downloads/309693447_1252855465567752_1228088829440566577_n.jpg309693447_1252855465567752_1228088829440566577_n"/>
          <p:cNvPicPr>
            <a:picLocks noChangeAspect="1"/>
          </p:cNvPicPr>
          <p:nvPr/>
        </p:nvPicPr>
        <p:blipFill>
          <a:blip r:embed="rId1"/>
          <a:srcRect/>
          <a:stretch>
            <a:fillRect/>
          </a:stretch>
        </p:blipFill>
        <p:spPr>
          <a:xfrm>
            <a:off x="1826895" y="3449320"/>
            <a:ext cx="541655" cy="541655"/>
          </a:xfrm>
          <a:prstGeom prst="ellipse">
            <a:avLst/>
          </a:prstGeom>
        </p:spPr>
      </p:pic>
      <p:sp>
        <p:nvSpPr>
          <p:cNvPr id="134" name="Text Box 133"/>
          <p:cNvSpPr txBox="1"/>
          <p:nvPr/>
        </p:nvSpPr>
        <p:spPr>
          <a:xfrm>
            <a:off x="1439545" y="4132580"/>
            <a:ext cx="1290320" cy="645160"/>
          </a:xfrm>
          <a:prstGeom prst="rect">
            <a:avLst/>
          </a:prstGeom>
          <a:noFill/>
        </p:spPr>
        <p:txBody>
          <a:bodyPr wrap="square" rtlCol="0">
            <a:spAutoFit/>
          </a:bodyPr>
          <a:p>
            <a:pPr algn="ctr"/>
            <a:r>
              <a:rPr lang="en-US" b="1">
                <a:solidFill>
                  <a:schemeClr val="bg1"/>
                </a:solidFill>
                <a:latin typeface="Arial Bold" panose="020B0604020202020204" charset="0"/>
                <a:cs typeface="Arial Bold" panose="020B0604020202020204" charset="0"/>
              </a:rPr>
              <a:t>Arpan</a:t>
            </a:r>
            <a:endParaRPr lang="en-US" b="1">
              <a:solidFill>
                <a:schemeClr val="bg1"/>
              </a:solidFill>
              <a:latin typeface="Arial Bold" panose="020B0604020202020204" charset="0"/>
              <a:cs typeface="Arial Bold" panose="020B0604020202020204" charset="0"/>
            </a:endParaRPr>
          </a:p>
          <a:p>
            <a:pPr algn="ctr"/>
            <a:r>
              <a:rPr lang="en-US" b="1">
                <a:solidFill>
                  <a:schemeClr val="bg1"/>
                </a:solidFill>
                <a:latin typeface="Arial Bold" panose="020B0604020202020204" charset="0"/>
                <a:cs typeface="Arial Bold" panose="020B0604020202020204" charset="0"/>
              </a:rPr>
              <a:t>Bhandari</a:t>
            </a:r>
            <a:endParaRPr lang="en-US" b="1">
              <a:solidFill>
                <a:schemeClr val="bg1"/>
              </a:solidFill>
              <a:latin typeface="Arial Bold" panose="020B0604020202020204" charset="0"/>
              <a:cs typeface="Arial Bold" panose="020B0604020202020204" charset="0"/>
            </a:endParaRPr>
          </a:p>
        </p:txBody>
      </p:sp>
      <p:sp>
        <p:nvSpPr>
          <p:cNvPr id="136" name="Text Box 135"/>
          <p:cNvSpPr txBox="1"/>
          <p:nvPr/>
        </p:nvSpPr>
        <p:spPr>
          <a:xfrm>
            <a:off x="3125470" y="3287395"/>
            <a:ext cx="1290320" cy="645160"/>
          </a:xfrm>
          <a:prstGeom prst="rect">
            <a:avLst/>
          </a:prstGeom>
          <a:noFill/>
        </p:spPr>
        <p:txBody>
          <a:bodyPr wrap="square" rtlCol="0">
            <a:spAutoFit/>
          </a:bodyPr>
          <a:p>
            <a:pPr algn="ctr"/>
            <a:r>
              <a:rPr lang="en-US" b="1">
                <a:solidFill>
                  <a:schemeClr val="bg1"/>
                </a:solidFill>
                <a:latin typeface="Arial Bold" panose="020B0604020202020204" charset="0"/>
                <a:cs typeface="Arial Bold" panose="020B0604020202020204" charset="0"/>
              </a:rPr>
              <a:t>Sujan</a:t>
            </a:r>
            <a:endParaRPr lang="en-US" b="1">
              <a:solidFill>
                <a:schemeClr val="bg1"/>
              </a:solidFill>
              <a:latin typeface="Arial Bold" panose="020B0604020202020204" charset="0"/>
              <a:cs typeface="Arial Bold" panose="020B0604020202020204" charset="0"/>
            </a:endParaRPr>
          </a:p>
          <a:p>
            <a:pPr algn="ctr"/>
            <a:r>
              <a:rPr lang="en-US" b="1">
                <a:solidFill>
                  <a:schemeClr val="bg1"/>
                </a:solidFill>
                <a:latin typeface="Arial Bold" panose="020B0604020202020204" charset="0"/>
                <a:cs typeface="Arial Bold" panose="020B0604020202020204" charset="0"/>
              </a:rPr>
              <a:t>Karki</a:t>
            </a:r>
            <a:endParaRPr lang="en-US" b="1">
              <a:solidFill>
                <a:schemeClr val="bg1"/>
              </a:solidFill>
              <a:latin typeface="Arial Bold" panose="020B0604020202020204" charset="0"/>
              <a:cs typeface="Arial Bold" panose="020B0604020202020204" charset="0"/>
            </a:endParaRPr>
          </a:p>
        </p:txBody>
      </p:sp>
      <p:pic>
        <p:nvPicPr>
          <p:cNvPr id="137" name="Picture 136" descr="/Users/arpanbhandari/Downloads/290142582_1188424031978677_5545206088609233666_n.jpg290142582_1188424031978677_5545206088609233666_n"/>
          <p:cNvPicPr>
            <a:picLocks noChangeAspect="1"/>
          </p:cNvPicPr>
          <p:nvPr/>
        </p:nvPicPr>
        <p:blipFill>
          <a:blip r:embed="rId2"/>
          <a:srcRect/>
          <a:stretch>
            <a:fillRect/>
          </a:stretch>
        </p:blipFill>
        <p:spPr>
          <a:xfrm>
            <a:off x="5151120" y="3452495"/>
            <a:ext cx="541020" cy="541655"/>
          </a:xfrm>
          <a:prstGeom prst="ellipse">
            <a:avLst/>
          </a:prstGeom>
        </p:spPr>
      </p:pic>
      <p:sp>
        <p:nvSpPr>
          <p:cNvPr id="138" name="Text Box 137"/>
          <p:cNvSpPr txBox="1"/>
          <p:nvPr/>
        </p:nvSpPr>
        <p:spPr>
          <a:xfrm>
            <a:off x="4776470" y="4132580"/>
            <a:ext cx="1290320" cy="645160"/>
          </a:xfrm>
          <a:prstGeom prst="rect">
            <a:avLst/>
          </a:prstGeom>
          <a:noFill/>
        </p:spPr>
        <p:txBody>
          <a:bodyPr wrap="square" rtlCol="0">
            <a:spAutoFit/>
          </a:bodyPr>
          <a:p>
            <a:pPr algn="ctr"/>
            <a:r>
              <a:rPr lang="en-US" b="1">
                <a:solidFill>
                  <a:schemeClr val="bg1"/>
                </a:solidFill>
                <a:latin typeface="Arial Bold" panose="020B0604020202020204" charset="0"/>
                <a:cs typeface="Arial Bold" panose="020B0604020202020204" charset="0"/>
              </a:rPr>
              <a:t>Sujal</a:t>
            </a:r>
            <a:endParaRPr lang="en-US" b="1">
              <a:solidFill>
                <a:schemeClr val="bg1"/>
              </a:solidFill>
              <a:latin typeface="Arial Bold" panose="020B0604020202020204" charset="0"/>
              <a:cs typeface="Arial Bold" panose="020B0604020202020204" charset="0"/>
            </a:endParaRPr>
          </a:p>
          <a:p>
            <a:pPr algn="ctr"/>
            <a:r>
              <a:rPr lang="en-US" b="1">
                <a:solidFill>
                  <a:schemeClr val="bg1"/>
                </a:solidFill>
                <a:latin typeface="Arial Bold" panose="020B0604020202020204" charset="0"/>
                <a:cs typeface="Arial Bold" panose="020B0604020202020204" charset="0"/>
              </a:rPr>
              <a:t>Bhattarai</a:t>
            </a:r>
            <a:endParaRPr lang="en-US" b="1">
              <a:solidFill>
                <a:schemeClr val="bg1"/>
              </a:solidFill>
              <a:latin typeface="Arial Bold" panose="020B0604020202020204" charset="0"/>
              <a:cs typeface="Arial Bold" panose="020B0604020202020204" charset="0"/>
            </a:endParaRPr>
          </a:p>
        </p:txBody>
      </p:sp>
      <p:sp>
        <p:nvSpPr>
          <p:cNvPr id="139" name="Text Box 138"/>
          <p:cNvSpPr txBox="1"/>
          <p:nvPr/>
        </p:nvSpPr>
        <p:spPr>
          <a:xfrm>
            <a:off x="6462395" y="3287395"/>
            <a:ext cx="1290320" cy="645160"/>
          </a:xfrm>
          <a:prstGeom prst="rect">
            <a:avLst/>
          </a:prstGeom>
          <a:noFill/>
        </p:spPr>
        <p:txBody>
          <a:bodyPr wrap="square" rtlCol="0">
            <a:spAutoFit/>
          </a:bodyPr>
          <a:p>
            <a:pPr algn="ctr"/>
            <a:r>
              <a:rPr lang="en-US" b="1">
                <a:solidFill>
                  <a:schemeClr val="bg1"/>
                </a:solidFill>
                <a:latin typeface="Arial Bold" panose="020B0604020202020204" charset="0"/>
                <a:cs typeface="Arial Bold" panose="020B0604020202020204" charset="0"/>
              </a:rPr>
              <a:t>Utsav</a:t>
            </a:r>
            <a:endParaRPr lang="en-US" b="1">
              <a:solidFill>
                <a:schemeClr val="bg1"/>
              </a:solidFill>
              <a:latin typeface="Arial Bold" panose="020B0604020202020204" charset="0"/>
              <a:cs typeface="Arial Bold" panose="020B0604020202020204" charset="0"/>
            </a:endParaRPr>
          </a:p>
          <a:p>
            <a:pPr algn="ctr"/>
            <a:r>
              <a:rPr lang="en-US" b="1">
                <a:solidFill>
                  <a:schemeClr val="bg1"/>
                </a:solidFill>
                <a:latin typeface="Arial Bold" panose="020B0604020202020204" charset="0"/>
                <a:cs typeface="Arial Bold" panose="020B0604020202020204" charset="0"/>
              </a:rPr>
              <a:t>Acharya</a:t>
            </a:r>
            <a:endParaRPr lang="en-US" b="1">
              <a:solidFill>
                <a:schemeClr val="bg1"/>
              </a:solidFill>
              <a:latin typeface="Arial Bold" panose="020B0604020202020204" charset="0"/>
              <a:cs typeface="Arial Bold" panose="020B0604020202020204" charset="0"/>
            </a:endParaRPr>
          </a:p>
        </p:txBody>
      </p:sp>
      <p:pic>
        <p:nvPicPr>
          <p:cNvPr id="140" name="Picture 139" descr="/Users/arpanbhandari/Downloads/268839792_415320970297541_3561111166698399341_n.jpg268839792_415320970297541_3561111166698399341_n"/>
          <p:cNvPicPr>
            <a:picLocks noChangeAspect="1"/>
          </p:cNvPicPr>
          <p:nvPr/>
        </p:nvPicPr>
        <p:blipFill>
          <a:blip r:embed="rId3"/>
          <a:srcRect/>
          <a:stretch>
            <a:fillRect/>
          </a:stretch>
        </p:blipFill>
        <p:spPr>
          <a:xfrm>
            <a:off x="6837045" y="2640330"/>
            <a:ext cx="541655" cy="541655"/>
          </a:xfrm>
          <a:prstGeom prst="ellipse">
            <a:avLst/>
          </a:prstGeom>
        </p:spPr>
      </p:pic>
      <p:pic>
        <p:nvPicPr>
          <p:cNvPr id="141" name="Picture 140" descr="/Users/arpanbhandari/Downloads/315224218_1357818101626962_29166468631540827_n.jpg315224218_1357818101626962_29166468631540827_n"/>
          <p:cNvPicPr>
            <a:picLocks noChangeAspect="1"/>
          </p:cNvPicPr>
          <p:nvPr/>
        </p:nvPicPr>
        <p:blipFill>
          <a:blip r:embed="rId4"/>
          <a:srcRect/>
          <a:stretch>
            <a:fillRect/>
          </a:stretch>
        </p:blipFill>
        <p:spPr>
          <a:xfrm>
            <a:off x="8509635" y="3452495"/>
            <a:ext cx="530225" cy="541655"/>
          </a:xfrm>
          <a:prstGeom prst="ellipse">
            <a:avLst/>
          </a:prstGeom>
        </p:spPr>
      </p:pic>
      <p:pic>
        <p:nvPicPr>
          <p:cNvPr id="142" name="Picture 141" descr="/Users/arpanbhandari/Downloads/312651536_1156521701954886_3324389327630604035_n.jpg312651536_1156521701954886_3324389327630604035_n"/>
          <p:cNvPicPr>
            <a:picLocks noChangeAspect="1"/>
          </p:cNvPicPr>
          <p:nvPr/>
        </p:nvPicPr>
        <p:blipFill>
          <a:blip r:embed="rId5"/>
          <a:srcRect/>
          <a:stretch>
            <a:fillRect/>
          </a:stretch>
        </p:blipFill>
        <p:spPr>
          <a:xfrm>
            <a:off x="10174605" y="2640330"/>
            <a:ext cx="537845" cy="541655"/>
          </a:xfrm>
          <a:prstGeom prst="ellipse">
            <a:avLst/>
          </a:prstGeom>
        </p:spPr>
      </p:pic>
      <p:sp>
        <p:nvSpPr>
          <p:cNvPr id="144" name="Text Box 143"/>
          <p:cNvSpPr txBox="1"/>
          <p:nvPr/>
        </p:nvSpPr>
        <p:spPr>
          <a:xfrm>
            <a:off x="8129270" y="4121150"/>
            <a:ext cx="1290320" cy="645160"/>
          </a:xfrm>
          <a:prstGeom prst="rect">
            <a:avLst/>
          </a:prstGeom>
          <a:noFill/>
        </p:spPr>
        <p:txBody>
          <a:bodyPr wrap="square" rtlCol="0">
            <a:spAutoFit/>
          </a:bodyPr>
          <a:p>
            <a:pPr algn="ctr"/>
            <a:r>
              <a:rPr lang="en-US" b="1">
                <a:solidFill>
                  <a:schemeClr val="bg1"/>
                </a:solidFill>
                <a:latin typeface="Arial Bold" panose="020B0604020202020204" charset="0"/>
                <a:cs typeface="Arial Bold" panose="020B0604020202020204" charset="0"/>
              </a:rPr>
              <a:t>Gopal</a:t>
            </a:r>
            <a:endParaRPr lang="en-US" b="1">
              <a:solidFill>
                <a:schemeClr val="bg1"/>
              </a:solidFill>
              <a:latin typeface="Arial Bold" panose="020B0604020202020204" charset="0"/>
              <a:cs typeface="Arial Bold" panose="020B0604020202020204" charset="0"/>
            </a:endParaRPr>
          </a:p>
          <a:p>
            <a:pPr algn="ctr"/>
            <a:r>
              <a:rPr lang="en-US" b="1">
                <a:solidFill>
                  <a:schemeClr val="bg1"/>
                </a:solidFill>
                <a:latin typeface="Arial Bold" panose="020B0604020202020204" charset="0"/>
                <a:cs typeface="Arial Bold" panose="020B0604020202020204" charset="0"/>
              </a:rPr>
              <a:t>Mishra</a:t>
            </a:r>
            <a:endParaRPr lang="en-US" b="1">
              <a:solidFill>
                <a:schemeClr val="bg1"/>
              </a:solidFill>
              <a:latin typeface="Arial Bold" panose="020B0604020202020204" charset="0"/>
              <a:cs typeface="Arial Bold" panose="020B0604020202020204" charset="0"/>
            </a:endParaRPr>
          </a:p>
        </p:txBody>
      </p:sp>
      <p:sp>
        <p:nvSpPr>
          <p:cNvPr id="145" name="Text Box 144"/>
          <p:cNvSpPr txBox="1"/>
          <p:nvPr/>
        </p:nvSpPr>
        <p:spPr>
          <a:xfrm>
            <a:off x="9798685" y="3311525"/>
            <a:ext cx="1290320" cy="645160"/>
          </a:xfrm>
          <a:prstGeom prst="rect">
            <a:avLst/>
          </a:prstGeom>
          <a:noFill/>
        </p:spPr>
        <p:txBody>
          <a:bodyPr wrap="square" rtlCol="0">
            <a:spAutoFit/>
          </a:bodyPr>
          <a:p>
            <a:pPr algn="ctr"/>
            <a:r>
              <a:rPr lang="en-US" b="1">
                <a:solidFill>
                  <a:schemeClr val="bg1"/>
                </a:solidFill>
                <a:latin typeface="Arial Bold" panose="020B0604020202020204" charset="0"/>
                <a:cs typeface="Arial Bold" panose="020B0604020202020204" charset="0"/>
              </a:rPr>
              <a:t>Ashis</a:t>
            </a:r>
            <a:endParaRPr lang="en-US" b="1">
              <a:solidFill>
                <a:schemeClr val="bg1"/>
              </a:solidFill>
              <a:latin typeface="Arial Bold" panose="020B0604020202020204" charset="0"/>
              <a:cs typeface="Arial Bold" panose="020B0604020202020204" charset="0"/>
            </a:endParaRPr>
          </a:p>
          <a:p>
            <a:pPr algn="ctr"/>
            <a:r>
              <a:rPr lang="en-US" b="1">
                <a:solidFill>
                  <a:schemeClr val="bg1"/>
                </a:solidFill>
                <a:latin typeface="Arial Bold" panose="020B0604020202020204" charset="0"/>
                <a:cs typeface="Arial Bold" panose="020B0604020202020204" charset="0"/>
              </a:rPr>
              <a:t>Kunwar</a:t>
            </a:r>
            <a:endParaRPr lang="en-US" b="1">
              <a:solidFill>
                <a:schemeClr val="bg1"/>
              </a:solidFill>
              <a:latin typeface="Arial Bold" panose="020B0604020202020204" charset="0"/>
              <a:cs typeface="Arial Bold" panose="020B0604020202020204" charset="0"/>
            </a:endParaRPr>
          </a:p>
        </p:txBody>
      </p:sp>
      <p:pic>
        <p:nvPicPr>
          <p:cNvPr id="146" name="Picture 145" descr="/Users/arpanbhandari/Downloads/289365787_905164597547977_8431029638125847023_n-2.jpg289365787_905164597547977_8431029638125847023_n-2"/>
          <p:cNvPicPr>
            <a:picLocks noChangeAspect="1"/>
          </p:cNvPicPr>
          <p:nvPr/>
        </p:nvPicPr>
        <p:blipFill>
          <a:blip r:embed="rId6"/>
          <a:srcRect/>
          <a:stretch>
            <a:fillRect/>
          </a:stretch>
        </p:blipFill>
        <p:spPr>
          <a:xfrm>
            <a:off x="3500120" y="2640965"/>
            <a:ext cx="541020" cy="541020"/>
          </a:xfrm>
          <a:prstGeom prst="ellipse">
            <a:avLst/>
          </a:prstGeom>
        </p:spPr>
      </p:pic>
      <p:sp>
        <p:nvSpPr>
          <p:cNvPr id="148" name="Text Box 147"/>
          <p:cNvSpPr txBox="1"/>
          <p:nvPr/>
        </p:nvSpPr>
        <p:spPr>
          <a:xfrm>
            <a:off x="1431290" y="360680"/>
            <a:ext cx="9418955" cy="1353185"/>
          </a:xfrm>
          <a:prstGeom prst="rect">
            <a:avLst/>
          </a:prstGeom>
          <a:noFill/>
        </p:spPr>
        <p:txBody>
          <a:bodyPr wrap="square" rtlCol="0">
            <a:spAutoFit/>
          </a:bodyPr>
          <a:p>
            <a:pPr algn="l"/>
            <a:r>
              <a:rPr lang="en-US" sz="6000">
                <a:latin typeface="Arial Unicode MS" panose="020B0604020202020204" charset="-122"/>
                <a:ea typeface="Arial Unicode MS" panose="020B0604020202020204" charset="-122"/>
                <a:cs typeface="Arial Unicode MS" panose="020B0604020202020204" charset="-122"/>
              </a:rPr>
              <a:t>‘</a:t>
            </a:r>
            <a:r>
              <a:rPr lang="en-US" sz="2200" b="1" i="1">
                <a:latin typeface="Arial Unicode MS" panose="020B0604020202020204" charset="-122"/>
                <a:ea typeface="Arial Unicode MS" panose="020B0604020202020204" charset="-122"/>
                <a:cs typeface="Arial Unicode MS" panose="020B0604020202020204" charset="-122"/>
              </a:rPr>
              <a:t>The foundation of a strong structure is built with cement, just as the foundation of a strong presentation is built with hard work and dedication.</a:t>
            </a:r>
            <a:endParaRPr lang="en-US" sz="2200" b="1" i="1">
              <a:latin typeface="Arial Unicode MS" panose="020B0604020202020204" charset="-122"/>
              <a:ea typeface="Arial Unicode MS" panose="020B0604020202020204" charset="-122"/>
              <a:cs typeface="Arial Unicode MS" panose="020B0604020202020204" charset="-122"/>
            </a:endParaRPr>
          </a:p>
        </p:txBody>
      </p:sp>
      <p:sp>
        <p:nvSpPr>
          <p:cNvPr id="150" name="Text Box 149"/>
          <p:cNvSpPr txBox="1"/>
          <p:nvPr/>
        </p:nvSpPr>
        <p:spPr>
          <a:xfrm>
            <a:off x="325755" y="5911215"/>
            <a:ext cx="11631295" cy="675640"/>
          </a:xfrm>
          <a:prstGeom prst="rect">
            <a:avLst/>
          </a:prstGeom>
          <a:noFill/>
        </p:spPr>
        <p:txBody>
          <a:bodyPr wrap="square" rtlCol="0">
            <a:spAutoFit/>
          </a:bodyPr>
          <a:p>
            <a:r>
              <a:rPr lang="en-US" sz="3800" b="1">
                <a:solidFill>
                  <a:srgbClr val="288DBB"/>
                </a:solidFill>
                <a:latin typeface="Chalkboard SE Bold" panose="03050602040202020205" charset="0"/>
                <a:cs typeface="Chalkboard SE Bold" panose="03050602040202020205" charset="0"/>
              </a:rPr>
              <a:t>Thank you for listening. - The Concrete Thinkers</a:t>
            </a:r>
            <a:endParaRPr lang="en-US" sz="3800" b="1">
              <a:solidFill>
                <a:srgbClr val="288DBB"/>
              </a:solidFill>
              <a:latin typeface="Chalkboard SE Bold" panose="03050602040202020205" charset="0"/>
              <a:cs typeface="Chalkboard SE Bold" panose="03050602040202020205"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sndAc>
          <p:stSnd>
            <p:snd r:embed="rId7" name="applause.wav"/>
          </p:stSnd>
        </p:sndAc>
      </p:transition>
    </mc:Choice>
    <mc:Fallback>
      <p:transition spd="slow">
        <p:push dir="u"/>
        <p:sndAc>
          <p:stSnd>
            <p:snd r:embed="rId7"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2000" fill="hold">
                                          <p:stCondLst>
                                            <p:cond delay="0"/>
                                          </p:stCondLst>
                                        </p:cTn>
                                        <p:tgtEl>
                                          <p:spTgt spid="148"/>
                                        </p:tgtEl>
                                        <p:attrNameLst>
                                          <p:attrName>style.visibility</p:attrName>
                                        </p:attrNameLst>
                                      </p:cBhvr>
                                      <p:to>
                                        <p:strVal val="visible"/>
                                      </p:to>
                                    </p:set>
                                    <p:anim calcmode="lin" valueType="num">
                                      <p:cBhvr additive="base">
                                        <p:cTn id="7" dur="2000"/>
                                        <p:tgtEl>
                                          <p:spTgt spid="148"/>
                                        </p:tgtEl>
                                        <p:attrNameLst>
                                          <p:attrName>ppt_y</p:attrName>
                                        </p:attrNameLst>
                                      </p:cBhvr>
                                      <p:tavLst>
                                        <p:tav tm="0">
                                          <p:val>
                                            <p:strVal val="#ppt_y+#ppt_h*1.125000"/>
                                          </p:val>
                                        </p:tav>
                                        <p:tav tm="100000">
                                          <p:val>
                                            <p:strVal val="#ppt_y"/>
                                          </p:val>
                                        </p:tav>
                                      </p:tavLst>
                                    </p:anim>
                                    <p:animEffect transition="in" filter="wipe(up)">
                                      <p:cBhvr>
                                        <p:cTn id="8" dur="2000"/>
                                        <p:tgtEl>
                                          <p:spTgt spid="148"/>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0-#ppt_w/2"/>
                                          </p:val>
                                        </p:tav>
                                        <p:tav tm="100000">
                                          <p:val>
                                            <p:strVal val="#ppt_x"/>
                                          </p:val>
                                        </p:tav>
                                      </p:tavLst>
                                    </p:anim>
                                    <p:anim calcmode="lin" valueType="num">
                                      <p:cBhvr additive="base">
                                        <p:cTn id="14" dur="500" fill="hold"/>
                                        <p:tgtEl>
                                          <p:spTgt spid="1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 calcmode="lin" valueType="num">
                                      <p:cBhvr additive="base">
                                        <p:cTn id="17" dur="500" fill="hold"/>
                                        <p:tgtEl>
                                          <p:spTgt spid="123"/>
                                        </p:tgtEl>
                                        <p:attrNameLst>
                                          <p:attrName>ppt_x</p:attrName>
                                        </p:attrNameLst>
                                      </p:cBhvr>
                                      <p:tavLst>
                                        <p:tav tm="0">
                                          <p:val>
                                            <p:strVal val="0-#ppt_w/2"/>
                                          </p:val>
                                        </p:tav>
                                        <p:tav tm="100000">
                                          <p:val>
                                            <p:strVal val="#ppt_x"/>
                                          </p:val>
                                        </p:tav>
                                      </p:tavLst>
                                    </p:anim>
                                    <p:anim calcmode="lin" valueType="num">
                                      <p:cBhvr additive="base">
                                        <p:cTn id="18" dur="500" fill="hold"/>
                                        <p:tgtEl>
                                          <p:spTgt spid="1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 calcmode="lin" valueType="num">
                                      <p:cBhvr additive="base">
                                        <p:cTn id="21" dur="500" fill="hold"/>
                                        <p:tgtEl>
                                          <p:spTgt spid="129"/>
                                        </p:tgtEl>
                                        <p:attrNameLst>
                                          <p:attrName>ppt_x</p:attrName>
                                        </p:attrNameLst>
                                      </p:cBhvr>
                                      <p:tavLst>
                                        <p:tav tm="0">
                                          <p:val>
                                            <p:strVal val="0-#ppt_w/2"/>
                                          </p:val>
                                        </p:tav>
                                        <p:tav tm="100000">
                                          <p:val>
                                            <p:strVal val="#ppt_x"/>
                                          </p:val>
                                        </p:tav>
                                      </p:tavLst>
                                    </p:anim>
                                    <p:anim calcmode="lin" valueType="num">
                                      <p:cBhvr additive="base">
                                        <p:cTn id="22" dur="500" fill="hold"/>
                                        <p:tgtEl>
                                          <p:spTgt spid="12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 calcmode="lin" valueType="num">
                                      <p:cBhvr additive="base">
                                        <p:cTn id="25" dur="500" fill="hold"/>
                                        <p:tgtEl>
                                          <p:spTgt spid="133"/>
                                        </p:tgtEl>
                                        <p:attrNameLst>
                                          <p:attrName>ppt_x</p:attrName>
                                        </p:attrNameLst>
                                      </p:cBhvr>
                                      <p:tavLst>
                                        <p:tav tm="0">
                                          <p:val>
                                            <p:strVal val="0-#ppt_w/2"/>
                                          </p:val>
                                        </p:tav>
                                        <p:tav tm="100000">
                                          <p:val>
                                            <p:strVal val="#ppt_x"/>
                                          </p:val>
                                        </p:tav>
                                      </p:tavLst>
                                    </p:anim>
                                    <p:anim calcmode="lin" valueType="num">
                                      <p:cBhvr additive="base">
                                        <p:cTn id="26" dur="500" fill="hold"/>
                                        <p:tgtEl>
                                          <p:spTgt spid="13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anim calcmode="lin" valueType="num">
                                      <p:cBhvr additive="base">
                                        <p:cTn id="29" dur="500" fill="hold"/>
                                        <p:tgtEl>
                                          <p:spTgt spid="134"/>
                                        </p:tgtEl>
                                        <p:attrNameLst>
                                          <p:attrName>ppt_x</p:attrName>
                                        </p:attrNameLst>
                                      </p:cBhvr>
                                      <p:tavLst>
                                        <p:tav tm="0">
                                          <p:val>
                                            <p:strVal val="0-#ppt_w/2"/>
                                          </p:val>
                                        </p:tav>
                                        <p:tav tm="100000">
                                          <p:val>
                                            <p:strVal val="#ppt_x"/>
                                          </p:val>
                                        </p:tav>
                                      </p:tavLst>
                                    </p:anim>
                                    <p:anim calcmode="lin" valueType="num">
                                      <p:cBhvr additive="base">
                                        <p:cTn id="30" dur="500" fill="hold"/>
                                        <p:tgtEl>
                                          <p:spTgt spid="134"/>
                                        </p:tgtEl>
                                        <p:attrNameLst>
                                          <p:attrName>ppt_y</p:attrName>
                                        </p:attrNameLst>
                                      </p:cBhvr>
                                      <p:tavLst>
                                        <p:tav tm="0">
                                          <p:val>
                                            <p:strVal val="#ppt_y"/>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ppt_x"/>
                                          </p:val>
                                        </p:tav>
                                        <p:tav tm="100000">
                                          <p:val>
                                            <p:strVal val="#ppt_x"/>
                                          </p:val>
                                        </p:tav>
                                      </p:tavLst>
                                    </p:anim>
                                    <p:anim calcmode="lin" valueType="num">
                                      <p:cBhvr additive="base">
                                        <p:cTn id="34" dur="500" fill="hold"/>
                                        <p:tgtEl>
                                          <p:spTgt spid="11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2" fill="hold" grpId="0" nodeType="afterEffect">
                                  <p:stCondLst>
                                    <p:cond delay="0"/>
                                  </p:stCondLst>
                                  <p:childTnLst>
                                    <p:set>
                                      <p:cBhvr>
                                        <p:cTn id="37" dur="1" fill="hold">
                                          <p:stCondLst>
                                            <p:cond delay="0"/>
                                          </p:stCondLst>
                                        </p:cTn>
                                        <p:tgtEl>
                                          <p:spTgt spid="117"/>
                                        </p:tgtEl>
                                        <p:attrNameLst>
                                          <p:attrName>style.visibility</p:attrName>
                                        </p:attrNameLst>
                                      </p:cBhvr>
                                      <p:to>
                                        <p:strVal val="visible"/>
                                      </p:to>
                                    </p:set>
                                    <p:anim calcmode="lin" valueType="num">
                                      <p:cBhvr additive="base">
                                        <p:cTn id="38" dur="500" fill="hold"/>
                                        <p:tgtEl>
                                          <p:spTgt spid="117"/>
                                        </p:tgtEl>
                                        <p:attrNameLst>
                                          <p:attrName>ppt_x</p:attrName>
                                        </p:attrNameLst>
                                      </p:cBhvr>
                                      <p:tavLst>
                                        <p:tav tm="0">
                                          <p:val>
                                            <p:strVal val="1+#ppt_w/2"/>
                                          </p:val>
                                        </p:tav>
                                        <p:tav tm="100000">
                                          <p:val>
                                            <p:strVal val="#ppt_x"/>
                                          </p:val>
                                        </p:tav>
                                      </p:tavLst>
                                    </p:anim>
                                    <p:anim calcmode="lin" valueType="num">
                                      <p:cBhvr additive="base">
                                        <p:cTn id="39" dur="500" fill="hold"/>
                                        <p:tgtEl>
                                          <p:spTgt spid="1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22"/>
                                        </p:tgtEl>
                                        <p:attrNameLst>
                                          <p:attrName>style.visibility</p:attrName>
                                        </p:attrNameLst>
                                      </p:cBhvr>
                                      <p:to>
                                        <p:strVal val="visible"/>
                                      </p:to>
                                    </p:set>
                                    <p:anim calcmode="lin" valueType="num">
                                      <p:cBhvr additive="base">
                                        <p:cTn id="42" dur="500" fill="hold"/>
                                        <p:tgtEl>
                                          <p:spTgt spid="122"/>
                                        </p:tgtEl>
                                        <p:attrNameLst>
                                          <p:attrName>ppt_x</p:attrName>
                                        </p:attrNameLst>
                                      </p:cBhvr>
                                      <p:tavLst>
                                        <p:tav tm="0">
                                          <p:val>
                                            <p:strVal val="1+#ppt_w/2"/>
                                          </p:val>
                                        </p:tav>
                                        <p:tav tm="100000">
                                          <p:val>
                                            <p:strVal val="#ppt_x"/>
                                          </p:val>
                                        </p:tav>
                                      </p:tavLst>
                                    </p:anim>
                                    <p:anim calcmode="lin" valueType="num">
                                      <p:cBhvr additive="base">
                                        <p:cTn id="43" dur="500" fill="hold"/>
                                        <p:tgtEl>
                                          <p:spTgt spid="12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31"/>
                                        </p:tgtEl>
                                        <p:attrNameLst>
                                          <p:attrName>style.visibility</p:attrName>
                                        </p:attrNameLst>
                                      </p:cBhvr>
                                      <p:to>
                                        <p:strVal val="visible"/>
                                      </p:to>
                                    </p:set>
                                    <p:anim calcmode="lin" valueType="num">
                                      <p:cBhvr additive="base">
                                        <p:cTn id="46" dur="500" fill="hold"/>
                                        <p:tgtEl>
                                          <p:spTgt spid="131"/>
                                        </p:tgtEl>
                                        <p:attrNameLst>
                                          <p:attrName>ppt_x</p:attrName>
                                        </p:attrNameLst>
                                      </p:cBhvr>
                                      <p:tavLst>
                                        <p:tav tm="0">
                                          <p:val>
                                            <p:strVal val="1+#ppt_w/2"/>
                                          </p:val>
                                        </p:tav>
                                        <p:tav tm="100000">
                                          <p:val>
                                            <p:strVal val="#ppt_x"/>
                                          </p:val>
                                        </p:tav>
                                      </p:tavLst>
                                    </p:anim>
                                    <p:anim calcmode="lin" valueType="num">
                                      <p:cBhvr additive="base">
                                        <p:cTn id="47" dur="500" fill="hold"/>
                                        <p:tgtEl>
                                          <p:spTgt spid="131"/>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 calcmode="lin" valueType="num">
                                      <p:cBhvr additive="base">
                                        <p:cTn id="50" dur="500" fill="hold"/>
                                        <p:tgtEl>
                                          <p:spTgt spid="136"/>
                                        </p:tgtEl>
                                        <p:attrNameLst>
                                          <p:attrName>ppt_x</p:attrName>
                                        </p:attrNameLst>
                                      </p:cBhvr>
                                      <p:tavLst>
                                        <p:tav tm="0">
                                          <p:val>
                                            <p:strVal val="1+#ppt_w/2"/>
                                          </p:val>
                                        </p:tav>
                                        <p:tav tm="100000">
                                          <p:val>
                                            <p:strVal val="#ppt_x"/>
                                          </p:val>
                                        </p:tav>
                                      </p:tavLst>
                                    </p:anim>
                                    <p:anim calcmode="lin" valueType="num">
                                      <p:cBhvr additive="base">
                                        <p:cTn id="51" dur="500" fill="hold"/>
                                        <p:tgtEl>
                                          <p:spTgt spid="136"/>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30"/>
                                        </p:tgtEl>
                                        <p:attrNameLst>
                                          <p:attrName>style.visibility</p:attrName>
                                        </p:attrNameLst>
                                      </p:cBhvr>
                                      <p:to>
                                        <p:strVal val="visible"/>
                                      </p:to>
                                    </p:set>
                                    <p:anim calcmode="lin" valueType="num">
                                      <p:cBhvr additive="base">
                                        <p:cTn id="54" dur="500" fill="hold"/>
                                        <p:tgtEl>
                                          <p:spTgt spid="130"/>
                                        </p:tgtEl>
                                        <p:attrNameLst>
                                          <p:attrName>ppt_x</p:attrName>
                                        </p:attrNameLst>
                                      </p:cBhvr>
                                      <p:tavLst>
                                        <p:tav tm="0">
                                          <p:val>
                                            <p:strVal val="1+#ppt_w/2"/>
                                          </p:val>
                                        </p:tav>
                                        <p:tav tm="100000">
                                          <p:val>
                                            <p:strVal val="#ppt_x"/>
                                          </p:val>
                                        </p:tav>
                                      </p:tavLst>
                                    </p:anim>
                                    <p:anim calcmode="lin" valueType="num">
                                      <p:cBhvr additive="base">
                                        <p:cTn id="55" dur="500" fill="hold"/>
                                        <p:tgtEl>
                                          <p:spTgt spid="130"/>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146"/>
                                        </p:tgtEl>
                                        <p:attrNameLst>
                                          <p:attrName>style.visibility</p:attrName>
                                        </p:attrNameLst>
                                      </p:cBhvr>
                                      <p:to>
                                        <p:strVal val="visible"/>
                                      </p:to>
                                    </p:set>
                                    <p:anim calcmode="lin" valueType="num">
                                      <p:cBhvr additive="base">
                                        <p:cTn id="58" dur="500" fill="hold"/>
                                        <p:tgtEl>
                                          <p:spTgt spid="146"/>
                                        </p:tgtEl>
                                        <p:attrNameLst>
                                          <p:attrName>ppt_x</p:attrName>
                                        </p:attrNameLst>
                                      </p:cBhvr>
                                      <p:tavLst>
                                        <p:tav tm="0">
                                          <p:val>
                                            <p:strVal val="1+#ppt_w/2"/>
                                          </p:val>
                                        </p:tav>
                                        <p:tav tm="100000">
                                          <p:val>
                                            <p:strVal val="#ppt_x"/>
                                          </p:val>
                                        </p:tav>
                                      </p:tavLst>
                                    </p:anim>
                                    <p:anim calcmode="lin" valueType="num">
                                      <p:cBhvr additive="base">
                                        <p:cTn id="59" dur="500" fill="hold"/>
                                        <p:tgtEl>
                                          <p:spTgt spid="146"/>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4"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 calcmode="lin" valueType="num">
                                      <p:cBhvr additive="base">
                                        <p:cTn id="63" dur="500" fill="hold"/>
                                        <p:tgtEl>
                                          <p:spTgt spid="86"/>
                                        </p:tgtEl>
                                        <p:attrNameLst>
                                          <p:attrName>ppt_x</p:attrName>
                                        </p:attrNameLst>
                                      </p:cBhvr>
                                      <p:tavLst>
                                        <p:tav tm="0">
                                          <p:val>
                                            <p:strVal val="#ppt_x"/>
                                          </p:val>
                                        </p:tav>
                                        <p:tav tm="100000">
                                          <p:val>
                                            <p:strVal val="#ppt_x"/>
                                          </p:val>
                                        </p:tav>
                                      </p:tavLst>
                                    </p:anim>
                                    <p:anim calcmode="lin" valueType="num">
                                      <p:cBhvr additive="base">
                                        <p:cTn id="64" dur="500" fill="hold"/>
                                        <p:tgtEl>
                                          <p:spTgt spid="8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 calcmode="lin" valueType="num">
                                      <p:cBhvr additive="base">
                                        <p:cTn id="67" dur="500" fill="hold"/>
                                        <p:tgtEl>
                                          <p:spTgt spid="87"/>
                                        </p:tgtEl>
                                        <p:attrNameLst>
                                          <p:attrName>ppt_x</p:attrName>
                                        </p:attrNameLst>
                                      </p:cBhvr>
                                      <p:tavLst>
                                        <p:tav tm="0">
                                          <p:val>
                                            <p:strVal val="#ppt_x"/>
                                          </p:val>
                                        </p:tav>
                                        <p:tav tm="100000">
                                          <p:val>
                                            <p:strVal val="#ppt_x"/>
                                          </p:val>
                                        </p:tav>
                                      </p:tavLst>
                                    </p:anim>
                                    <p:anim calcmode="lin" valueType="num">
                                      <p:cBhvr additive="base">
                                        <p:cTn id="68" dur="500" fill="hold"/>
                                        <p:tgtEl>
                                          <p:spTgt spid="8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0"/>
                                        </p:tgtEl>
                                        <p:attrNameLst>
                                          <p:attrName>style.visibility</p:attrName>
                                        </p:attrNameLst>
                                      </p:cBhvr>
                                      <p:to>
                                        <p:strVal val="visible"/>
                                      </p:to>
                                    </p:set>
                                    <p:anim calcmode="lin" valueType="num">
                                      <p:cBhvr additive="base">
                                        <p:cTn id="71" dur="500" fill="hold"/>
                                        <p:tgtEl>
                                          <p:spTgt spid="100"/>
                                        </p:tgtEl>
                                        <p:attrNameLst>
                                          <p:attrName>ppt_x</p:attrName>
                                        </p:attrNameLst>
                                      </p:cBhvr>
                                      <p:tavLst>
                                        <p:tav tm="0">
                                          <p:val>
                                            <p:strVal val="#ppt_x"/>
                                          </p:val>
                                        </p:tav>
                                        <p:tav tm="100000">
                                          <p:val>
                                            <p:strVal val="#ppt_x"/>
                                          </p:val>
                                        </p:tav>
                                      </p:tavLst>
                                    </p:anim>
                                    <p:anim calcmode="lin" valueType="num">
                                      <p:cBhvr additive="base">
                                        <p:cTn id="72" dur="500" fill="hold"/>
                                        <p:tgtEl>
                                          <p:spTgt spid="10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anim calcmode="lin" valueType="num">
                                      <p:cBhvr additive="base">
                                        <p:cTn id="75" dur="500" fill="hold"/>
                                        <p:tgtEl>
                                          <p:spTgt spid="116"/>
                                        </p:tgtEl>
                                        <p:attrNameLst>
                                          <p:attrName>ppt_x</p:attrName>
                                        </p:attrNameLst>
                                      </p:cBhvr>
                                      <p:tavLst>
                                        <p:tav tm="0">
                                          <p:val>
                                            <p:strVal val="#ppt_x"/>
                                          </p:val>
                                        </p:tav>
                                        <p:tav tm="100000">
                                          <p:val>
                                            <p:strVal val="#ppt_x"/>
                                          </p:val>
                                        </p:tav>
                                      </p:tavLst>
                                    </p:anim>
                                    <p:anim calcmode="lin" valueType="num">
                                      <p:cBhvr additive="base">
                                        <p:cTn id="76" dur="500" fill="hold"/>
                                        <p:tgtEl>
                                          <p:spTgt spid="11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18"/>
                                        </p:tgtEl>
                                        <p:attrNameLst>
                                          <p:attrName>style.visibility</p:attrName>
                                        </p:attrNameLst>
                                      </p:cBhvr>
                                      <p:to>
                                        <p:strVal val="visible"/>
                                      </p:to>
                                    </p:set>
                                    <p:anim calcmode="lin" valueType="num">
                                      <p:cBhvr additive="base">
                                        <p:cTn id="79" dur="500" fill="hold"/>
                                        <p:tgtEl>
                                          <p:spTgt spid="118"/>
                                        </p:tgtEl>
                                        <p:attrNameLst>
                                          <p:attrName>ppt_x</p:attrName>
                                        </p:attrNameLst>
                                      </p:cBhvr>
                                      <p:tavLst>
                                        <p:tav tm="0">
                                          <p:val>
                                            <p:strVal val="#ppt_x"/>
                                          </p:val>
                                        </p:tav>
                                        <p:tav tm="100000">
                                          <p:val>
                                            <p:strVal val="#ppt_x"/>
                                          </p:val>
                                        </p:tav>
                                      </p:tavLst>
                                    </p:anim>
                                    <p:anim calcmode="lin" valueType="num">
                                      <p:cBhvr additive="base">
                                        <p:cTn id="80" dur="500" fill="hold"/>
                                        <p:tgtEl>
                                          <p:spTgt spid="11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37"/>
                                        </p:tgtEl>
                                        <p:attrNameLst>
                                          <p:attrName>style.visibility</p:attrName>
                                        </p:attrNameLst>
                                      </p:cBhvr>
                                      <p:to>
                                        <p:strVal val="visible"/>
                                      </p:to>
                                    </p:set>
                                    <p:anim calcmode="lin" valueType="num">
                                      <p:cBhvr additive="base">
                                        <p:cTn id="83" dur="500" fill="hold"/>
                                        <p:tgtEl>
                                          <p:spTgt spid="137"/>
                                        </p:tgtEl>
                                        <p:attrNameLst>
                                          <p:attrName>ppt_x</p:attrName>
                                        </p:attrNameLst>
                                      </p:cBhvr>
                                      <p:tavLst>
                                        <p:tav tm="0">
                                          <p:val>
                                            <p:strVal val="#ppt_x"/>
                                          </p:val>
                                        </p:tav>
                                        <p:tav tm="100000">
                                          <p:val>
                                            <p:strVal val="#ppt_x"/>
                                          </p:val>
                                        </p:tav>
                                      </p:tavLst>
                                    </p:anim>
                                    <p:anim calcmode="lin" valueType="num">
                                      <p:cBhvr additive="base">
                                        <p:cTn id="84" dur="500" fill="hold"/>
                                        <p:tgtEl>
                                          <p:spTgt spid="13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8"/>
                                        </p:tgtEl>
                                        <p:attrNameLst>
                                          <p:attrName>style.visibility</p:attrName>
                                        </p:attrNameLst>
                                      </p:cBhvr>
                                      <p:to>
                                        <p:strVal val="visible"/>
                                      </p:to>
                                    </p:set>
                                    <p:anim calcmode="lin" valueType="num">
                                      <p:cBhvr additive="base">
                                        <p:cTn id="87" dur="500" fill="hold"/>
                                        <p:tgtEl>
                                          <p:spTgt spid="138"/>
                                        </p:tgtEl>
                                        <p:attrNameLst>
                                          <p:attrName>ppt_x</p:attrName>
                                        </p:attrNameLst>
                                      </p:cBhvr>
                                      <p:tavLst>
                                        <p:tav tm="0">
                                          <p:val>
                                            <p:strVal val="#ppt_x"/>
                                          </p:val>
                                        </p:tav>
                                        <p:tav tm="100000">
                                          <p:val>
                                            <p:strVal val="#ppt_x"/>
                                          </p:val>
                                        </p:tav>
                                      </p:tavLst>
                                    </p:anim>
                                    <p:anim calcmode="lin" valueType="num">
                                      <p:cBhvr additive="base">
                                        <p:cTn id="88" dur="500" fill="hold"/>
                                        <p:tgtEl>
                                          <p:spTgt spid="13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98"/>
                                        </p:tgtEl>
                                        <p:attrNameLst>
                                          <p:attrName>style.visibility</p:attrName>
                                        </p:attrNameLst>
                                      </p:cBhvr>
                                      <p:to>
                                        <p:strVal val="visible"/>
                                      </p:to>
                                    </p:set>
                                    <p:anim calcmode="lin" valueType="num">
                                      <p:cBhvr additive="base">
                                        <p:cTn id="91" dur="500" fill="hold"/>
                                        <p:tgtEl>
                                          <p:spTgt spid="98"/>
                                        </p:tgtEl>
                                        <p:attrNameLst>
                                          <p:attrName>ppt_x</p:attrName>
                                        </p:attrNameLst>
                                      </p:cBhvr>
                                      <p:tavLst>
                                        <p:tav tm="0">
                                          <p:val>
                                            <p:strVal val="#ppt_x"/>
                                          </p:val>
                                        </p:tav>
                                        <p:tav tm="100000">
                                          <p:val>
                                            <p:strVal val="#ppt_x"/>
                                          </p:val>
                                        </p:tav>
                                      </p:tavLst>
                                    </p:anim>
                                    <p:anim calcmode="lin" valueType="num">
                                      <p:cBhvr additive="base">
                                        <p:cTn id="92" dur="500" fill="hold"/>
                                        <p:tgtEl>
                                          <p:spTgt spid="98"/>
                                        </p:tgtEl>
                                        <p:attrNameLst>
                                          <p:attrName>ppt_y</p:attrName>
                                        </p:attrNameLst>
                                      </p:cBhvr>
                                      <p:tavLst>
                                        <p:tav tm="0">
                                          <p:val>
                                            <p:strVal val="1+#ppt_h/2"/>
                                          </p:val>
                                        </p:tav>
                                        <p:tav tm="100000">
                                          <p:val>
                                            <p:strVal val="#ppt_y"/>
                                          </p:val>
                                        </p:tav>
                                      </p:tavLst>
                                    </p:anim>
                                  </p:childTnLst>
                                </p:cTn>
                              </p:par>
                            </p:childTnLst>
                          </p:cTn>
                        </p:par>
                        <p:par>
                          <p:cTn id="93" fill="hold">
                            <p:stCondLst>
                              <p:cond delay="1500"/>
                            </p:stCondLst>
                            <p:childTnLst>
                              <p:par>
                                <p:cTn id="94" presetID="2" presetClass="entr" presetSubtype="2" fill="hold" grpId="0" nodeType="afterEffect">
                                  <p:stCondLst>
                                    <p:cond delay="0"/>
                                  </p:stCondLst>
                                  <p:childTnLst>
                                    <p:set>
                                      <p:cBhvr>
                                        <p:cTn id="95" dur="1" fill="hold">
                                          <p:stCondLst>
                                            <p:cond delay="0"/>
                                          </p:stCondLst>
                                        </p:cTn>
                                        <p:tgtEl>
                                          <p:spTgt spid="90"/>
                                        </p:tgtEl>
                                        <p:attrNameLst>
                                          <p:attrName>style.visibility</p:attrName>
                                        </p:attrNameLst>
                                      </p:cBhvr>
                                      <p:to>
                                        <p:strVal val="visible"/>
                                      </p:to>
                                    </p:set>
                                    <p:anim calcmode="lin" valueType="num">
                                      <p:cBhvr additive="base">
                                        <p:cTn id="96" dur="500" fill="hold"/>
                                        <p:tgtEl>
                                          <p:spTgt spid="90"/>
                                        </p:tgtEl>
                                        <p:attrNameLst>
                                          <p:attrName>ppt_x</p:attrName>
                                        </p:attrNameLst>
                                      </p:cBhvr>
                                      <p:tavLst>
                                        <p:tav tm="0">
                                          <p:val>
                                            <p:strVal val="1+#ppt_w/2"/>
                                          </p:val>
                                        </p:tav>
                                        <p:tav tm="100000">
                                          <p:val>
                                            <p:strVal val="#ppt_x"/>
                                          </p:val>
                                        </p:tav>
                                      </p:tavLst>
                                    </p:anim>
                                    <p:anim calcmode="lin" valueType="num">
                                      <p:cBhvr additive="base">
                                        <p:cTn id="97" dur="500" fill="hold"/>
                                        <p:tgtEl>
                                          <p:spTgt spid="90"/>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111"/>
                                        </p:tgtEl>
                                        <p:attrNameLst>
                                          <p:attrName>style.visibility</p:attrName>
                                        </p:attrNameLst>
                                      </p:cBhvr>
                                      <p:to>
                                        <p:strVal val="visible"/>
                                      </p:to>
                                    </p:set>
                                    <p:anim calcmode="lin" valueType="num">
                                      <p:cBhvr additive="base">
                                        <p:cTn id="100" dur="500" fill="hold"/>
                                        <p:tgtEl>
                                          <p:spTgt spid="111"/>
                                        </p:tgtEl>
                                        <p:attrNameLst>
                                          <p:attrName>ppt_x</p:attrName>
                                        </p:attrNameLst>
                                      </p:cBhvr>
                                      <p:tavLst>
                                        <p:tav tm="0">
                                          <p:val>
                                            <p:strVal val="1+#ppt_w/2"/>
                                          </p:val>
                                        </p:tav>
                                        <p:tav tm="100000">
                                          <p:val>
                                            <p:strVal val="#ppt_x"/>
                                          </p:val>
                                        </p:tav>
                                      </p:tavLst>
                                    </p:anim>
                                    <p:anim calcmode="lin" valueType="num">
                                      <p:cBhvr additive="base">
                                        <p:cTn id="101" dur="500" fill="hold"/>
                                        <p:tgtEl>
                                          <p:spTgt spid="111"/>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94"/>
                                        </p:tgtEl>
                                        <p:attrNameLst>
                                          <p:attrName>style.visibility</p:attrName>
                                        </p:attrNameLst>
                                      </p:cBhvr>
                                      <p:to>
                                        <p:strVal val="visible"/>
                                      </p:to>
                                    </p:set>
                                    <p:anim calcmode="lin" valueType="num">
                                      <p:cBhvr additive="base">
                                        <p:cTn id="104" dur="500" fill="hold"/>
                                        <p:tgtEl>
                                          <p:spTgt spid="94"/>
                                        </p:tgtEl>
                                        <p:attrNameLst>
                                          <p:attrName>ppt_x</p:attrName>
                                        </p:attrNameLst>
                                      </p:cBhvr>
                                      <p:tavLst>
                                        <p:tav tm="0">
                                          <p:val>
                                            <p:strVal val="1+#ppt_w/2"/>
                                          </p:val>
                                        </p:tav>
                                        <p:tav tm="100000">
                                          <p:val>
                                            <p:strVal val="#ppt_x"/>
                                          </p:val>
                                        </p:tav>
                                      </p:tavLst>
                                    </p:anim>
                                    <p:anim calcmode="lin" valueType="num">
                                      <p:cBhvr additive="base">
                                        <p:cTn id="105" dur="500" fill="hold"/>
                                        <p:tgtEl>
                                          <p:spTgt spid="94"/>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91"/>
                                        </p:tgtEl>
                                        <p:attrNameLst>
                                          <p:attrName>style.visibility</p:attrName>
                                        </p:attrNameLst>
                                      </p:cBhvr>
                                      <p:to>
                                        <p:strVal val="visible"/>
                                      </p:to>
                                    </p:set>
                                    <p:anim calcmode="lin" valueType="num">
                                      <p:cBhvr additive="base">
                                        <p:cTn id="108" dur="500" fill="hold"/>
                                        <p:tgtEl>
                                          <p:spTgt spid="91"/>
                                        </p:tgtEl>
                                        <p:attrNameLst>
                                          <p:attrName>ppt_x</p:attrName>
                                        </p:attrNameLst>
                                      </p:cBhvr>
                                      <p:tavLst>
                                        <p:tav tm="0">
                                          <p:val>
                                            <p:strVal val="1+#ppt_w/2"/>
                                          </p:val>
                                        </p:tav>
                                        <p:tav tm="100000">
                                          <p:val>
                                            <p:strVal val="#ppt_x"/>
                                          </p:val>
                                        </p:tav>
                                      </p:tavLst>
                                    </p:anim>
                                    <p:anim calcmode="lin" valueType="num">
                                      <p:cBhvr additive="base">
                                        <p:cTn id="109" dur="500" fill="hold"/>
                                        <p:tgtEl>
                                          <p:spTgt spid="91"/>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139"/>
                                        </p:tgtEl>
                                        <p:attrNameLst>
                                          <p:attrName>style.visibility</p:attrName>
                                        </p:attrNameLst>
                                      </p:cBhvr>
                                      <p:to>
                                        <p:strVal val="visible"/>
                                      </p:to>
                                    </p:set>
                                    <p:anim calcmode="lin" valueType="num">
                                      <p:cBhvr additive="base">
                                        <p:cTn id="112" dur="500" fill="hold"/>
                                        <p:tgtEl>
                                          <p:spTgt spid="139"/>
                                        </p:tgtEl>
                                        <p:attrNameLst>
                                          <p:attrName>ppt_x</p:attrName>
                                        </p:attrNameLst>
                                      </p:cBhvr>
                                      <p:tavLst>
                                        <p:tav tm="0">
                                          <p:val>
                                            <p:strVal val="1+#ppt_w/2"/>
                                          </p:val>
                                        </p:tav>
                                        <p:tav tm="100000">
                                          <p:val>
                                            <p:strVal val="#ppt_x"/>
                                          </p:val>
                                        </p:tav>
                                      </p:tavLst>
                                    </p:anim>
                                    <p:anim calcmode="lin" valueType="num">
                                      <p:cBhvr additive="base">
                                        <p:cTn id="113" dur="500" fill="hold"/>
                                        <p:tgtEl>
                                          <p:spTgt spid="139"/>
                                        </p:tgtEl>
                                        <p:attrNameLst>
                                          <p:attrName>ppt_y</p:attrName>
                                        </p:attrNameLst>
                                      </p:cBhvr>
                                      <p:tavLst>
                                        <p:tav tm="0">
                                          <p:val>
                                            <p:strVal val="#ppt_y"/>
                                          </p:val>
                                        </p:tav>
                                        <p:tav tm="100000">
                                          <p:val>
                                            <p:strVal val="#ppt_y"/>
                                          </p:val>
                                        </p:tav>
                                      </p:tavLst>
                                    </p:anim>
                                  </p:childTnLst>
                                </p:cTn>
                              </p:par>
                              <p:par>
                                <p:cTn id="114" presetID="2" presetClass="entr" presetSubtype="2" fill="hold" nodeType="withEffect">
                                  <p:stCondLst>
                                    <p:cond delay="0"/>
                                  </p:stCondLst>
                                  <p:childTnLst>
                                    <p:set>
                                      <p:cBhvr>
                                        <p:cTn id="115" dur="1" fill="hold">
                                          <p:stCondLst>
                                            <p:cond delay="0"/>
                                          </p:stCondLst>
                                        </p:cTn>
                                        <p:tgtEl>
                                          <p:spTgt spid="140"/>
                                        </p:tgtEl>
                                        <p:attrNameLst>
                                          <p:attrName>style.visibility</p:attrName>
                                        </p:attrNameLst>
                                      </p:cBhvr>
                                      <p:to>
                                        <p:strVal val="visible"/>
                                      </p:to>
                                    </p:set>
                                    <p:anim calcmode="lin" valueType="num">
                                      <p:cBhvr additive="base">
                                        <p:cTn id="116" dur="500" fill="hold"/>
                                        <p:tgtEl>
                                          <p:spTgt spid="140"/>
                                        </p:tgtEl>
                                        <p:attrNameLst>
                                          <p:attrName>ppt_x</p:attrName>
                                        </p:attrNameLst>
                                      </p:cBhvr>
                                      <p:tavLst>
                                        <p:tav tm="0">
                                          <p:val>
                                            <p:strVal val="1+#ppt_w/2"/>
                                          </p:val>
                                        </p:tav>
                                        <p:tav tm="100000">
                                          <p:val>
                                            <p:strVal val="#ppt_x"/>
                                          </p:val>
                                        </p:tav>
                                      </p:tavLst>
                                    </p:anim>
                                    <p:anim calcmode="lin" valueType="num">
                                      <p:cBhvr additive="base">
                                        <p:cTn id="117" dur="500" fill="hold"/>
                                        <p:tgtEl>
                                          <p:spTgt spid="140"/>
                                        </p:tgtEl>
                                        <p:attrNameLst>
                                          <p:attrName>ppt_y</p:attrName>
                                        </p:attrNameLst>
                                      </p:cBhvr>
                                      <p:tavLst>
                                        <p:tav tm="0">
                                          <p:val>
                                            <p:strVal val="#ppt_y"/>
                                          </p:val>
                                        </p:tav>
                                        <p:tav tm="100000">
                                          <p:val>
                                            <p:strVal val="#ppt_y"/>
                                          </p:val>
                                        </p:tav>
                                      </p:tavLst>
                                    </p:anim>
                                  </p:childTnLst>
                                </p:cTn>
                              </p:par>
                              <p:par>
                                <p:cTn id="118" presetID="2" presetClass="entr" presetSubtype="2" fill="hold" grpId="0" nodeType="withEffect">
                                  <p:stCondLst>
                                    <p:cond delay="0"/>
                                  </p:stCondLst>
                                  <p:childTnLst>
                                    <p:set>
                                      <p:cBhvr>
                                        <p:cTn id="119" dur="1" fill="hold">
                                          <p:stCondLst>
                                            <p:cond delay="0"/>
                                          </p:stCondLst>
                                        </p:cTn>
                                        <p:tgtEl>
                                          <p:spTgt spid="109"/>
                                        </p:tgtEl>
                                        <p:attrNameLst>
                                          <p:attrName>style.visibility</p:attrName>
                                        </p:attrNameLst>
                                      </p:cBhvr>
                                      <p:to>
                                        <p:strVal val="visible"/>
                                      </p:to>
                                    </p:set>
                                    <p:anim calcmode="lin" valueType="num">
                                      <p:cBhvr additive="base">
                                        <p:cTn id="120" dur="500" fill="hold"/>
                                        <p:tgtEl>
                                          <p:spTgt spid="109"/>
                                        </p:tgtEl>
                                        <p:attrNameLst>
                                          <p:attrName>ppt_x</p:attrName>
                                        </p:attrNameLst>
                                      </p:cBhvr>
                                      <p:tavLst>
                                        <p:tav tm="0">
                                          <p:val>
                                            <p:strVal val="1+#ppt_w/2"/>
                                          </p:val>
                                        </p:tav>
                                        <p:tav tm="100000">
                                          <p:val>
                                            <p:strVal val="#ppt_x"/>
                                          </p:val>
                                        </p:tav>
                                      </p:tavLst>
                                    </p:anim>
                                    <p:anim calcmode="lin" valueType="num">
                                      <p:cBhvr additive="base">
                                        <p:cTn id="121" dur="500" fill="hold"/>
                                        <p:tgtEl>
                                          <p:spTgt spid="109"/>
                                        </p:tgtEl>
                                        <p:attrNameLst>
                                          <p:attrName>ppt_y</p:attrName>
                                        </p:attrNameLst>
                                      </p:cBhvr>
                                      <p:tavLst>
                                        <p:tav tm="0">
                                          <p:val>
                                            <p:strVal val="#ppt_y"/>
                                          </p:val>
                                        </p:tav>
                                        <p:tav tm="100000">
                                          <p:val>
                                            <p:strVal val="#ppt_y"/>
                                          </p:val>
                                        </p:tav>
                                      </p:tavLst>
                                    </p:anim>
                                  </p:childTnLst>
                                </p:cTn>
                              </p:par>
                            </p:childTnLst>
                          </p:cTn>
                        </p:par>
                        <p:par>
                          <p:cTn id="122" fill="hold">
                            <p:stCondLst>
                              <p:cond delay="2000"/>
                            </p:stCondLst>
                            <p:childTnLst>
                              <p:par>
                                <p:cTn id="123" presetID="2" presetClass="entr" presetSubtype="6" fill="hold" grpId="0" nodeType="afterEffect">
                                  <p:stCondLst>
                                    <p:cond delay="0"/>
                                  </p:stCondLst>
                                  <p:childTnLst>
                                    <p:set>
                                      <p:cBhvr>
                                        <p:cTn id="124" dur="1" fill="hold">
                                          <p:stCondLst>
                                            <p:cond delay="0"/>
                                          </p:stCondLst>
                                        </p:cTn>
                                        <p:tgtEl>
                                          <p:spTgt spid="88"/>
                                        </p:tgtEl>
                                        <p:attrNameLst>
                                          <p:attrName>style.visibility</p:attrName>
                                        </p:attrNameLst>
                                      </p:cBhvr>
                                      <p:to>
                                        <p:strVal val="visible"/>
                                      </p:to>
                                    </p:set>
                                    <p:anim calcmode="lin" valueType="num">
                                      <p:cBhvr additive="base">
                                        <p:cTn id="125" dur="500" fill="hold"/>
                                        <p:tgtEl>
                                          <p:spTgt spid="88"/>
                                        </p:tgtEl>
                                        <p:attrNameLst>
                                          <p:attrName>ppt_x</p:attrName>
                                        </p:attrNameLst>
                                      </p:cBhvr>
                                      <p:tavLst>
                                        <p:tav tm="0">
                                          <p:val>
                                            <p:strVal val="1+#ppt_w/2"/>
                                          </p:val>
                                        </p:tav>
                                        <p:tav tm="100000">
                                          <p:val>
                                            <p:strVal val="#ppt_x"/>
                                          </p:val>
                                        </p:tav>
                                      </p:tavLst>
                                    </p:anim>
                                    <p:anim calcmode="lin" valueType="num">
                                      <p:cBhvr additive="base">
                                        <p:cTn id="126" dur="500" fill="hold"/>
                                        <p:tgtEl>
                                          <p:spTgt spid="88"/>
                                        </p:tgtEl>
                                        <p:attrNameLst>
                                          <p:attrName>ppt_y</p:attrName>
                                        </p:attrNameLst>
                                      </p:cBhvr>
                                      <p:tavLst>
                                        <p:tav tm="0">
                                          <p:val>
                                            <p:strVal val="1+#ppt_h/2"/>
                                          </p:val>
                                        </p:tav>
                                        <p:tav tm="100000">
                                          <p:val>
                                            <p:strVal val="#ppt_y"/>
                                          </p:val>
                                        </p:tav>
                                      </p:tavLst>
                                    </p:anim>
                                  </p:childTnLst>
                                </p:cTn>
                              </p:par>
                              <p:par>
                                <p:cTn id="127" presetID="2" presetClass="entr" presetSubtype="6" fill="hold" grpId="0" nodeType="withEffect">
                                  <p:stCondLst>
                                    <p:cond delay="0"/>
                                  </p:stCondLst>
                                  <p:childTnLst>
                                    <p:set>
                                      <p:cBhvr>
                                        <p:cTn id="128" dur="1" fill="hold">
                                          <p:stCondLst>
                                            <p:cond delay="0"/>
                                          </p:stCondLst>
                                        </p:cTn>
                                        <p:tgtEl>
                                          <p:spTgt spid="92"/>
                                        </p:tgtEl>
                                        <p:attrNameLst>
                                          <p:attrName>style.visibility</p:attrName>
                                        </p:attrNameLst>
                                      </p:cBhvr>
                                      <p:to>
                                        <p:strVal val="visible"/>
                                      </p:to>
                                    </p:set>
                                    <p:anim calcmode="lin" valueType="num">
                                      <p:cBhvr additive="base">
                                        <p:cTn id="129" dur="500" fill="hold"/>
                                        <p:tgtEl>
                                          <p:spTgt spid="92"/>
                                        </p:tgtEl>
                                        <p:attrNameLst>
                                          <p:attrName>ppt_x</p:attrName>
                                        </p:attrNameLst>
                                      </p:cBhvr>
                                      <p:tavLst>
                                        <p:tav tm="0">
                                          <p:val>
                                            <p:strVal val="1+#ppt_w/2"/>
                                          </p:val>
                                        </p:tav>
                                        <p:tav tm="100000">
                                          <p:val>
                                            <p:strVal val="#ppt_x"/>
                                          </p:val>
                                        </p:tav>
                                      </p:tavLst>
                                    </p:anim>
                                    <p:anim calcmode="lin" valueType="num">
                                      <p:cBhvr additive="base">
                                        <p:cTn id="130" dur="500" fill="hold"/>
                                        <p:tgtEl>
                                          <p:spTgt spid="92"/>
                                        </p:tgtEl>
                                        <p:attrNameLst>
                                          <p:attrName>ppt_y</p:attrName>
                                        </p:attrNameLst>
                                      </p:cBhvr>
                                      <p:tavLst>
                                        <p:tav tm="0">
                                          <p:val>
                                            <p:strVal val="1+#ppt_h/2"/>
                                          </p:val>
                                        </p:tav>
                                        <p:tav tm="100000">
                                          <p:val>
                                            <p:strVal val="#ppt_y"/>
                                          </p:val>
                                        </p:tav>
                                      </p:tavLst>
                                    </p:anim>
                                  </p:childTnLst>
                                </p:cTn>
                              </p:par>
                              <p:par>
                                <p:cTn id="131" presetID="2" presetClass="entr" presetSubtype="6" fill="hold" grpId="0" nodeType="withEffect">
                                  <p:stCondLst>
                                    <p:cond delay="0"/>
                                  </p:stCondLst>
                                  <p:childTnLst>
                                    <p:set>
                                      <p:cBhvr>
                                        <p:cTn id="132" dur="1" fill="hold">
                                          <p:stCondLst>
                                            <p:cond delay="0"/>
                                          </p:stCondLst>
                                        </p:cTn>
                                        <p:tgtEl>
                                          <p:spTgt spid="114"/>
                                        </p:tgtEl>
                                        <p:attrNameLst>
                                          <p:attrName>style.visibility</p:attrName>
                                        </p:attrNameLst>
                                      </p:cBhvr>
                                      <p:to>
                                        <p:strVal val="visible"/>
                                      </p:to>
                                    </p:set>
                                    <p:anim calcmode="lin" valueType="num">
                                      <p:cBhvr additive="base">
                                        <p:cTn id="133" dur="500" fill="hold"/>
                                        <p:tgtEl>
                                          <p:spTgt spid="114"/>
                                        </p:tgtEl>
                                        <p:attrNameLst>
                                          <p:attrName>ppt_x</p:attrName>
                                        </p:attrNameLst>
                                      </p:cBhvr>
                                      <p:tavLst>
                                        <p:tav tm="0">
                                          <p:val>
                                            <p:strVal val="1+#ppt_w/2"/>
                                          </p:val>
                                        </p:tav>
                                        <p:tav tm="100000">
                                          <p:val>
                                            <p:strVal val="#ppt_x"/>
                                          </p:val>
                                        </p:tav>
                                      </p:tavLst>
                                    </p:anim>
                                    <p:anim calcmode="lin" valueType="num">
                                      <p:cBhvr additive="base">
                                        <p:cTn id="134" dur="500" fill="hold"/>
                                        <p:tgtEl>
                                          <p:spTgt spid="114"/>
                                        </p:tgtEl>
                                        <p:attrNameLst>
                                          <p:attrName>ppt_y</p:attrName>
                                        </p:attrNameLst>
                                      </p:cBhvr>
                                      <p:tavLst>
                                        <p:tav tm="0">
                                          <p:val>
                                            <p:strVal val="1+#ppt_h/2"/>
                                          </p:val>
                                        </p:tav>
                                        <p:tav tm="100000">
                                          <p:val>
                                            <p:strVal val="#ppt_y"/>
                                          </p:val>
                                        </p:tav>
                                      </p:tavLst>
                                    </p:anim>
                                  </p:childTnLst>
                                </p:cTn>
                              </p:par>
                              <p:par>
                                <p:cTn id="135" presetID="2" presetClass="entr" presetSubtype="6"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anim calcmode="lin" valueType="num">
                                      <p:cBhvr additive="base">
                                        <p:cTn id="137" dur="500" fill="hold"/>
                                        <p:tgtEl>
                                          <p:spTgt spid="89"/>
                                        </p:tgtEl>
                                        <p:attrNameLst>
                                          <p:attrName>ppt_x</p:attrName>
                                        </p:attrNameLst>
                                      </p:cBhvr>
                                      <p:tavLst>
                                        <p:tav tm="0">
                                          <p:val>
                                            <p:strVal val="1+#ppt_w/2"/>
                                          </p:val>
                                        </p:tav>
                                        <p:tav tm="100000">
                                          <p:val>
                                            <p:strVal val="#ppt_x"/>
                                          </p:val>
                                        </p:tav>
                                      </p:tavLst>
                                    </p:anim>
                                    <p:anim calcmode="lin" valueType="num">
                                      <p:cBhvr additive="base">
                                        <p:cTn id="138" dur="500" fill="hold"/>
                                        <p:tgtEl>
                                          <p:spTgt spid="89"/>
                                        </p:tgtEl>
                                        <p:attrNameLst>
                                          <p:attrName>ppt_y</p:attrName>
                                        </p:attrNameLst>
                                      </p:cBhvr>
                                      <p:tavLst>
                                        <p:tav tm="0">
                                          <p:val>
                                            <p:strVal val="1+#ppt_h/2"/>
                                          </p:val>
                                        </p:tav>
                                        <p:tav tm="100000">
                                          <p:val>
                                            <p:strVal val="#ppt_y"/>
                                          </p:val>
                                        </p:tav>
                                      </p:tavLst>
                                    </p:anim>
                                  </p:childTnLst>
                                </p:cTn>
                              </p:par>
                              <p:par>
                                <p:cTn id="139" presetID="2" presetClass="entr" presetSubtype="6" fill="hold" grpId="0" nodeType="withEffect">
                                  <p:stCondLst>
                                    <p:cond delay="0"/>
                                  </p:stCondLst>
                                  <p:childTnLst>
                                    <p:set>
                                      <p:cBhvr>
                                        <p:cTn id="140" dur="1" fill="hold">
                                          <p:stCondLst>
                                            <p:cond delay="0"/>
                                          </p:stCondLst>
                                        </p:cTn>
                                        <p:tgtEl>
                                          <p:spTgt spid="93"/>
                                        </p:tgtEl>
                                        <p:attrNameLst>
                                          <p:attrName>style.visibility</p:attrName>
                                        </p:attrNameLst>
                                      </p:cBhvr>
                                      <p:to>
                                        <p:strVal val="visible"/>
                                      </p:to>
                                    </p:set>
                                    <p:anim calcmode="lin" valueType="num">
                                      <p:cBhvr additive="base">
                                        <p:cTn id="141" dur="500" fill="hold"/>
                                        <p:tgtEl>
                                          <p:spTgt spid="93"/>
                                        </p:tgtEl>
                                        <p:attrNameLst>
                                          <p:attrName>ppt_x</p:attrName>
                                        </p:attrNameLst>
                                      </p:cBhvr>
                                      <p:tavLst>
                                        <p:tav tm="0">
                                          <p:val>
                                            <p:strVal val="1+#ppt_w/2"/>
                                          </p:val>
                                        </p:tav>
                                        <p:tav tm="100000">
                                          <p:val>
                                            <p:strVal val="#ppt_x"/>
                                          </p:val>
                                        </p:tav>
                                      </p:tavLst>
                                    </p:anim>
                                    <p:anim calcmode="lin" valueType="num">
                                      <p:cBhvr additive="base">
                                        <p:cTn id="142" dur="500" fill="hold"/>
                                        <p:tgtEl>
                                          <p:spTgt spid="93"/>
                                        </p:tgtEl>
                                        <p:attrNameLst>
                                          <p:attrName>ppt_y</p:attrName>
                                        </p:attrNameLst>
                                      </p:cBhvr>
                                      <p:tavLst>
                                        <p:tav tm="0">
                                          <p:val>
                                            <p:strVal val="1+#ppt_h/2"/>
                                          </p:val>
                                        </p:tav>
                                        <p:tav tm="100000">
                                          <p:val>
                                            <p:strVal val="#ppt_y"/>
                                          </p:val>
                                        </p:tav>
                                      </p:tavLst>
                                    </p:anim>
                                  </p:childTnLst>
                                </p:cTn>
                              </p:par>
                              <p:par>
                                <p:cTn id="143" presetID="2" presetClass="entr" presetSubtype="6" fill="hold" nodeType="withEffect">
                                  <p:stCondLst>
                                    <p:cond delay="0"/>
                                  </p:stCondLst>
                                  <p:childTnLst>
                                    <p:set>
                                      <p:cBhvr>
                                        <p:cTn id="144" dur="1" fill="hold">
                                          <p:stCondLst>
                                            <p:cond delay="0"/>
                                          </p:stCondLst>
                                        </p:cTn>
                                        <p:tgtEl>
                                          <p:spTgt spid="141"/>
                                        </p:tgtEl>
                                        <p:attrNameLst>
                                          <p:attrName>style.visibility</p:attrName>
                                        </p:attrNameLst>
                                      </p:cBhvr>
                                      <p:to>
                                        <p:strVal val="visible"/>
                                      </p:to>
                                    </p:set>
                                    <p:anim calcmode="lin" valueType="num">
                                      <p:cBhvr additive="base">
                                        <p:cTn id="145" dur="500" fill="hold"/>
                                        <p:tgtEl>
                                          <p:spTgt spid="141"/>
                                        </p:tgtEl>
                                        <p:attrNameLst>
                                          <p:attrName>ppt_x</p:attrName>
                                        </p:attrNameLst>
                                      </p:cBhvr>
                                      <p:tavLst>
                                        <p:tav tm="0">
                                          <p:val>
                                            <p:strVal val="1+#ppt_w/2"/>
                                          </p:val>
                                        </p:tav>
                                        <p:tav tm="100000">
                                          <p:val>
                                            <p:strVal val="#ppt_x"/>
                                          </p:val>
                                        </p:tav>
                                      </p:tavLst>
                                    </p:anim>
                                    <p:anim calcmode="lin" valueType="num">
                                      <p:cBhvr additive="base">
                                        <p:cTn id="146" dur="500" fill="hold"/>
                                        <p:tgtEl>
                                          <p:spTgt spid="141"/>
                                        </p:tgtEl>
                                        <p:attrNameLst>
                                          <p:attrName>ppt_y</p:attrName>
                                        </p:attrNameLst>
                                      </p:cBhvr>
                                      <p:tavLst>
                                        <p:tav tm="0">
                                          <p:val>
                                            <p:strVal val="1+#ppt_h/2"/>
                                          </p:val>
                                        </p:tav>
                                        <p:tav tm="100000">
                                          <p:val>
                                            <p:strVal val="#ppt_y"/>
                                          </p:val>
                                        </p:tav>
                                      </p:tavLst>
                                    </p:anim>
                                  </p:childTnLst>
                                </p:cTn>
                              </p:par>
                              <p:par>
                                <p:cTn id="147" presetID="2" presetClass="entr" presetSubtype="6" fill="hold" grpId="0" nodeType="withEffect">
                                  <p:stCondLst>
                                    <p:cond delay="0"/>
                                  </p:stCondLst>
                                  <p:childTnLst>
                                    <p:set>
                                      <p:cBhvr>
                                        <p:cTn id="148" dur="1" fill="hold">
                                          <p:stCondLst>
                                            <p:cond delay="0"/>
                                          </p:stCondLst>
                                        </p:cTn>
                                        <p:tgtEl>
                                          <p:spTgt spid="144"/>
                                        </p:tgtEl>
                                        <p:attrNameLst>
                                          <p:attrName>style.visibility</p:attrName>
                                        </p:attrNameLst>
                                      </p:cBhvr>
                                      <p:to>
                                        <p:strVal val="visible"/>
                                      </p:to>
                                    </p:set>
                                    <p:anim calcmode="lin" valueType="num">
                                      <p:cBhvr additive="base">
                                        <p:cTn id="149" dur="500" fill="hold"/>
                                        <p:tgtEl>
                                          <p:spTgt spid="144"/>
                                        </p:tgtEl>
                                        <p:attrNameLst>
                                          <p:attrName>ppt_x</p:attrName>
                                        </p:attrNameLst>
                                      </p:cBhvr>
                                      <p:tavLst>
                                        <p:tav tm="0">
                                          <p:val>
                                            <p:strVal val="1+#ppt_w/2"/>
                                          </p:val>
                                        </p:tav>
                                        <p:tav tm="100000">
                                          <p:val>
                                            <p:strVal val="#ppt_x"/>
                                          </p:val>
                                        </p:tav>
                                      </p:tavLst>
                                    </p:anim>
                                    <p:anim calcmode="lin" valueType="num">
                                      <p:cBhvr additive="base">
                                        <p:cTn id="150" dur="500" fill="hold"/>
                                        <p:tgtEl>
                                          <p:spTgt spid="144"/>
                                        </p:tgtEl>
                                        <p:attrNameLst>
                                          <p:attrName>ppt_y</p:attrName>
                                        </p:attrNameLst>
                                      </p:cBhvr>
                                      <p:tavLst>
                                        <p:tav tm="0">
                                          <p:val>
                                            <p:strVal val="1+#ppt_h/2"/>
                                          </p:val>
                                        </p:tav>
                                        <p:tav tm="100000">
                                          <p:val>
                                            <p:strVal val="#ppt_y"/>
                                          </p:val>
                                        </p:tav>
                                      </p:tavLst>
                                    </p:anim>
                                  </p:childTnLst>
                                </p:cTn>
                              </p:par>
                            </p:childTnLst>
                          </p:cTn>
                        </p:par>
                        <p:par>
                          <p:cTn id="151" fill="hold">
                            <p:stCondLst>
                              <p:cond delay="2500"/>
                            </p:stCondLst>
                            <p:childTnLst>
                              <p:par>
                                <p:cTn id="152" presetID="2" presetClass="entr" presetSubtype="2" fill="hold" grpId="0" nodeType="afterEffect">
                                  <p:stCondLst>
                                    <p:cond delay="0"/>
                                  </p:stCondLst>
                                  <p:childTnLst>
                                    <p:set>
                                      <p:cBhvr>
                                        <p:cTn id="153" dur="1" fill="hold">
                                          <p:stCondLst>
                                            <p:cond delay="0"/>
                                          </p:stCondLst>
                                        </p:cTn>
                                        <p:tgtEl>
                                          <p:spTgt spid="145"/>
                                        </p:tgtEl>
                                        <p:attrNameLst>
                                          <p:attrName>style.visibility</p:attrName>
                                        </p:attrNameLst>
                                      </p:cBhvr>
                                      <p:to>
                                        <p:strVal val="visible"/>
                                      </p:to>
                                    </p:set>
                                    <p:anim calcmode="lin" valueType="num">
                                      <p:cBhvr additive="base">
                                        <p:cTn id="154" dur="500" fill="hold"/>
                                        <p:tgtEl>
                                          <p:spTgt spid="145"/>
                                        </p:tgtEl>
                                        <p:attrNameLst>
                                          <p:attrName>ppt_x</p:attrName>
                                        </p:attrNameLst>
                                      </p:cBhvr>
                                      <p:tavLst>
                                        <p:tav tm="0">
                                          <p:val>
                                            <p:strVal val="1+#ppt_w/2"/>
                                          </p:val>
                                        </p:tav>
                                        <p:tav tm="100000">
                                          <p:val>
                                            <p:strVal val="#ppt_x"/>
                                          </p:val>
                                        </p:tav>
                                      </p:tavLst>
                                    </p:anim>
                                    <p:anim calcmode="lin" valueType="num">
                                      <p:cBhvr additive="base">
                                        <p:cTn id="155" dur="500" fill="hold"/>
                                        <p:tgtEl>
                                          <p:spTgt spid="145"/>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119"/>
                                        </p:tgtEl>
                                        <p:attrNameLst>
                                          <p:attrName>style.visibility</p:attrName>
                                        </p:attrNameLst>
                                      </p:cBhvr>
                                      <p:to>
                                        <p:strVal val="visible"/>
                                      </p:to>
                                    </p:set>
                                    <p:anim calcmode="lin" valueType="num">
                                      <p:cBhvr additive="base">
                                        <p:cTn id="158" dur="500" fill="hold"/>
                                        <p:tgtEl>
                                          <p:spTgt spid="119"/>
                                        </p:tgtEl>
                                        <p:attrNameLst>
                                          <p:attrName>ppt_x</p:attrName>
                                        </p:attrNameLst>
                                      </p:cBhvr>
                                      <p:tavLst>
                                        <p:tav tm="0">
                                          <p:val>
                                            <p:strVal val="1+#ppt_w/2"/>
                                          </p:val>
                                        </p:tav>
                                        <p:tav tm="100000">
                                          <p:val>
                                            <p:strVal val="#ppt_x"/>
                                          </p:val>
                                        </p:tav>
                                      </p:tavLst>
                                    </p:anim>
                                    <p:anim calcmode="lin" valueType="num">
                                      <p:cBhvr additive="base">
                                        <p:cTn id="159" dur="500" fill="hold"/>
                                        <p:tgtEl>
                                          <p:spTgt spid="119"/>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142"/>
                                        </p:tgtEl>
                                        <p:attrNameLst>
                                          <p:attrName>style.visibility</p:attrName>
                                        </p:attrNameLst>
                                      </p:cBhvr>
                                      <p:to>
                                        <p:strVal val="visible"/>
                                      </p:to>
                                    </p:set>
                                    <p:anim calcmode="lin" valueType="num">
                                      <p:cBhvr additive="base">
                                        <p:cTn id="162" dur="500" fill="hold"/>
                                        <p:tgtEl>
                                          <p:spTgt spid="142"/>
                                        </p:tgtEl>
                                        <p:attrNameLst>
                                          <p:attrName>ppt_x</p:attrName>
                                        </p:attrNameLst>
                                      </p:cBhvr>
                                      <p:tavLst>
                                        <p:tav tm="0">
                                          <p:val>
                                            <p:strVal val="1+#ppt_w/2"/>
                                          </p:val>
                                        </p:tav>
                                        <p:tav tm="100000">
                                          <p:val>
                                            <p:strVal val="#ppt_x"/>
                                          </p:val>
                                        </p:tav>
                                      </p:tavLst>
                                    </p:anim>
                                    <p:anim calcmode="lin" valueType="num">
                                      <p:cBhvr additive="base">
                                        <p:cTn id="163" dur="500" fill="hold"/>
                                        <p:tgtEl>
                                          <p:spTgt spid="142"/>
                                        </p:tgtEl>
                                        <p:attrNameLst>
                                          <p:attrName>ppt_y</p:attrName>
                                        </p:attrNameLst>
                                      </p:cBhvr>
                                      <p:tavLst>
                                        <p:tav tm="0">
                                          <p:val>
                                            <p:strVal val="#ppt_y"/>
                                          </p:val>
                                        </p:tav>
                                        <p:tav tm="100000">
                                          <p:val>
                                            <p:strVal val="#ppt_y"/>
                                          </p:val>
                                        </p:tav>
                                      </p:tavLst>
                                    </p:anim>
                                  </p:childTnLst>
                                </p:cTn>
                              </p:par>
                              <p:par>
                                <p:cTn id="164" presetID="2" presetClass="entr" presetSubtype="2" fill="hold" grpId="0" nodeType="withEffect">
                                  <p:stCondLst>
                                    <p:cond delay="0"/>
                                  </p:stCondLst>
                                  <p:childTnLst>
                                    <p:set>
                                      <p:cBhvr>
                                        <p:cTn id="165" dur="1" fill="hold">
                                          <p:stCondLst>
                                            <p:cond delay="0"/>
                                          </p:stCondLst>
                                        </p:cTn>
                                        <p:tgtEl>
                                          <p:spTgt spid="96"/>
                                        </p:tgtEl>
                                        <p:attrNameLst>
                                          <p:attrName>style.visibility</p:attrName>
                                        </p:attrNameLst>
                                      </p:cBhvr>
                                      <p:to>
                                        <p:strVal val="visible"/>
                                      </p:to>
                                    </p:set>
                                    <p:anim calcmode="lin" valueType="num">
                                      <p:cBhvr additive="base">
                                        <p:cTn id="166" dur="500" fill="hold"/>
                                        <p:tgtEl>
                                          <p:spTgt spid="96"/>
                                        </p:tgtEl>
                                        <p:attrNameLst>
                                          <p:attrName>ppt_x</p:attrName>
                                        </p:attrNameLst>
                                      </p:cBhvr>
                                      <p:tavLst>
                                        <p:tav tm="0">
                                          <p:val>
                                            <p:strVal val="1+#ppt_w/2"/>
                                          </p:val>
                                        </p:tav>
                                        <p:tav tm="100000">
                                          <p:val>
                                            <p:strVal val="#ppt_x"/>
                                          </p:val>
                                        </p:tav>
                                      </p:tavLst>
                                    </p:anim>
                                    <p:anim calcmode="lin" valueType="num">
                                      <p:cBhvr additive="base">
                                        <p:cTn id="167" dur="500" fill="hold"/>
                                        <p:tgtEl>
                                          <p:spTgt spid="96"/>
                                        </p:tgtEl>
                                        <p:attrNameLst>
                                          <p:attrName>ppt_y</p:attrName>
                                        </p:attrNameLst>
                                      </p:cBhvr>
                                      <p:tavLst>
                                        <p:tav tm="0">
                                          <p:val>
                                            <p:strVal val="#ppt_y"/>
                                          </p:val>
                                        </p:tav>
                                        <p:tav tm="100000">
                                          <p:val>
                                            <p:strVal val="#ppt_y"/>
                                          </p:val>
                                        </p:tav>
                                      </p:tavLst>
                                    </p:anim>
                                  </p:childTnLst>
                                </p:cTn>
                              </p:par>
                              <p:par>
                                <p:cTn id="168" presetID="2" presetClass="entr" presetSubtype="2" fill="hold" grpId="0" nodeType="withEffect">
                                  <p:stCondLst>
                                    <p:cond delay="0"/>
                                  </p:stCondLst>
                                  <p:childTnLst>
                                    <p:set>
                                      <p:cBhvr>
                                        <p:cTn id="169" dur="1" fill="hold">
                                          <p:stCondLst>
                                            <p:cond delay="0"/>
                                          </p:stCondLst>
                                        </p:cTn>
                                        <p:tgtEl>
                                          <p:spTgt spid="97"/>
                                        </p:tgtEl>
                                        <p:attrNameLst>
                                          <p:attrName>style.visibility</p:attrName>
                                        </p:attrNameLst>
                                      </p:cBhvr>
                                      <p:to>
                                        <p:strVal val="visible"/>
                                      </p:to>
                                    </p:set>
                                    <p:anim calcmode="lin" valueType="num">
                                      <p:cBhvr additive="base">
                                        <p:cTn id="170" dur="500" fill="hold"/>
                                        <p:tgtEl>
                                          <p:spTgt spid="97"/>
                                        </p:tgtEl>
                                        <p:attrNameLst>
                                          <p:attrName>ppt_x</p:attrName>
                                        </p:attrNameLst>
                                      </p:cBhvr>
                                      <p:tavLst>
                                        <p:tav tm="0">
                                          <p:val>
                                            <p:strVal val="1+#ppt_w/2"/>
                                          </p:val>
                                        </p:tav>
                                        <p:tav tm="100000">
                                          <p:val>
                                            <p:strVal val="#ppt_x"/>
                                          </p:val>
                                        </p:tav>
                                      </p:tavLst>
                                    </p:anim>
                                    <p:anim calcmode="lin" valueType="num">
                                      <p:cBhvr additive="base">
                                        <p:cTn id="171" dur="500" fill="hold"/>
                                        <p:tgtEl>
                                          <p:spTgt spid="97"/>
                                        </p:tgtEl>
                                        <p:attrNameLst>
                                          <p:attrName>ppt_y</p:attrName>
                                        </p:attrNameLst>
                                      </p:cBhvr>
                                      <p:tavLst>
                                        <p:tav tm="0">
                                          <p:val>
                                            <p:strVal val="#ppt_y"/>
                                          </p:val>
                                        </p:tav>
                                        <p:tav tm="100000">
                                          <p:val>
                                            <p:strVal val="#ppt_y"/>
                                          </p:val>
                                        </p:tav>
                                      </p:tavLst>
                                    </p:anim>
                                  </p:childTnLst>
                                </p:cTn>
                              </p:par>
                              <p:par>
                                <p:cTn id="172" presetID="2" presetClass="entr" presetSubtype="2" fill="hold" grpId="0" nodeType="withEffect">
                                  <p:stCondLst>
                                    <p:cond delay="0"/>
                                  </p:stCondLst>
                                  <p:childTnLst>
                                    <p:set>
                                      <p:cBhvr>
                                        <p:cTn id="173" dur="1" fill="hold">
                                          <p:stCondLst>
                                            <p:cond delay="0"/>
                                          </p:stCondLst>
                                        </p:cTn>
                                        <p:tgtEl>
                                          <p:spTgt spid="95"/>
                                        </p:tgtEl>
                                        <p:attrNameLst>
                                          <p:attrName>style.visibility</p:attrName>
                                        </p:attrNameLst>
                                      </p:cBhvr>
                                      <p:to>
                                        <p:strVal val="visible"/>
                                      </p:to>
                                    </p:set>
                                    <p:anim calcmode="lin" valueType="num">
                                      <p:cBhvr additive="base">
                                        <p:cTn id="174" dur="500" fill="hold"/>
                                        <p:tgtEl>
                                          <p:spTgt spid="95"/>
                                        </p:tgtEl>
                                        <p:attrNameLst>
                                          <p:attrName>ppt_x</p:attrName>
                                        </p:attrNameLst>
                                      </p:cBhvr>
                                      <p:tavLst>
                                        <p:tav tm="0">
                                          <p:val>
                                            <p:strVal val="1+#ppt_w/2"/>
                                          </p:val>
                                        </p:tav>
                                        <p:tav tm="100000">
                                          <p:val>
                                            <p:strVal val="#ppt_x"/>
                                          </p:val>
                                        </p:tav>
                                      </p:tavLst>
                                    </p:anim>
                                    <p:anim calcmode="lin" valueType="num">
                                      <p:cBhvr additive="base">
                                        <p:cTn id="175" dur="500" fill="hold"/>
                                        <p:tgtEl>
                                          <p:spTgt spid="95"/>
                                        </p:tgtEl>
                                        <p:attrNameLst>
                                          <p:attrName>ppt_y</p:attrName>
                                        </p:attrNameLst>
                                      </p:cBhvr>
                                      <p:tavLst>
                                        <p:tav tm="0">
                                          <p:val>
                                            <p:strVal val="#ppt_y"/>
                                          </p:val>
                                        </p:tav>
                                        <p:tav tm="100000">
                                          <p:val>
                                            <p:strVal val="#ppt_y"/>
                                          </p:val>
                                        </p:tav>
                                      </p:tavLst>
                                    </p:anim>
                                  </p:childTnLst>
                                </p:cTn>
                              </p:par>
                            </p:childTnLst>
                          </p:cTn>
                        </p:par>
                        <p:par>
                          <p:cTn id="176" fill="hold">
                            <p:stCondLst>
                              <p:cond delay="3000"/>
                            </p:stCondLst>
                            <p:childTnLst>
                              <p:par>
                                <p:cTn id="177" presetID="23" presetClass="entr" presetSubtype="16" fill="hold" grpId="0" nodeType="afterEffect">
                                  <p:stCondLst>
                                    <p:cond delay="0"/>
                                  </p:stCondLst>
                                  <p:childTnLst>
                                    <p:set>
                                      <p:cBhvr>
                                        <p:cTn id="178" dur="1000" fill="hold">
                                          <p:stCondLst>
                                            <p:cond delay="0"/>
                                          </p:stCondLst>
                                        </p:cTn>
                                        <p:tgtEl>
                                          <p:spTgt spid="150"/>
                                        </p:tgtEl>
                                        <p:attrNameLst>
                                          <p:attrName>style.visibility</p:attrName>
                                        </p:attrNameLst>
                                      </p:cBhvr>
                                      <p:to>
                                        <p:strVal val="visible"/>
                                      </p:to>
                                    </p:set>
                                    <p:anim calcmode="lin" valueType="num">
                                      <p:cBhvr>
                                        <p:cTn id="179" dur="1000" fill="hold"/>
                                        <p:tgtEl>
                                          <p:spTgt spid="150"/>
                                        </p:tgtEl>
                                        <p:attrNameLst>
                                          <p:attrName>ppt_w</p:attrName>
                                        </p:attrNameLst>
                                      </p:cBhvr>
                                      <p:tavLst>
                                        <p:tav tm="0">
                                          <p:val>
                                            <p:fltVal val="0"/>
                                          </p:val>
                                        </p:tav>
                                        <p:tav tm="100000">
                                          <p:val>
                                            <p:strVal val="#ppt_w"/>
                                          </p:val>
                                        </p:tav>
                                      </p:tavLst>
                                    </p:anim>
                                    <p:anim calcmode="lin" valueType="num">
                                      <p:cBhvr>
                                        <p:cTn id="180" dur="1000" fill="hold"/>
                                        <p:tgtEl>
                                          <p:spTgt spid="1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12" grpId="0" animBg="1"/>
      <p:bldP spid="123" grpId="0" animBg="1"/>
      <p:bldP spid="129" grpId="0" animBg="1"/>
      <p:bldP spid="134" grpId="0"/>
      <p:bldP spid="113" grpId="0" animBg="1"/>
      <p:bldP spid="117" grpId="0" animBg="1"/>
      <p:bldP spid="122" grpId="0" animBg="1"/>
      <p:bldP spid="131" grpId="0" animBg="1"/>
      <p:bldP spid="136" grpId="0"/>
      <p:bldP spid="130" grpId="0" animBg="1"/>
      <p:bldP spid="86" grpId="0" animBg="1"/>
      <p:bldP spid="87" grpId="0" animBg="1"/>
      <p:bldP spid="100" grpId="0" animBg="1"/>
      <p:bldP spid="116" grpId="0" animBg="1"/>
      <p:bldP spid="118" grpId="0" animBg="1"/>
      <p:bldP spid="138" grpId="0"/>
      <p:bldP spid="98" grpId="0" animBg="1"/>
      <p:bldP spid="90" grpId="0" animBg="1"/>
      <p:bldP spid="111" grpId="0" animBg="1"/>
      <p:bldP spid="94" grpId="0" animBg="1"/>
      <p:bldP spid="91" grpId="0" animBg="1"/>
      <p:bldP spid="139" grpId="0"/>
      <p:bldP spid="109" grpId="0" animBg="1"/>
      <p:bldP spid="88" grpId="0" animBg="1"/>
      <p:bldP spid="92" grpId="0" animBg="1"/>
      <p:bldP spid="114" grpId="0" animBg="1"/>
      <p:bldP spid="89" grpId="0" animBg="1"/>
      <p:bldP spid="93" grpId="0" animBg="1"/>
      <p:bldP spid="144" grpId="0"/>
      <p:bldP spid="145" grpId="0"/>
      <p:bldP spid="119" grpId="0" animBg="1"/>
      <p:bldP spid="96" grpId="0" animBg="1"/>
      <p:bldP spid="97" grpId="0" animBg="1"/>
      <p:bldP spid="95" grpId="0" animBg="1"/>
      <p:bldP spid="15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0" name="Picture 89" descr="bricklaying-construction-worker-building-brick-wall"/>
          <p:cNvPicPr>
            <a:picLocks noChangeAspect="1"/>
          </p:cNvPicPr>
          <p:nvPr/>
        </p:nvPicPr>
        <p:blipFill>
          <a:blip r:embed="rId1"/>
          <a:stretch>
            <a:fillRect/>
          </a:stretch>
        </p:blipFill>
        <p:spPr>
          <a:xfrm>
            <a:off x="6011545" y="1466215"/>
            <a:ext cx="4999990" cy="3122930"/>
          </a:xfrm>
          <a:prstGeom prst="rect">
            <a:avLst/>
          </a:prstGeom>
        </p:spPr>
      </p:pic>
      <p:pic>
        <p:nvPicPr>
          <p:cNvPr id="88" name="Picture 87" descr="e5lg_g9lm_191120"/>
          <p:cNvPicPr>
            <a:picLocks noChangeAspect="1"/>
          </p:cNvPicPr>
          <p:nvPr/>
        </p:nvPicPr>
        <p:blipFill>
          <a:blip r:embed="rId2"/>
          <a:stretch>
            <a:fillRect/>
          </a:stretch>
        </p:blipFill>
        <p:spPr>
          <a:xfrm>
            <a:off x="1858010" y="3827780"/>
            <a:ext cx="2430780" cy="3030220"/>
          </a:xfrm>
          <a:prstGeom prst="rect">
            <a:avLst/>
          </a:prstGeom>
        </p:spPr>
      </p:pic>
      <p:sp>
        <p:nvSpPr>
          <p:cNvPr id="6" name="矩形 5"/>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8"/>
          <p:cNvSpPr>
            <a:spLocks noChangeArrowheads="1"/>
          </p:cNvSpPr>
          <p:nvPr/>
        </p:nvSpPr>
        <p:spPr bwMode="auto">
          <a:xfrm>
            <a:off x="3352416" y="267622"/>
            <a:ext cx="52965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a:solidFill>
                  <a:schemeClr val="bg1"/>
                </a:solidFill>
                <a:latin typeface="Calibri" panose="020F0502020204030204" pitchFamily="34" charset="0"/>
                <a:ea typeface="Microsoft YaHei" panose="020B0503020204020204" pitchFamily="34" charset="-122"/>
                <a:sym typeface="Microsoft YaHei" panose="020B0503020204020204" pitchFamily="34" charset="-122"/>
              </a:rPr>
              <a:t>What is Cement? </a:t>
            </a:r>
            <a:endParaRPr lang="en-US" sz="4800" b="1" dirty="0">
              <a:solidFill>
                <a:schemeClr val="bg1"/>
              </a:solidFill>
              <a:latin typeface="Calibri" panose="020F0502020204030204" pitchFamily="34" charset="0"/>
              <a:ea typeface="Microsoft YaHei" panose="020B0503020204020204" pitchFamily="34" charset="-122"/>
              <a:sym typeface="Microsoft YaHei" panose="020B0503020204020204" pitchFamily="34" charset="-122"/>
            </a:endParaRPr>
          </a:p>
        </p:txBody>
      </p:sp>
      <p:pic>
        <p:nvPicPr>
          <p:cNvPr id="56" name="Picture 55" descr="cement"/>
          <p:cNvPicPr>
            <a:picLocks noChangeAspect="1"/>
          </p:cNvPicPr>
          <p:nvPr/>
        </p:nvPicPr>
        <p:blipFill>
          <a:blip r:embed="rId3"/>
          <a:stretch>
            <a:fillRect/>
          </a:stretch>
        </p:blipFill>
        <p:spPr>
          <a:xfrm>
            <a:off x="10995660" y="83820"/>
            <a:ext cx="1196340" cy="1196340"/>
          </a:xfrm>
          <a:prstGeom prst="rect">
            <a:avLst/>
          </a:prstGeom>
        </p:spPr>
      </p:pic>
      <p:pic>
        <p:nvPicPr>
          <p:cNvPr id="57" name="Picture 56" descr="concrete-mixer"/>
          <p:cNvPicPr>
            <a:picLocks noChangeAspect="1"/>
          </p:cNvPicPr>
          <p:nvPr/>
        </p:nvPicPr>
        <p:blipFill>
          <a:blip r:embed="rId4"/>
          <a:stretch>
            <a:fillRect/>
          </a:stretch>
        </p:blipFill>
        <p:spPr>
          <a:xfrm>
            <a:off x="126365" y="-142240"/>
            <a:ext cx="1649730" cy="1649730"/>
          </a:xfrm>
          <a:prstGeom prst="rect">
            <a:avLst/>
          </a:prstGeom>
        </p:spPr>
      </p:pic>
      <p:sp>
        <p:nvSpPr>
          <p:cNvPr id="58" name="Text Box 57"/>
          <p:cNvSpPr txBox="1"/>
          <p:nvPr/>
        </p:nvSpPr>
        <p:spPr>
          <a:xfrm>
            <a:off x="126365" y="1673860"/>
            <a:ext cx="5575935" cy="2061210"/>
          </a:xfrm>
          <a:prstGeom prst="rect">
            <a:avLst/>
          </a:prstGeom>
          <a:noFill/>
        </p:spPr>
        <p:txBody>
          <a:bodyPr wrap="square" rtlCol="0">
            <a:spAutoFit/>
          </a:bodyPr>
          <a:p>
            <a:r>
              <a:rPr lang="en-US" sz="1600">
                <a:latin typeface="Andale Mono" panose="020B0509000000000004" charset="0"/>
                <a:ea typeface="Arial Unicode MS" panose="020B0604020202020204" charset="-122"/>
                <a:cs typeface="Andale Mono" panose="020B0509000000000004" charset="0"/>
              </a:rPr>
              <a:t>Cement is a fine powder made from limestone, clay, and other minerals, which is mixed with water to form a paste. When the paste is mixed with sand and aggregate (gravel, rocks, etc.), it forms concrete, which is a construction material that is widely used in buildings, bridges, roads, and other structures.</a:t>
            </a:r>
            <a:endParaRPr lang="en-US" sz="1600">
              <a:latin typeface="Andale Mono" panose="020B0509000000000004" charset="0"/>
              <a:ea typeface="Arial Unicode MS" panose="020B0604020202020204" charset="-122"/>
              <a:cs typeface="Andale Mono" panose="020B0509000000000004" charset="0"/>
            </a:endParaRPr>
          </a:p>
        </p:txBody>
      </p:sp>
      <p:sp>
        <p:nvSpPr>
          <p:cNvPr id="85" name="Text Box 84"/>
          <p:cNvSpPr txBox="1"/>
          <p:nvPr/>
        </p:nvSpPr>
        <p:spPr>
          <a:xfrm>
            <a:off x="5942330" y="4589145"/>
            <a:ext cx="5536565" cy="2061210"/>
          </a:xfrm>
          <a:prstGeom prst="rect">
            <a:avLst/>
          </a:prstGeom>
          <a:noFill/>
        </p:spPr>
        <p:txBody>
          <a:bodyPr wrap="square" rtlCol="0">
            <a:spAutoFit/>
          </a:bodyPr>
          <a:p>
            <a:r>
              <a:rPr lang="en-US" sz="1600">
                <a:latin typeface="Andale Mono" panose="020B0509000000000004" charset="0"/>
                <a:cs typeface="Andale Mono" panose="020B0509000000000004" charset="0"/>
              </a:rPr>
              <a:t>Cement is the key ingredient in concrete that gives it its strength and durability. It is produced in large quantities at cement plants, which grind the raw materials and heat them in a kiln to produce the finished product. Cement is commonly used in the construction industry to make mortar and grout as well.</a:t>
            </a:r>
            <a:endParaRPr lang="en-US" sz="1600">
              <a:latin typeface="Andale Mono" panose="020B0509000000000004" charset="0"/>
              <a:cs typeface="Andale Mono" panose="020B05090000000000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14:prism/>
        <p:sndAc>
          <p:stSnd>
            <p:snd r:embed="rId5" name="hammer.wav"/>
          </p:stSnd>
        </p:sndAc>
      </p:transition>
    </mc:Choice>
    <mc:Fallback>
      <p:transition spd="slow">
        <p:fade/>
        <p:sndAc>
          <p:stSnd>
            <p:snd r:embed="rId5"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000" fill="hold">
                                          <p:stCondLst>
                                            <p:cond delay="0"/>
                                          </p:stCondLst>
                                        </p:cTn>
                                        <p:tgtEl>
                                          <p:spTgt spid="112"/>
                                        </p:tgtEl>
                                        <p:attrNameLst>
                                          <p:attrName>style.visibility</p:attrName>
                                        </p:attrNameLst>
                                      </p:cBhvr>
                                      <p:to>
                                        <p:strVal val="visible"/>
                                      </p:to>
                                    </p:set>
                                    <p:anim calcmode="lin" valueType="num">
                                      <p:cBhvr>
                                        <p:cTn id="7" dur="1000" fill="hold"/>
                                        <p:tgtEl>
                                          <p:spTgt spid="112"/>
                                        </p:tgtEl>
                                        <p:attrNameLst>
                                          <p:attrName>ppt_w</p:attrName>
                                        </p:attrNameLst>
                                      </p:cBhvr>
                                      <p:tavLst>
                                        <p:tav tm="0">
                                          <p:val>
                                            <p:strVal val="2/3*#ppt_w"/>
                                          </p:val>
                                        </p:tav>
                                        <p:tav tm="100000">
                                          <p:val>
                                            <p:strVal val="#ppt_w"/>
                                          </p:val>
                                        </p:tav>
                                      </p:tavLst>
                                    </p:anim>
                                    <p:anim calcmode="lin" valueType="num">
                                      <p:cBhvr>
                                        <p:cTn id="8" dur="1000" fill="hold"/>
                                        <p:tgtEl>
                                          <p:spTgt spid="112"/>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strVal val="2/3*#ppt_w"/>
                                          </p:val>
                                        </p:tav>
                                        <p:tav tm="100000">
                                          <p:val>
                                            <p:strVal val="#ppt_w"/>
                                          </p:val>
                                        </p:tav>
                                      </p:tavLst>
                                    </p:anim>
                                    <p:anim calcmode="lin" valueType="num">
                                      <p:cBhvr>
                                        <p:cTn id="12" dur="500" fill="hold"/>
                                        <p:tgtEl>
                                          <p:spTgt spid="56"/>
                                        </p:tgtEl>
                                        <p:attrNameLst>
                                          <p:attrName>ppt_h</p:attrName>
                                        </p:attrNameLst>
                                      </p:cBhvr>
                                      <p:tavLst>
                                        <p:tav tm="0">
                                          <p:val>
                                            <p:strVal val="2/3*#ppt_h"/>
                                          </p:val>
                                        </p:tav>
                                        <p:tav tm="100000">
                                          <p:val>
                                            <p:strVal val="#ppt_h"/>
                                          </p:val>
                                        </p:tav>
                                      </p:tavLst>
                                    </p:anim>
                                  </p:childTnLst>
                                </p:cTn>
                              </p:par>
                              <p:par>
                                <p:cTn id="13" presetID="23" presetClass="entr" presetSubtype="272"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strVal val="2/3*#ppt_w"/>
                                          </p:val>
                                        </p:tav>
                                        <p:tav tm="100000">
                                          <p:val>
                                            <p:strVal val="#ppt_w"/>
                                          </p:val>
                                        </p:tav>
                                      </p:tavLst>
                                    </p:anim>
                                    <p:anim calcmode="lin" valueType="num">
                                      <p:cBhvr>
                                        <p:cTn id="16" dur="500" fill="hold"/>
                                        <p:tgtEl>
                                          <p:spTgt spid="57"/>
                                        </p:tgtEl>
                                        <p:attrNameLst>
                                          <p:attrName>ppt_h</p:attrName>
                                        </p:attrNameLst>
                                      </p:cBhvr>
                                      <p:tavLst>
                                        <p:tav tm="0">
                                          <p:val>
                                            <p:strVal val="2/3*#ppt_h"/>
                                          </p:val>
                                        </p:tav>
                                        <p:tav tm="100000">
                                          <p:val>
                                            <p:strVal val="#ppt_h"/>
                                          </p:val>
                                        </p:tav>
                                      </p:tavLst>
                                    </p:anim>
                                  </p:childTnLst>
                                </p:cTn>
                              </p:par>
                            </p:childTnLst>
                          </p:cTn>
                        </p:par>
                        <p:par>
                          <p:cTn id="17" fill="hold">
                            <p:stCondLst>
                              <p:cond delay="1000"/>
                            </p:stCondLst>
                            <p:childTnLst>
                              <p:par>
                                <p:cTn id="18" presetID="12" presetClass="entr" presetSubtype="8"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p:tgtEl>
                                          <p:spTgt spid="58"/>
                                        </p:tgtEl>
                                        <p:attrNameLst>
                                          <p:attrName>ppt_x</p:attrName>
                                        </p:attrNameLst>
                                      </p:cBhvr>
                                      <p:tavLst>
                                        <p:tav tm="0">
                                          <p:val>
                                            <p:strVal val="#ppt_x-#ppt_w*1.125000"/>
                                          </p:val>
                                        </p:tav>
                                        <p:tav tm="100000">
                                          <p:val>
                                            <p:strVal val="#ppt_x"/>
                                          </p:val>
                                        </p:tav>
                                      </p:tavLst>
                                    </p:anim>
                                    <p:animEffect transition="in" filter="wipe(right)">
                                      <p:cBhvr>
                                        <p:cTn id="21" dur="500"/>
                                        <p:tgtEl>
                                          <p:spTgt spid="58"/>
                                        </p:tgtEl>
                                      </p:cBhvr>
                                    </p:animEffect>
                                  </p:childTnLst>
                                </p:cTn>
                              </p:par>
                            </p:childTnLst>
                          </p:cTn>
                        </p:par>
                        <p:par>
                          <p:cTn id="22" fill="hold">
                            <p:stCondLst>
                              <p:cond delay="1500"/>
                            </p:stCondLst>
                            <p:childTnLst>
                              <p:par>
                                <p:cTn id="23" presetID="12" presetClass="entr" presetSubtype="2"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additive="base">
                                        <p:cTn id="25" dur="500"/>
                                        <p:tgtEl>
                                          <p:spTgt spid="90"/>
                                        </p:tgtEl>
                                        <p:attrNameLst>
                                          <p:attrName>ppt_x</p:attrName>
                                        </p:attrNameLst>
                                      </p:cBhvr>
                                      <p:tavLst>
                                        <p:tav tm="0">
                                          <p:val>
                                            <p:strVal val="#ppt_x+#ppt_w*1.125000"/>
                                          </p:val>
                                        </p:tav>
                                        <p:tav tm="100000">
                                          <p:val>
                                            <p:strVal val="#ppt_x"/>
                                          </p:val>
                                        </p:tav>
                                      </p:tavLst>
                                    </p:anim>
                                    <p:animEffect transition="in" filter="wipe(left)">
                                      <p:cBhvr>
                                        <p:cTn id="26" dur="50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p:tgtEl>
                                          <p:spTgt spid="88"/>
                                        </p:tgtEl>
                                        <p:attrNameLst>
                                          <p:attrName>ppt_y</p:attrName>
                                        </p:attrNameLst>
                                      </p:cBhvr>
                                      <p:tavLst>
                                        <p:tav tm="0">
                                          <p:val>
                                            <p:strVal val="#ppt_y+#ppt_h*1.125000"/>
                                          </p:val>
                                        </p:tav>
                                        <p:tav tm="100000">
                                          <p:val>
                                            <p:strVal val="#ppt_y"/>
                                          </p:val>
                                        </p:tav>
                                      </p:tavLst>
                                    </p:anim>
                                    <p:animEffect transition="in" filter="wipe(up)">
                                      <p:cBhvr>
                                        <p:cTn id="32" dur="500"/>
                                        <p:tgtEl>
                                          <p:spTgt spid="88"/>
                                        </p:tgtEl>
                                      </p:cBhvr>
                                    </p:animEffect>
                                  </p:childTnLst>
                                </p:cTn>
                              </p:par>
                            </p:childTnLst>
                          </p:cTn>
                        </p:par>
                        <p:par>
                          <p:cTn id="33" fill="hold">
                            <p:stCondLst>
                              <p:cond delay="500"/>
                            </p:stCondLst>
                            <p:childTnLst>
                              <p:par>
                                <p:cTn id="34" presetID="12" presetClass="entr" presetSubtype="2"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additive="base">
                                        <p:cTn id="36" dur="500"/>
                                        <p:tgtEl>
                                          <p:spTgt spid="85"/>
                                        </p:tgtEl>
                                        <p:attrNameLst>
                                          <p:attrName>ppt_x</p:attrName>
                                        </p:attrNameLst>
                                      </p:cBhvr>
                                      <p:tavLst>
                                        <p:tav tm="0">
                                          <p:val>
                                            <p:strVal val="#ppt_x+#ppt_w*1.125000"/>
                                          </p:val>
                                        </p:tav>
                                        <p:tav tm="100000">
                                          <p:val>
                                            <p:strVal val="#ppt_x"/>
                                          </p:val>
                                        </p:tav>
                                      </p:tavLst>
                                    </p:anim>
                                    <p:animEffect transition="in" filter="wipe(left)">
                                      <p:cBhvr>
                                        <p:cTn id="3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5" grpId="0"/>
      <p:bldP spid="1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6200000">
            <a:off x="-2339340" y="2339975"/>
            <a:ext cx="6857365" cy="217805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p:nvPr/>
        </p:nvSpPr>
        <p:spPr>
          <a:xfrm rot="16200000">
            <a:off x="-1044575" y="2644140"/>
            <a:ext cx="4267835" cy="1568450"/>
          </a:xfrm>
          <a:prstGeom prst="rect">
            <a:avLst/>
          </a:prstGeom>
          <a:noFill/>
        </p:spPr>
        <p:txBody>
          <a:bodyPr wrap="square" rtlCol="0">
            <a:spAutoFit/>
          </a:bodyPr>
          <a:p>
            <a:r>
              <a:rPr lang="en-US" sz="9600" b="1">
                <a:solidFill>
                  <a:schemeClr val="bg1">
                    <a:lumMod val="95000"/>
                  </a:schemeClr>
                </a:solidFill>
                <a:latin typeface="Chalkboard Bold" panose="03050602040202020205" charset="0"/>
                <a:ea typeface="PingFang HK Regular" panose="020B0400000000000000" charset="-122"/>
                <a:cs typeface="Chalkboard Bold" panose="03050602040202020205" charset="0"/>
              </a:rPr>
              <a:t>History</a:t>
            </a:r>
            <a:endParaRPr lang="en-US" sz="9600" b="1">
              <a:solidFill>
                <a:schemeClr val="bg1">
                  <a:lumMod val="95000"/>
                </a:schemeClr>
              </a:solidFill>
              <a:latin typeface="Chalkboard Bold" panose="03050602040202020205" charset="0"/>
              <a:ea typeface="PingFang HK Regular" panose="020B0400000000000000" charset="-122"/>
              <a:cs typeface="Chalkboard Bold" panose="03050602040202020205" charset="0"/>
            </a:endParaRPr>
          </a:p>
        </p:txBody>
      </p:sp>
      <p:sp>
        <p:nvSpPr>
          <p:cNvPr id="56" name="Text Box 55"/>
          <p:cNvSpPr txBox="1"/>
          <p:nvPr/>
        </p:nvSpPr>
        <p:spPr>
          <a:xfrm>
            <a:off x="2423795" y="258445"/>
            <a:ext cx="9635490" cy="829945"/>
          </a:xfrm>
          <a:prstGeom prst="rect">
            <a:avLst/>
          </a:prstGeom>
          <a:noFill/>
        </p:spPr>
        <p:txBody>
          <a:bodyPr wrap="square" rtlCol="0">
            <a:spAutoFit/>
          </a:bodyPr>
          <a:p>
            <a:r>
              <a:rPr lang="en-US" sz="1600" b="1">
                <a:latin typeface="Andale Mono" panose="020B0509000000000004" charset="0"/>
                <a:cs typeface="Andale Mono" panose="020B0509000000000004" charset="0"/>
              </a:rPr>
              <a:t>Cement is a crucial construction material that has been used for thousands of years. The history of cement dates back to ancient civilizations, and its development has played a significant role in shaping the modern world.</a:t>
            </a:r>
            <a:endParaRPr lang="en-US" sz="1600" b="1">
              <a:latin typeface="Andale Mono" panose="020B0509000000000004" charset="0"/>
              <a:cs typeface="Andale Mono" panose="020B0509000000000004" charset="0"/>
            </a:endParaRPr>
          </a:p>
        </p:txBody>
      </p:sp>
      <p:sp>
        <p:nvSpPr>
          <p:cNvPr id="57" name="Text Box 56"/>
          <p:cNvSpPr txBox="1"/>
          <p:nvPr/>
        </p:nvSpPr>
        <p:spPr>
          <a:xfrm>
            <a:off x="2423795" y="1294765"/>
            <a:ext cx="7482205" cy="1599565"/>
          </a:xfrm>
          <a:prstGeom prst="rect">
            <a:avLst/>
          </a:prstGeom>
          <a:noFill/>
        </p:spPr>
        <p:txBody>
          <a:bodyPr wrap="square" rtlCol="0">
            <a:spAutoFit/>
          </a:bodyPr>
          <a:p>
            <a:r>
              <a:rPr lang="en-US" sz="1400">
                <a:latin typeface="Andale Mono" panose="020B0509000000000004" charset="0"/>
                <a:cs typeface="Andale Mono" panose="020B0509000000000004" charset="0"/>
              </a:rPr>
              <a:t>The earliest known use of cement dates back to the ancient Egyptians, who used a type of cement called "gypsum cement" to build the pyramids. The ancient Romans also used cement in their construction projects, and the Romans are credited with developing a type of cement called "hydraulic cement." This type of cement hardens when mixed with water, making it an ideal material for constructing buildings, roads, and other structures.</a:t>
            </a:r>
            <a:endParaRPr lang="en-US" sz="1400">
              <a:latin typeface="Andale Mono" panose="020B0509000000000004" charset="0"/>
              <a:cs typeface="Andale Mono" panose="020B0509000000000004" charset="0"/>
            </a:endParaRPr>
          </a:p>
        </p:txBody>
      </p:sp>
      <p:sp>
        <p:nvSpPr>
          <p:cNvPr id="58" name="Text Box 57"/>
          <p:cNvSpPr txBox="1"/>
          <p:nvPr/>
        </p:nvSpPr>
        <p:spPr>
          <a:xfrm>
            <a:off x="2398395" y="3100705"/>
            <a:ext cx="7482205" cy="1168400"/>
          </a:xfrm>
          <a:prstGeom prst="rect">
            <a:avLst/>
          </a:prstGeom>
          <a:noFill/>
        </p:spPr>
        <p:txBody>
          <a:bodyPr wrap="square" rtlCol="0">
            <a:spAutoFit/>
          </a:bodyPr>
          <a:p>
            <a:r>
              <a:rPr lang="en-US" sz="1400">
                <a:latin typeface="Andale Mono" panose="020B0509000000000004" charset="0"/>
                <a:cs typeface="Andale Mono" panose="020B0509000000000004" charset="0"/>
              </a:rPr>
              <a:t>During the Industrial Revolution, cement production saw significant advancements. In the early 19th century, a British bricklayer named Joseph Aspdin invented Portland cement, which is still used widely today. Portland cement is made by heating limestone and clay together, and it is known for its strength and durability.</a:t>
            </a:r>
            <a:endParaRPr lang="en-US" sz="1400">
              <a:latin typeface="Andale Mono" panose="020B0509000000000004" charset="0"/>
              <a:cs typeface="Andale Mono" panose="020B0509000000000004" charset="0"/>
            </a:endParaRPr>
          </a:p>
        </p:txBody>
      </p:sp>
      <p:sp>
        <p:nvSpPr>
          <p:cNvPr id="85" name="Text Box 84"/>
          <p:cNvSpPr txBox="1"/>
          <p:nvPr/>
        </p:nvSpPr>
        <p:spPr>
          <a:xfrm>
            <a:off x="2272030" y="4475480"/>
            <a:ext cx="7482840" cy="953135"/>
          </a:xfrm>
          <a:prstGeom prst="rect">
            <a:avLst/>
          </a:prstGeom>
          <a:noFill/>
        </p:spPr>
        <p:txBody>
          <a:bodyPr wrap="square" rtlCol="0">
            <a:spAutoFit/>
          </a:bodyPr>
          <a:p>
            <a:r>
              <a:rPr lang="en-US" sz="1400">
                <a:latin typeface="Andale Mono" panose="020B0509000000000004" charset="0"/>
                <a:cs typeface="Andale Mono" panose="020B0509000000000004" charset="0"/>
              </a:rPr>
              <a:t>In the 20th century, cement production continued to evolve, with the development of new types of cement and new manufacturing methods. Today, cement is used in a wide range of construction projects, from small residential buildings to massive infrastructure projects.</a:t>
            </a:r>
            <a:endParaRPr lang="en-US" sz="1400">
              <a:latin typeface="Andale Mono" panose="020B0509000000000004" charset="0"/>
              <a:cs typeface="Andale Mono" panose="020B0509000000000004" charset="0"/>
            </a:endParaRPr>
          </a:p>
        </p:txBody>
      </p:sp>
      <p:pic>
        <p:nvPicPr>
          <p:cNvPr id="86" name="Picture 85" descr="history"/>
          <p:cNvPicPr>
            <a:picLocks noChangeAspect="1"/>
          </p:cNvPicPr>
          <p:nvPr/>
        </p:nvPicPr>
        <p:blipFill>
          <a:blip r:embed="rId1"/>
          <a:stretch>
            <a:fillRect/>
          </a:stretch>
        </p:blipFill>
        <p:spPr>
          <a:xfrm rot="16200000">
            <a:off x="921385" y="163830"/>
            <a:ext cx="952500" cy="952500"/>
          </a:xfrm>
          <a:prstGeom prst="rect">
            <a:avLst/>
          </a:prstGeom>
        </p:spPr>
      </p:pic>
      <p:pic>
        <p:nvPicPr>
          <p:cNvPr id="87" name="Picture 86" descr="old-paper"/>
          <p:cNvPicPr>
            <a:picLocks noChangeAspect="1"/>
          </p:cNvPicPr>
          <p:nvPr/>
        </p:nvPicPr>
        <p:blipFill>
          <a:blip r:embed="rId2"/>
          <a:stretch>
            <a:fillRect/>
          </a:stretch>
        </p:blipFill>
        <p:spPr>
          <a:xfrm rot="16200000">
            <a:off x="897890" y="5741035"/>
            <a:ext cx="975995" cy="975995"/>
          </a:xfrm>
          <a:prstGeom prst="rect">
            <a:avLst/>
          </a:prstGeom>
        </p:spPr>
      </p:pic>
      <p:pic>
        <p:nvPicPr>
          <p:cNvPr id="88" name="Picture 87" descr="29330436057_b652f0d577_b"/>
          <p:cNvPicPr>
            <a:picLocks noChangeAspect="1"/>
          </p:cNvPicPr>
          <p:nvPr/>
        </p:nvPicPr>
        <p:blipFill>
          <a:blip r:embed="rId3"/>
          <a:stretch>
            <a:fillRect/>
          </a:stretch>
        </p:blipFill>
        <p:spPr>
          <a:xfrm>
            <a:off x="9880600" y="1116330"/>
            <a:ext cx="2178685" cy="1634490"/>
          </a:xfrm>
          <a:prstGeom prst="roundRect">
            <a:avLst>
              <a:gd name="adj" fmla="val 9732"/>
            </a:avLst>
          </a:prstGeom>
        </p:spPr>
      </p:pic>
      <p:pic>
        <p:nvPicPr>
          <p:cNvPr id="91" name="Picture 90" descr="istockphoto-1333726048-612x612"/>
          <p:cNvPicPr>
            <a:picLocks noChangeAspect="1"/>
          </p:cNvPicPr>
          <p:nvPr/>
        </p:nvPicPr>
        <p:blipFill>
          <a:blip r:embed="rId4"/>
          <a:srcRect l="6229" t="7251"/>
          <a:stretch>
            <a:fillRect/>
          </a:stretch>
        </p:blipFill>
        <p:spPr>
          <a:xfrm>
            <a:off x="9880600" y="2835275"/>
            <a:ext cx="2178685" cy="1355725"/>
          </a:xfrm>
          <a:prstGeom prst="roundRect">
            <a:avLst>
              <a:gd name="adj" fmla="val 11522"/>
            </a:avLst>
          </a:prstGeom>
        </p:spPr>
      </p:pic>
      <p:pic>
        <p:nvPicPr>
          <p:cNvPr id="92" name="Picture 91" descr="Cement-scaled"/>
          <p:cNvPicPr>
            <a:picLocks noChangeAspect="1"/>
          </p:cNvPicPr>
          <p:nvPr/>
        </p:nvPicPr>
        <p:blipFill>
          <a:blip r:embed="rId5"/>
          <a:srcRect l="1625" t="-565"/>
          <a:stretch>
            <a:fillRect/>
          </a:stretch>
        </p:blipFill>
        <p:spPr>
          <a:xfrm>
            <a:off x="9893935" y="4231640"/>
            <a:ext cx="2153920" cy="1468755"/>
          </a:xfrm>
          <a:prstGeom prst="roundRect">
            <a:avLst/>
          </a:prstGeom>
        </p:spPr>
      </p:pic>
      <p:sp>
        <p:nvSpPr>
          <p:cNvPr id="94" name="Text Box 93"/>
          <p:cNvSpPr txBox="1"/>
          <p:nvPr/>
        </p:nvSpPr>
        <p:spPr>
          <a:xfrm>
            <a:off x="2272030" y="5741035"/>
            <a:ext cx="9787255" cy="1014730"/>
          </a:xfrm>
          <a:prstGeom prst="rect">
            <a:avLst/>
          </a:prstGeom>
          <a:noFill/>
        </p:spPr>
        <p:txBody>
          <a:bodyPr wrap="square" rtlCol="0">
            <a:spAutoFit/>
          </a:bodyPr>
          <a:p>
            <a:r>
              <a:rPr lang="en-US" sz="1500" b="1">
                <a:latin typeface="Andale Mono" panose="020B0509000000000004" charset="0"/>
                <a:cs typeface="Andale Mono" panose="020B0509000000000004" charset="0"/>
              </a:rPr>
              <a:t>Overall, the history of cement is a long and fascinating one, with significant developments occurring throughout the centuries. From its early use in ancient civilizations to its modern applications in construction, cement has played a vital role in shaping the world we live in today.</a:t>
            </a:r>
            <a:endParaRPr lang="en-US" sz="1500" b="1">
              <a:latin typeface="Andale Mono" panose="020B0509000000000004" charset="0"/>
              <a:cs typeface="Andale Mono" panose="020B05090000000000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sndAc>
          <p:stSnd>
            <p:snd r:embed="rId6" name="chimes.wav"/>
          </p:stSnd>
        </p:sndAc>
      </p:transition>
    </mc:Choice>
    <mc:Fallback>
      <p:transition spd="slow">
        <p:cover dir="d"/>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0"/>
                                  </p:stCondLst>
                                  <p:childTnLst>
                                    <p:set>
                                      <p:cBhvr>
                                        <p:cTn id="10" dur="1000" fill="hold">
                                          <p:stCondLst>
                                            <p:cond delay="0"/>
                                          </p:stCondLst>
                                        </p:cTn>
                                        <p:tgtEl>
                                          <p:spTgt spid="86"/>
                                        </p:tgtEl>
                                        <p:attrNameLst>
                                          <p:attrName>style.visibility</p:attrName>
                                        </p:attrNameLst>
                                      </p:cBhvr>
                                      <p:to>
                                        <p:strVal val="visible"/>
                                      </p:to>
                                    </p:set>
                                    <p:anim calcmode="lin" valueType="num">
                                      <p:cBhvr>
                                        <p:cTn id="11" dur="1000" fill="hold"/>
                                        <p:tgtEl>
                                          <p:spTgt spid="86"/>
                                        </p:tgtEl>
                                        <p:attrNameLst>
                                          <p:attrName>ppt_w</p:attrName>
                                        </p:attrNameLst>
                                      </p:cBhvr>
                                      <p:tavLst>
                                        <p:tav tm="0">
                                          <p:val>
                                            <p:strVal val="2/3*#ppt_w"/>
                                          </p:val>
                                        </p:tav>
                                        <p:tav tm="100000">
                                          <p:val>
                                            <p:strVal val="#ppt_w"/>
                                          </p:val>
                                        </p:tav>
                                      </p:tavLst>
                                    </p:anim>
                                    <p:anim calcmode="lin" valueType="num">
                                      <p:cBhvr>
                                        <p:cTn id="12" dur="1000" fill="hold"/>
                                        <p:tgtEl>
                                          <p:spTgt spid="86"/>
                                        </p:tgtEl>
                                        <p:attrNameLst>
                                          <p:attrName>ppt_h</p:attrName>
                                        </p:attrNameLst>
                                      </p:cBhvr>
                                      <p:tavLst>
                                        <p:tav tm="0">
                                          <p:val>
                                            <p:strVal val="2/3*#ppt_h"/>
                                          </p:val>
                                        </p:tav>
                                        <p:tav tm="100000">
                                          <p:val>
                                            <p:strVal val="#ppt_h"/>
                                          </p:val>
                                        </p:tav>
                                      </p:tavLst>
                                    </p:anim>
                                  </p:childTnLst>
                                </p:cTn>
                              </p:par>
                              <p:par>
                                <p:cTn id="13" presetID="23" presetClass="entr" presetSubtype="272" fill="hold" nodeType="withEffect">
                                  <p:stCondLst>
                                    <p:cond delay="0"/>
                                  </p:stCondLst>
                                  <p:childTnLst>
                                    <p:set>
                                      <p:cBhvr>
                                        <p:cTn id="14" dur="1000" fill="hold">
                                          <p:stCondLst>
                                            <p:cond delay="0"/>
                                          </p:stCondLst>
                                        </p:cTn>
                                        <p:tgtEl>
                                          <p:spTgt spid="87"/>
                                        </p:tgtEl>
                                        <p:attrNameLst>
                                          <p:attrName>style.visibility</p:attrName>
                                        </p:attrNameLst>
                                      </p:cBhvr>
                                      <p:to>
                                        <p:strVal val="visible"/>
                                      </p:to>
                                    </p:set>
                                    <p:anim calcmode="lin" valueType="num">
                                      <p:cBhvr>
                                        <p:cTn id="15" dur="1000" fill="hold"/>
                                        <p:tgtEl>
                                          <p:spTgt spid="87"/>
                                        </p:tgtEl>
                                        <p:attrNameLst>
                                          <p:attrName>ppt_w</p:attrName>
                                        </p:attrNameLst>
                                      </p:cBhvr>
                                      <p:tavLst>
                                        <p:tav tm="0">
                                          <p:val>
                                            <p:strVal val="2/3*#ppt_w"/>
                                          </p:val>
                                        </p:tav>
                                        <p:tav tm="100000">
                                          <p:val>
                                            <p:strVal val="#ppt_w"/>
                                          </p:val>
                                        </p:tav>
                                      </p:tavLst>
                                    </p:anim>
                                    <p:anim calcmode="lin" valueType="num">
                                      <p:cBhvr>
                                        <p:cTn id="16" dur="1000" fill="hold"/>
                                        <p:tgtEl>
                                          <p:spTgt spid="87"/>
                                        </p:tgtEl>
                                        <p:attrNameLst>
                                          <p:attrName>ppt_h</p:attrName>
                                        </p:attrNameLst>
                                      </p:cBhvr>
                                      <p:tavLst>
                                        <p:tav tm="0">
                                          <p:val>
                                            <p:strVal val="2/3*#ppt_h"/>
                                          </p:val>
                                        </p:tav>
                                        <p:tav tm="100000">
                                          <p:val>
                                            <p:strVal val="#ppt_h"/>
                                          </p:val>
                                        </p:tav>
                                      </p:tavLst>
                                    </p:anim>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p:tgtEl>
                                          <p:spTgt spid="56"/>
                                        </p:tgtEl>
                                        <p:attrNameLst>
                                          <p:attrName>ppt_y</p:attrName>
                                        </p:attrNameLst>
                                      </p:cBhvr>
                                      <p:tavLst>
                                        <p:tav tm="0">
                                          <p:val>
                                            <p:strVal val="#ppt_y-#ppt_h*1.125000"/>
                                          </p:val>
                                        </p:tav>
                                        <p:tav tm="100000">
                                          <p:val>
                                            <p:strVal val="#ppt_y"/>
                                          </p:val>
                                        </p:tav>
                                      </p:tavLst>
                                    </p:anim>
                                    <p:animEffect transition="in" filter="wipe(down)">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p:tgtEl>
                                          <p:spTgt spid="57"/>
                                        </p:tgtEl>
                                        <p:attrNameLst>
                                          <p:attrName>ppt_y</p:attrName>
                                        </p:attrNameLst>
                                      </p:cBhvr>
                                      <p:tavLst>
                                        <p:tav tm="0">
                                          <p:val>
                                            <p:strVal val="#ppt_y+#ppt_h*1.125000"/>
                                          </p:val>
                                        </p:tav>
                                        <p:tav tm="100000">
                                          <p:val>
                                            <p:strVal val="#ppt_y"/>
                                          </p:val>
                                        </p:tav>
                                      </p:tavLst>
                                    </p:anim>
                                    <p:animEffect transition="in" filter="wipe(up)">
                                      <p:cBhvr>
                                        <p:cTn id="27" dur="500"/>
                                        <p:tgtEl>
                                          <p:spTgt spid="57"/>
                                        </p:tgtEl>
                                      </p:cBhvr>
                                    </p:animEffect>
                                  </p:childTnLst>
                                </p:cTn>
                              </p:par>
                              <p:par>
                                <p:cTn id="28" presetID="12" presetClass="entr" presetSubtype="2"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additive="base">
                                        <p:cTn id="30" dur="500"/>
                                        <p:tgtEl>
                                          <p:spTgt spid="88"/>
                                        </p:tgtEl>
                                        <p:attrNameLst>
                                          <p:attrName>ppt_x</p:attrName>
                                        </p:attrNameLst>
                                      </p:cBhvr>
                                      <p:tavLst>
                                        <p:tav tm="0">
                                          <p:val>
                                            <p:strVal val="#ppt_x+#ppt_w*1.125000"/>
                                          </p:val>
                                        </p:tav>
                                        <p:tav tm="100000">
                                          <p:val>
                                            <p:strVal val="#ppt_x"/>
                                          </p:val>
                                        </p:tav>
                                      </p:tavLst>
                                    </p:anim>
                                    <p:animEffect transition="in" filter="wipe(left)">
                                      <p:cBhvr>
                                        <p:cTn id="31" dur="500"/>
                                        <p:tgtEl>
                                          <p:spTgt spid="88"/>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additive="base">
                                        <p:cTn id="36" dur="500"/>
                                        <p:tgtEl>
                                          <p:spTgt spid="58"/>
                                        </p:tgtEl>
                                        <p:attrNameLst>
                                          <p:attrName>ppt_y</p:attrName>
                                        </p:attrNameLst>
                                      </p:cBhvr>
                                      <p:tavLst>
                                        <p:tav tm="0">
                                          <p:val>
                                            <p:strVal val="#ppt_y+#ppt_h*1.125000"/>
                                          </p:val>
                                        </p:tav>
                                        <p:tav tm="100000">
                                          <p:val>
                                            <p:strVal val="#ppt_y"/>
                                          </p:val>
                                        </p:tav>
                                      </p:tavLst>
                                    </p:anim>
                                    <p:animEffect transition="in" filter="wipe(up)">
                                      <p:cBhvr>
                                        <p:cTn id="37" dur="500"/>
                                        <p:tgtEl>
                                          <p:spTgt spid="58"/>
                                        </p:tgtEl>
                                      </p:cBhvr>
                                    </p:animEffect>
                                  </p:childTnLst>
                                </p:cTn>
                              </p:par>
                              <p:par>
                                <p:cTn id="38" presetID="12" presetClass="entr" presetSubtype="2" fill="hold" nodeType="withEffect">
                                  <p:stCondLst>
                                    <p:cond delay="0"/>
                                  </p:stCondLst>
                                  <p:childTnLst>
                                    <p:set>
                                      <p:cBhvr>
                                        <p:cTn id="39" dur="1" fill="hold">
                                          <p:stCondLst>
                                            <p:cond delay="0"/>
                                          </p:stCondLst>
                                        </p:cTn>
                                        <p:tgtEl>
                                          <p:spTgt spid="91"/>
                                        </p:tgtEl>
                                        <p:attrNameLst>
                                          <p:attrName>style.visibility</p:attrName>
                                        </p:attrNameLst>
                                      </p:cBhvr>
                                      <p:to>
                                        <p:strVal val="visible"/>
                                      </p:to>
                                    </p:set>
                                    <p:anim calcmode="lin" valueType="num">
                                      <p:cBhvr additive="base">
                                        <p:cTn id="40" dur="500"/>
                                        <p:tgtEl>
                                          <p:spTgt spid="91"/>
                                        </p:tgtEl>
                                        <p:attrNameLst>
                                          <p:attrName>ppt_x</p:attrName>
                                        </p:attrNameLst>
                                      </p:cBhvr>
                                      <p:tavLst>
                                        <p:tav tm="0">
                                          <p:val>
                                            <p:strVal val="#ppt_x+#ppt_w*1.125000"/>
                                          </p:val>
                                        </p:tav>
                                        <p:tav tm="100000">
                                          <p:val>
                                            <p:strVal val="#ppt_x"/>
                                          </p:val>
                                        </p:tav>
                                      </p:tavLst>
                                    </p:anim>
                                    <p:animEffect transition="in" filter="wipe(left)">
                                      <p:cBhvr>
                                        <p:cTn id="41" dur="500"/>
                                        <p:tgtEl>
                                          <p:spTgt spid="91"/>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additive="base">
                                        <p:cTn id="46" dur="500"/>
                                        <p:tgtEl>
                                          <p:spTgt spid="85"/>
                                        </p:tgtEl>
                                        <p:attrNameLst>
                                          <p:attrName>ppt_y</p:attrName>
                                        </p:attrNameLst>
                                      </p:cBhvr>
                                      <p:tavLst>
                                        <p:tav tm="0">
                                          <p:val>
                                            <p:strVal val="#ppt_y+#ppt_h*1.125000"/>
                                          </p:val>
                                        </p:tav>
                                        <p:tav tm="100000">
                                          <p:val>
                                            <p:strVal val="#ppt_y"/>
                                          </p:val>
                                        </p:tav>
                                      </p:tavLst>
                                    </p:anim>
                                    <p:animEffect transition="in" filter="wipe(up)">
                                      <p:cBhvr>
                                        <p:cTn id="47" dur="500"/>
                                        <p:tgtEl>
                                          <p:spTgt spid="85"/>
                                        </p:tgtEl>
                                      </p:cBhvr>
                                    </p:animEffect>
                                  </p:childTnLst>
                                </p:cTn>
                              </p:par>
                              <p:par>
                                <p:cTn id="48" presetID="12" presetClass="entr" presetSubtype="2"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 calcmode="lin" valueType="num">
                                      <p:cBhvr additive="base">
                                        <p:cTn id="50" dur="500"/>
                                        <p:tgtEl>
                                          <p:spTgt spid="92"/>
                                        </p:tgtEl>
                                        <p:attrNameLst>
                                          <p:attrName>ppt_x</p:attrName>
                                        </p:attrNameLst>
                                      </p:cBhvr>
                                      <p:tavLst>
                                        <p:tav tm="0">
                                          <p:val>
                                            <p:strVal val="#ppt_x+#ppt_w*1.125000"/>
                                          </p:val>
                                        </p:tav>
                                        <p:tav tm="100000">
                                          <p:val>
                                            <p:strVal val="#ppt_x"/>
                                          </p:val>
                                        </p:tav>
                                      </p:tavLst>
                                    </p:anim>
                                    <p:animEffect transition="in" filter="wipe(left)">
                                      <p:cBhvr>
                                        <p:cTn id="51" dur="500"/>
                                        <p:tgtEl>
                                          <p:spTgt spid="92"/>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2" fill="hold" grpId="0" nodeType="clickEffect">
                                  <p:stCondLst>
                                    <p:cond delay="0"/>
                                  </p:stCondLst>
                                  <p:childTnLst>
                                    <p:set>
                                      <p:cBhvr>
                                        <p:cTn id="55" dur="1" fill="hold">
                                          <p:stCondLst>
                                            <p:cond delay="0"/>
                                          </p:stCondLst>
                                        </p:cTn>
                                        <p:tgtEl>
                                          <p:spTgt spid="94"/>
                                        </p:tgtEl>
                                        <p:attrNameLst>
                                          <p:attrName>style.visibility</p:attrName>
                                        </p:attrNameLst>
                                      </p:cBhvr>
                                      <p:to>
                                        <p:strVal val="visible"/>
                                      </p:to>
                                    </p:set>
                                    <p:anim calcmode="lin" valueType="num">
                                      <p:cBhvr additive="base">
                                        <p:cTn id="56" dur="500"/>
                                        <p:tgtEl>
                                          <p:spTgt spid="94"/>
                                        </p:tgtEl>
                                        <p:attrNameLst>
                                          <p:attrName>ppt_x</p:attrName>
                                        </p:attrNameLst>
                                      </p:cBhvr>
                                      <p:tavLst>
                                        <p:tav tm="0">
                                          <p:val>
                                            <p:strVal val="#ppt_x+#ppt_w*1.125000"/>
                                          </p:val>
                                        </p:tav>
                                        <p:tav tm="100000">
                                          <p:val>
                                            <p:strVal val="#ppt_x"/>
                                          </p:val>
                                        </p:tav>
                                      </p:tavLst>
                                    </p:anim>
                                    <p:animEffect transition="in" filter="wipe(left)">
                                      <p:cBhvr>
                                        <p:cTn id="5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p:bldP spid="57" grpId="0"/>
      <p:bldP spid="58" grpId="0"/>
      <p:bldP spid="85"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flipV="1">
            <a:off x="6081486"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8123156" y="1086325"/>
            <a:ext cx="2342308" cy="2646878"/>
          </a:xfrm>
          <a:prstGeom prst="rect">
            <a:avLst/>
          </a:prstGeom>
          <a:noFill/>
        </p:spPr>
        <p:txBody>
          <a:bodyPr wrap="none" rtlCol="0">
            <a:spAutoFit/>
          </a:bodyPr>
          <a:lstStyle/>
          <a:p>
            <a:r>
              <a:rPr lang="en-US" altLang="zh-CN" sz="16600" b="1" dirty="0" smtClean="0">
                <a:solidFill>
                  <a:srgbClr val="FFFFFF"/>
                </a:solidFill>
                <a:latin typeface="Calibri" panose="020F0502020204030204" pitchFamily="34" charset="0"/>
                <a:ea typeface="Microsoft YaHei" panose="020B0503020204020204" pitchFamily="34" charset="-122"/>
              </a:rPr>
              <a:t>02</a:t>
            </a:r>
            <a:endParaRPr lang="zh-CN" altLang="en-US" sz="16600" b="1" dirty="0">
              <a:solidFill>
                <a:srgbClr val="FFFFFF"/>
              </a:solidFill>
              <a:latin typeface="Calibri" panose="020F0502020204030204" pitchFamily="34" charset="0"/>
              <a:ea typeface="Microsoft YaHei" panose="020B0503020204020204" pitchFamily="34" charset="-122"/>
            </a:endParaRPr>
          </a:p>
        </p:txBody>
      </p:sp>
      <p:sp>
        <p:nvSpPr>
          <p:cNvPr id="57" name="文本框 56"/>
          <p:cNvSpPr txBox="1"/>
          <p:nvPr/>
        </p:nvSpPr>
        <p:spPr>
          <a:xfrm>
            <a:off x="6221228" y="4105138"/>
            <a:ext cx="6005195" cy="3138170"/>
          </a:xfrm>
          <a:prstGeom prst="rect">
            <a:avLst/>
          </a:prstGeom>
          <a:noFill/>
        </p:spPr>
        <p:txBody>
          <a:bodyPr wrap="square" rtlCol="0">
            <a:spAutoFit/>
          </a:bodyPr>
          <a:lstStyle/>
          <a:p>
            <a:pPr algn="ctr"/>
            <a:r>
              <a:rPr lang="en-US" altLang="zh-CN" sz="6600" b="1" dirty="0" smtClean="0">
                <a:solidFill>
                  <a:schemeClr val="bg1"/>
                </a:solidFill>
                <a:latin typeface="Calibri" panose="020F0502020204030204" pitchFamily="34" charset="0"/>
                <a:ea typeface="幼圆" panose="02010509060101010101" pitchFamily="49" charset="-122"/>
              </a:rPr>
              <a:t>Manufacturing</a:t>
            </a:r>
            <a:endParaRPr lang="en-US" altLang="zh-CN" sz="6600" b="1" dirty="0" smtClean="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Overview </a:t>
            </a:r>
            <a:endParaRPr lang="en-US" altLang="zh-CN" sz="6600" b="1" dirty="0">
              <a:solidFill>
                <a:schemeClr val="bg1"/>
              </a:solidFill>
              <a:latin typeface="Calibri" panose="020F0502020204030204" pitchFamily="34" charset="0"/>
              <a:ea typeface="幼圆" panose="02010509060101010101" pitchFamily="49" charset="-122"/>
            </a:endParaRPr>
          </a:p>
          <a:p>
            <a:pPr algn="ctr"/>
            <a:endParaRPr lang="en-US" altLang="zh-CN" sz="6600" b="1" dirty="0">
              <a:solidFill>
                <a:schemeClr val="bg1"/>
              </a:solidFill>
              <a:latin typeface="Calibri" panose="020F0502020204030204" pitchFamily="34" charset="0"/>
              <a:ea typeface="幼圆" panose="02010509060101010101" pitchFamily="49" charset="-122"/>
            </a:endParaRP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9295279" y="1753203"/>
            <a:ext cx="0" cy="39600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descr="37143"/>
          <p:cNvPicPr>
            <a:picLocks noChangeAspect="1"/>
          </p:cNvPicPr>
          <p:nvPr/>
        </p:nvPicPr>
        <p:blipFill>
          <a:blip r:embed="rId1"/>
          <a:stretch>
            <a:fillRect/>
          </a:stretch>
        </p:blipFill>
        <p:spPr>
          <a:xfrm>
            <a:off x="-635" y="570230"/>
            <a:ext cx="6082030" cy="6080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6"/>
                                        </p:tgtEl>
                                        <p:attrNameLst>
                                          <p:attrName>style.visibility</p:attrName>
                                        </p:attrNameLst>
                                      </p:cBhvr>
                                      <p:to>
                                        <p:strVal val="visible"/>
                                      </p:to>
                                    </p:set>
                                    <p:anim by="(-#ppt_w*2)" calcmode="lin" valueType="num">
                                      <p:cBhvr rctx="PPT">
                                        <p:cTn id="12" dur="500" autoRev="1" fill="hold">
                                          <p:stCondLst>
                                            <p:cond delay="0"/>
                                          </p:stCondLst>
                                        </p:cTn>
                                        <p:tgtEl>
                                          <p:spTgt spid="56"/>
                                        </p:tgtEl>
                                        <p:attrNameLst>
                                          <p:attrName>ppt_w</p:attrName>
                                        </p:attrNameLst>
                                      </p:cBhvr>
                                    </p:anim>
                                    <p:anim by="(#ppt_w*0.50)" calcmode="lin" valueType="num">
                                      <p:cBhvr>
                                        <p:cTn id="13" dur="500" decel="50000" autoRev="1" fill="hold">
                                          <p:stCondLst>
                                            <p:cond delay="0"/>
                                          </p:stCondLst>
                                        </p:cTn>
                                        <p:tgtEl>
                                          <p:spTgt spid="56"/>
                                        </p:tgtEl>
                                        <p:attrNameLst>
                                          <p:attrName>ppt_x</p:attrName>
                                        </p:attrNameLst>
                                      </p:cBhvr>
                                    </p:anim>
                                    <p:anim from="(-#ppt_h/2)" to="(#ppt_y)" calcmode="lin" valueType="num">
                                      <p:cBhvr>
                                        <p:cTn id="14" dur="1000" fill="hold">
                                          <p:stCondLst>
                                            <p:cond delay="0"/>
                                          </p:stCondLst>
                                        </p:cTn>
                                        <p:tgtEl>
                                          <p:spTgt spid="56"/>
                                        </p:tgtEl>
                                        <p:attrNameLst>
                                          <p:attrName>ppt_y</p:attrName>
                                        </p:attrNameLst>
                                      </p:cBhvr>
                                    </p:anim>
                                    <p:animRot by="21600000">
                                      <p:cBhvr>
                                        <p:cTn id="15" dur="1000" fill="hold">
                                          <p:stCondLst>
                                            <p:cond delay="0"/>
                                          </p:stCondLst>
                                        </p:cTn>
                                        <p:tgtEl>
                                          <p:spTgt spid="56"/>
                                        </p:tgtEl>
                                        <p:attrNameLst>
                                          <p:attrName>r</p:attrName>
                                        </p:attrNameLst>
                                      </p:cBhvr>
                                    </p:animRot>
                                  </p:childTnLst>
                                </p:cTn>
                              </p:par>
                            </p:childTnLst>
                          </p:cTn>
                        </p:par>
                        <p:par>
                          <p:cTn id="16" fill="hold">
                            <p:stCondLst>
                              <p:cond delay="1600"/>
                            </p:stCondLst>
                            <p:childTnLst>
                              <p:par>
                                <p:cTn id="17" presetID="16" presetClass="entr" presetSubtype="37"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outVertical)">
                                      <p:cBhvr>
                                        <p:cTn id="19" dur="500"/>
                                        <p:tgtEl>
                                          <p:spTgt spid="58"/>
                                        </p:tgtEl>
                                      </p:cBhvr>
                                    </p:animEffect>
                                  </p:childTnLst>
                                </p:cTn>
                              </p:par>
                            </p:childTnLst>
                          </p:cTn>
                        </p:par>
                        <p:par>
                          <p:cTn id="20" fill="hold">
                            <p:stCondLst>
                              <p:cond delay="2100"/>
                            </p:stCondLst>
                            <p:childTnLst>
                              <p:par>
                                <p:cTn id="21" presetID="37"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900" decel="100000" fill="hold"/>
                                        <p:tgtEl>
                                          <p:spTgt spid="5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 name="Picture 86" descr="concrete-mixer"/>
          <p:cNvPicPr>
            <a:picLocks noChangeAspect="1"/>
          </p:cNvPicPr>
          <p:nvPr/>
        </p:nvPicPr>
        <p:blipFill>
          <a:blip r:embed="rId1"/>
          <a:stretch>
            <a:fillRect/>
          </a:stretch>
        </p:blipFill>
        <p:spPr>
          <a:xfrm>
            <a:off x="9177655" y="2865120"/>
            <a:ext cx="2307590" cy="2307590"/>
          </a:xfrm>
          <a:prstGeom prst="rect">
            <a:avLst/>
          </a:prstGeom>
        </p:spPr>
      </p:pic>
      <p:pic>
        <p:nvPicPr>
          <p:cNvPr id="86" name="Picture 85" descr="mixer-truck-2"/>
          <p:cNvPicPr>
            <a:picLocks noChangeAspect="1"/>
          </p:cNvPicPr>
          <p:nvPr/>
        </p:nvPicPr>
        <p:blipFill>
          <a:blip r:embed="rId2"/>
          <a:stretch>
            <a:fillRect/>
          </a:stretch>
        </p:blipFill>
        <p:spPr>
          <a:xfrm>
            <a:off x="1590675" y="1753235"/>
            <a:ext cx="4331335" cy="4331335"/>
          </a:xfrm>
          <a:prstGeom prst="rect">
            <a:avLst/>
          </a:prstGeom>
        </p:spPr>
      </p:pic>
      <p:sp>
        <p:nvSpPr>
          <p:cNvPr id="6" name="矩形 5"/>
          <p:cNvSpPr/>
          <p:nvPr/>
        </p:nvSpPr>
        <p:spPr>
          <a:xfrm rot="16200000">
            <a:off x="-2725420" y="2724785"/>
            <a:ext cx="6858000" cy="1407795"/>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8"/>
          <p:cNvSpPr>
            <a:spLocks noChangeArrowheads="1"/>
          </p:cNvSpPr>
          <p:nvPr/>
        </p:nvSpPr>
        <p:spPr bwMode="auto">
          <a:xfrm>
            <a:off x="3352416" y="207297"/>
            <a:ext cx="3524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dirty="0">
                <a:solidFill>
                  <a:schemeClr val="bg1"/>
                </a:solidFill>
                <a:latin typeface="Calibri" panose="020F0502020204030204" pitchFamily="34" charset="0"/>
                <a:ea typeface="Microsoft YaHei" panose="020B0503020204020204" pitchFamily="34" charset="-122"/>
                <a:sym typeface="Microsoft YaHei" panose="020B0503020204020204" pitchFamily="34" charset="-122"/>
              </a:rPr>
              <a:t/>
            </a:r>
            <a:endParaRPr lang="en-US" sz="4800" b="1" dirty="0">
              <a:solidFill>
                <a:schemeClr val="bg1"/>
              </a:solidFill>
              <a:latin typeface="Calibri" panose="020F0502020204030204" pitchFamily="34" charset="0"/>
              <a:ea typeface="Microsoft YaHei" panose="020B0503020204020204" pitchFamily="34" charset="-122"/>
              <a:sym typeface="Microsoft YaHei" panose="020B0503020204020204" pitchFamily="34" charset="-122"/>
            </a:endParaRPr>
          </a:p>
        </p:txBody>
      </p:sp>
      <p:sp>
        <p:nvSpPr>
          <p:cNvPr id="2" name="Text Box 1"/>
          <p:cNvSpPr txBox="1"/>
          <p:nvPr/>
        </p:nvSpPr>
        <p:spPr>
          <a:xfrm rot="16200000">
            <a:off x="-1604645" y="2636520"/>
            <a:ext cx="5176520" cy="629920"/>
          </a:xfrm>
          <a:prstGeom prst="rect">
            <a:avLst/>
          </a:prstGeom>
          <a:noFill/>
        </p:spPr>
        <p:txBody>
          <a:bodyPr wrap="square" rtlCol="0">
            <a:spAutoFit/>
          </a:bodyPr>
          <a:p>
            <a:r>
              <a:rPr lang="en-US" sz="3500" b="1">
                <a:solidFill>
                  <a:schemeClr val="bg1"/>
                </a:solidFill>
                <a:latin typeface="Chalkboard Bold" panose="03050602040202020205" charset="0"/>
                <a:cs typeface="Chalkboard Bold" panose="03050602040202020205" charset="0"/>
              </a:rPr>
              <a:t>Manufacturing Overview</a:t>
            </a:r>
            <a:endParaRPr lang="en-US" sz="3500" b="1">
              <a:solidFill>
                <a:schemeClr val="bg1"/>
              </a:solidFill>
              <a:latin typeface="Chalkboard Bold" panose="03050602040202020205" charset="0"/>
              <a:cs typeface="Chalkboard Bold" panose="03050602040202020205" charset="0"/>
            </a:endParaRPr>
          </a:p>
        </p:txBody>
      </p:sp>
      <p:pic>
        <p:nvPicPr>
          <p:cNvPr id="5" name="Picture 4" descr="factory"/>
          <p:cNvPicPr>
            <a:picLocks noChangeAspect="1"/>
          </p:cNvPicPr>
          <p:nvPr/>
        </p:nvPicPr>
        <p:blipFill>
          <a:blip r:embed="rId3"/>
          <a:stretch>
            <a:fillRect/>
          </a:stretch>
        </p:blipFill>
        <p:spPr>
          <a:xfrm rot="16200000">
            <a:off x="189865" y="5640070"/>
            <a:ext cx="1217930" cy="1217930"/>
          </a:xfrm>
          <a:prstGeom prst="rect">
            <a:avLst/>
          </a:prstGeom>
        </p:spPr>
      </p:pic>
      <p:sp>
        <p:nvSpPr>
          <p:cNvPr id="57" name="Text Box 56"/>
          <p:cNvSpPr txBox="1"/>
          <p:nvPr/>
        </p:nvSpPr>
        <p:spPr>
          <a:xfrm>
            <a:off x="1590675" y="363220"/>
            <a:ext cx="8555990" cy="2306955"/>
          </a:xfrm>
          <a:prstGeom prst="rect">
            <a:avLst/>
          </a:prstGeom>
          <a:noFill/>
        </p:spPr>
        <p:txBody>
          <a:bodyPr wrap="square" rtlCol="0">
            <a:spAutoFit/>
          </a:bodyPr>
          <a:p>
            <a:r>
              <a:rPr lang="en-US">
                <a:latin typeface="Andale Mono" panose="020B0509000000000004" charset="0"/>
                <a:cs typeface="Andale Mono" panose="020B0509000000000004" charset="0"/>
              </a:rPr>
              <a:t>The manufacturing of cement involves several steps, including mining and quarrying raw materials, crushing and grinding the raw materials, and heating and cooling the resulting clinker. The process of cement manufacturing is energy-intensive, and it is responsible for a significant portion of the world's greenhouse gas emissions. However, advancements in technology and manufacturing processes have helped to reduce the environmental impact of cement production.</a:t>
            </a:r>
            <a:endParaRPr lang="en-US">
              <a:latin typeface="Andale Mono" panose="020B0509000000000004" charset="0"/>
              <a:cs typeface="Andale Mono" panose="020B0509000000000004" charset="0"/>
            </a:endParaRPr>
          </a:p>
        </p:txBody>
      </p:sp>
      <p:sp>
        <p:nvSpPr>
          <p:cNvPr id="58" name="Text Box 57"/>
          <p:cNvSpPr txBox="1"/>
          <p:nvPr/>
        </p:nvSpPr>
        <p:spPr>
          <a:xfrm>
            <a:off x="1780540" y="5293360"/>
            <a:ext cx="9278620" cy="1198880"/>
          </a:xfrm>
          <a:prstGeom prst="rect">
            <a:avLst/>
          </a:prstGeom>
          <a:noFill/>
        </p:spPr>
        <p:txBody>
          <a:bodyPr wrap="square" rtlCol="0">
            <a:spAutoFit/>
          </a:bodyPr>
          <a:p>
            <a:r>
              <a:rPr lang="en-US">
                <a:latin typeface="Andale Mono" panose="020B0509000000000004" charset="0"/>
                <a:cs typeface="Andale Mono" panose="020B0509000000000004" charset="0"/>
              </a:rPr>
              <a:t>In this section of presentation, we will provide an overview of the cement manufacturing process, including overview of the various steps involved and the raw materials used. So, let's start by understanding the raw materials used in cement manufacturing.</a:t>
            </a:r>
            <a:endParaRPr lang="en-US">
              <a:latin typeface="Andale Mono" panose="020B0509000000000004" charset="0"/>
              <a:cs typeface="Andale Mono" panose="020B0509000000000004" charset="0"/>
            </a:endParaRPr>
          </a:p>
        </p:txBody>
      </p:sp>
      <p:pic>
        <p:nvPicPr>
          <p:cNvPr id="88" name="Picture 87" descr="cement"/>
          <p:cNvPicPr>
            <a:picLocks noChangeAspect="1"/>
          </p:cNvPicPr>
          <p:nvPr/>
        </p:nvPicPr>
        <p:blipFill>
          <a:blip r:embed="rId4"/>
          <a:stretch>
            <a:fillRect/>
          </a:stretch>
        </p:blipFill>
        <p:spPr>
          <a:xfrm>
            <a:off x="6811645" y="3583305"/>
            <a:ext cx="1475740" cy="1475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sndAc>
          <p:stSnd>
            <p:snd r:embed="rId5" name="laser.wav"/>
          </p:stSnd>
        </p:sndAc>
      </p:transition>
    </mc:Choice>
    <mc:Fallback>
      <p:transition spd="med">
        <p:pull/>
        <p:sndAc>
          <p:stSnd>
            <p:snd r:embed="rId5"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2/3*#ppt_w"/>
                                          </p:val>
                                        </p:tav>
                                        <p:tav tm="100000">
                                          <p:val>
                                            <p:strVal val="#ppt_w"/>
                                          </p:val>
                                        </p:tav>
                                      </p:tavLst>
                                    </p:anim>
                                    <p:anim calcmode="lin" valueType="num">
                                      <p:cBhvr>
                                        <p:cTn id="12" dur="500" fill="hold"/>
                                        <p:tgtEl>
                                          <p:spTgt spid="5"/>
                                        </p:tgtEl>
                                        <p:attrNameLst>
                                          <p:attrName>ppt_h</p:attrName>
                                        </p:attrNameLst>
                                      </p:cBhvr>
                                      <p:tavLst>
                                        <p:tav tm="0">
                                          <p:val>
                                            <p:strVal val="2/3*#ppt_h"/>
                                          </p:val>
                                        </p:tav>
                                        <p:tav tm="100000">
                                          <p:val>
                                            <p:strVal val="#ppt_h"/>
                                          </p:val>
                                        </p:tav>
                                      </p:tavLst>
                                    </p:anim>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000" fill="hold">
                                          <p:stCondLst>
                                            <p:cond delay="0"/>
                                          </p:stCondLst>
                                        </p:cTn>
                                        <p:tgtEl>
                                          <p:spTgt spid="57"/>
                                        </p:tgtEl>
                                        <p:attrNameLst>
                                          <p:attrName>style.visibility</p:attrName>
                                        </p:attrNameLst>
                                      </p:cBhvr>
                                      <p:to>
                                        <p:strVal val="visible"/>
                                      </p:to>
                                    </p:set>
                                    <p:anim calcmode="lin" valueType="num">
                                      <p:cBhvr additive="base">
                                        <p:cTn id="16" dur="1000"/>
                                        <p:tgtEl>
                                          <p:spTgt spid="57"/>
                                        </p:tgtEl>
                                        <p:attrNameLst>
                                          <p:attrName>ppt_x</p:attrName>
                                        </p:attrNameLst>
                                      </p:cBhvr>
                                      <p:tavLst>
                                        <p:tav tm="0">
                                          <p:val>
                                            <p:strVal val="#ppt_x+#ppt_w*1.125000"/>
                                          </p:val>
                                        </p:tav>
                                        <p:tav tm="100000">
                                          <p:val>
                                            <p:strVal val="#ppt_x"/>
                                          </p:val>
                                        </p:tav>
                                      </p:tavLst>
                                    </p:anim>
                                    <p:animEffect transition="in" filter="wipe(left)">
                                      <p:cBhvr>
                                        <p:cTn id="17" dur="1000"/>
                                        <p:tgtEl>
                                          <p:spTgt spid="57"/>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000" fill="hold">
                                          <p:stCondLst>
                                            <p:cond delay="0"/>
                                          </p:stCondLst>
                                        </p:cTn>
                                        <p:tgtEl>
                                          <p:spTgt spid="58"/>
                                        </p:tgtEl>
                                        <p:attrNameLst>
                                          <p:attrName>style.visibility</p:attrName>
                                        </p:attrNameLst>
                                      </p:cBhvr>
                                      <p:to>
                                        <p:strVal val="visible"/>
                                      </p:to>
                                    </p:set>
                                    <p:anim calcmode="lin" valueType="num">
                                      <p:cBhvr additive="base">
                                        <p:cTn id="21" dur="1000"/>
                                        <p:tgtEl>
                                          <p:spTgt spid="58"/>
                                        </p:tgtEl>
                                        <p:attrNameLst>
                                          <p:attrName>ppt_y</p:attrName>
                                        </p:attrNameLst>
                                      </p:cBhvr>
                                      <p:tavLst>
                                        <p:tav tm="0">
                                          <p:val>
                                            <p:strVal val="#ppt_y+#ppt_h*1.125000"/>
                                          </p:val>
                                        </p:tav>
                                        <p:tav tm="100000">
                                          <p:val>
                                            <p:strVal val="#ppt_y"/>
                                          </p:val>
                                        </p:tav>
                                      </p:tavLst>
                                    </p:anim>
                                    <p:animEffect transition="in" filter="wipe(up)">
                                      <p:cBhvr>
                                        <p:cTn id="22" dur="1000"/>
                                        <p:tgtEl>
                                          <p:spTgt spid="58"/>
                                        </p:tgtEl>
                                      </p:cBhvr>
                                    </p:animEffect>
                                  </p:childTnLst>
                                </p:cTn>
                              </p:par>
                            </p:childTnLst>
                          </p:cTn>
                        </p:par>
                        <p:par>
                          <p:cTn id="23" fill="hold">
                            <p:stCondLst>
                              <p:cond delay="3000"/>
                            </p:stCondLst>
                            <p:childTnLst>
                              <p:par>
                                <p:cTn id="24" presetID="12" presetClass="entr" presetSubtype="8" fill="hold" nodeType="afterEffect">
                                  <p:stCondLst>
                                    <p:cond delay="0"/>
                                  </p:stCondLst>
                                  <p:childTnLst>
                                    <p:set>
                                      <p:cBhvr>
                                        <p:cTn id="25" dur="1000" fill="hold">
                                          <p:stCondLst>
                                            <p:cond delay="0"/>
                                          </p:stCondLst>
                                        </p:cTn>
                                        <p:tgtEl>
                                          <p:spTgt spid="86"/>
                                        </p:tgtEl>
                                        <p:attrNameLst>
                                          <p:attrName>style.visibility</p:attrName>
                                        </p:attrNameLst>
                                      </p:cBhvr>
                                      <p:to>
                                        <p:strVal val="visible"/>
                                      </p:to>
                                    </p:set>
                                    <p:anim calcmode="lin" valueType="num">
                                      <p:cBhvr additive="base">
                                        <p:cTn id="26" dur="1000"/>
                                        <p:tgtEl>
                                          <p:spTgt spid="86"/>
                                        </p:tgtEl>
                                        <p:attrNameLst>
                                          <p:attrName>ppt_x</p:attrName>
                                        </p:attrNameLst>
                                      </p:cBhvr>
                                      <p:tavLst>
                                        <p:tav tm="0">
                                          <p:val>
                                            <p:strVal val="#ppt_x-#ppt_w*1.125000"/>
                                          </p:val>
                                        </p:tav>
                                        <p:tav tm="100000">
                                          <p:val>
                                            <p:strVal val="#ppt_x"/>
                                          </p:val>
                                        </p:tav>
                                      </p:tavLst>
                                    </p:anim>
                                    <p:animEffect transition="in" filter="wipe(right)">
                                      <p:cBhvr>
                                        <p:cTn id="27" dur="1000"/>
                                        <p:tgtEl>
                                          <p:spTgt spid="86"/>
                                        </p:tgtEl>
                                      </p:cBhvr>
                                    </p:animEffect>
                                  </p:childTnLst>
                                </p:cTn>
                              </p:par>
                            </p:childTnLst>
                          </p:cTn>
                        </p:par>
                        <p:par>
                          <p:cTn id="28" fill="hold">
                            <p:stCondLst>
                              <p:cond delay="4000"/>
                            </p:stCondLst>
                            <p:childTnLst>
                              <p:par>
                                <p:cTn id="29" presetID="29" presetClass="entr" presetSubtype="0" fill="hold" nodeType="after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p:cTn id="31" dur="1000" fill="hold"/>
                                        <p:tgtEl>
                                          <p:spTgt spid="88"/>
                                        </p:tgtEl>
                                        <p:attrNameLst>
                                          <p:attrName>ppt_x</p:attrName>
                                        </p:attrNameLst>
                                      </p:cBhvr>
                                      <p:tavLst>
                                        <p:tav tm="0">
                                          <p:val>
                                            <p:strVal val="#ppt_x-.2"/>
                                          </p:val>
                                        </p:tav>
                                        <p:tav tm="100000">
                                          <p:val>
                                            <p:strVal val="#ppt_x"/>
                                          </p:val>
                                        </p:tav>
                                      </p:tavLst>
                                    </p:anim>
                                    <p:anim calcmode="lin" valueType="num">
                                      <p:cBhvr>
                                        <p:cTn id="32" dur="1000" fill="hold"/>
                                        <p:tgtEl>
                                          <p:spTgt spid="88"/>
                                        </p:tgtEl>
                                        <p:attrNameLst>
                                          <p:attrName>ppt_y</p:attrName>
                                        </p:attrNameLst>
                                      </p:cBhvr>
                                      <p:tavLst>
                                        <p:tav tm="0">
                                          <p:val>
                                            <p:strVal val="#ppt_y"/>
                                          </p:val>
                                        </p:tav>
                                        <p:tav tm="100000">
                                          <p:val>
                                            <p:strVal val="#ppt_y"/>
                                          </p:val>
                                        </p:tav>
                                      </p:tavLst>
                                    </p:anim>
                                    <p:animEffect transition="in" filter="wipe(right)" prLst="gradientSize: 0.1">
                                      <p:cBhvr>
                                        <p:cTn id="33" dur="1000"/>
                                        <p:tgtEl>
                                          <p:spTgt spid="88"/>
                                        </p:tgtEl>
                                      </p:cBhvr>
                                    </p:animEffect>
                                  </p:childTnLst>
                                </p:cTn>
                              </p:par>
                            </p:childTnLst>
                          </p:cTn>
                        </p:par>
                        <p:par>
                          <p:cTn id="34" fill="hold">
                            <p:stCondLst>
                              <p:cond delay="5000"/>
                            </p:stCondLst>
                            <p:childTnLst>
                              <p:par>
                                <p:cTn id="35" presetID="2" presetClass="entr" presetSubtype="4" fill="hold" nodeType="after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fill="hold"/>
                                        <p:tgtEl>
                                          <p:spTgt spid="87"/>
                                        </p:tgtEl>
                                        <p:attrNameLst>
                                          <p:attrName>ppt_x</p:attrName>
                                        </p:attrNameLst>
                                      </p:cBhvr>
                                      <p:tavLst>
                                        <p:tav tm="0">
                                          <p:val>
                                            <p:strVal val="#ppt_x"/>
                                          </p:val>
                                        </p:tav>
                                        <p:tav tm="100000">
                                          <p:val>
                                            <p:strVal val="#ppt_x"/>
                                          </p:val>
                                        </p:tav>
                                      </p:tavLst>
                                    </p:anim>
                                    <p:anim calcmode="lin" valueType="num">
                                      <p:cBhvr additive="base">
                                        <p:cTn id="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pexels-marina-kunova-5210679"/>
          <p:cNvPicPr>
            <a:picLocks noChangeAspect="1"/>
          </p:cNvPicPr>
          <p:nvPr/>
        </p:nvPicPr>
        <p:blipFill>
          <a:blip r:embed="rId1"/>
          <a:stretch>
            <a:fillRect/>
          </a:stretch>
        </p:blipFill>
        <p:spPr>
          <a:xfrm>
            <a:off x="6116320" y="0"/>
            <a:ext cx="6075680" cy="8100695"/>
          </a:xfrm>
          <a:prstGeom prst="rect">
            <a:avLst/>
          </a:prstGeom>
        </p:spPr>
      </p:pic>
      <p:pic>
        <p:nvPicPr>
          <p:cNvPr id="6" name="Picture 5" descr="pexels-francesco-ungaro-1710813"/>
          <p:cNvPicPr>
            <a:picLocks noChangeAspect="1"/>
          </p:cNvPicPr>
          <p:nvPr/>
        </p:nvPicPr>
        <p:blipFill>
          <a:blip r:embed="rId2"/>
          <a:stretch>
            <a:fillRect/>
          </a:stretch>
        </p:blipFill>
        <p:spPr>
          <a:xfrm>
            <a:off x="5546090" y="0"/>
            <a:ext cx="6645910" cy="4984115"/>
          </a:xfrm>
          <a:prstGeom prst="rect">
            <a:avLst/>
          </a:prstGeom>
        </p:spPr>
      </p:pic>
      <p:sp>
        <p:nvSpPr>
          <p:cNvPr id="7" name="矩形 6"/>
          <p:cNvSpPr/>
          <p:nvPr/>
        </p:nvSpPr>
        <p:spPr>
          <a:xfrm flipV="1">
            <a:off x="91" y="-3"/>
            <a:ext cx="6116411" cy="6858002"/>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tsingy-de-bemaraha"/>
          <p:cNvPicPr>
            <a:picLocks noChangeAspect="1"/>
          </p:cNvPicPr>
          <p:nvPr/>
        </p:nvPicPr>
        <p:blipFill>
          <a:blip r:embed="rId3"/>
          <a:stretch>
            <a:fillRect/>
          </a:stretch>
        </p:blipFill>
        <p:spPr>
          <a:xfrm>
            <a:off x="81915" y="3776345"/>
            <a:ext cx="3175000" cy="3175000"/>
          </a:xfrm>
          <a:prstGeom prst="rect">
            <a:avLst/>
          </a:prstGeom>
        </p:spPr>
      </p:pic>
      <p:sp>
        <p:nvSpPr>
          <p:cNvPr id="57" name="文本框 56"/>
          <p:cNvSpPr txBox="1"/>
          <p:nvPr/>
        </p:nvSpPr>
        <p:spPr>
          <a:xfrm>
            <a:off x="1112335" y="2367778"/>
            <a:ext cx="3891280" cy="2122805"/>
          </a:xfrm>
          <a:prstGeom prst="rect">
            <a:avLst/>
          </a:prstGeom>
          <a:noFill/>
        </p:spPr>
        <p:txBody>
          <a:bodyPr wrap="none" rtlCol="0">
            <a:spAutoFit/>
          </a:bodyPr>
          <a:lstStyle/>
          <a:p>
            <a:pPr algn="l"/>
            <a:r>
              <a:rPr lang="en-US" altLang="zh-CN" sz="6600" b="1" dirty="0">
                <a:solidFill>
                  <a:schemeClr val="bg1"/>
                </a:solidFill>
                <a:latin typeface="Calibri" panose="020F0502020204030204" pitchFamily="34" charset="0"/>
                <a:ea typeface="幼圆" panose="02010509060101010101" pitchFamily="49" charset="-122"/>
              </a:rPr>
              <a:t>Raw </a:t>
            </a:r>
            <a:endParaRPr lang="en-US" altLang="zh-CN" sz="6600" b="1" dirty="0">
              <a:solidFill>
                <a:schemeClr val="bg1"/>
              </a:solidFill>
              <a:latin typeface="Calibri" panose="020F0502020204030204" pitchFamily="34" charset="0"/>
              <a:ea typeface="幼圆" panose="02010509060101010101" pitchFamily="49" charset="-122"/>
            </a:endParaRPr>
          </a:p>
          <a:p>
            <a:pPr algn="ctr"/>
            <a:r>
              <a:rPr lang="en-US" altLang="zh-CN" sz="6600" b="1" dirty="0">
                <a:solidFill>
                  <a:schemeClr val="bg1"/>
                </a:solidFill>
                <a:latin typeface="Calibri" panose="020F0502020204030204" pitchFamily="34" charset="0"/>
                <a:ea typeface="幼圆" panose="02010509060101010101" pitchFamily="49" charset="-122"/>
              </a:rPr>
              <a:t>Materials</a:t>
            </a:r>
            <a:endParaRPr lang="en-US" altLang="zh-CN" sz="6600" b="1" dirty="0">
              <a:solidFill>
                <a:schemeClr val="bg1"/>
              </a:solidFill>
              <a:latin typeface="Calibri" panose="020F0502020204030204" pitchFamily="34" charset="0"/>
              <a:ea typeface="幼圆" panose="02010509060101010101" pitchFamily="49" charset="-122"/>
            </a:endParaRPr>
          </a:p>
        </p:txBody>
      </p:sp>
      <p:pic>
        <p:nvPicPr>
          <p:cNvPr id="2" name="Picture 1" descr="limestone-rock-formations-quarry-with-plains-visible-moldova"/>
          <p:cNvPicPr>
            <a:picLocks noChangeAspect="1"/>
          </p:cNvPicPr>
          <p:nvPr/>
        </p:nvPicPr>
        <p:blipFill>
          <a:blip r:embed="rId4"/>
          <a:stretch>
            <a:fillRect/>
          </a:stretch>
        </p:blipFill>
        <p:spPr>
          <a:xfrm>
            <a:off x="5100955" y="1516380"/>
            <a:ext cx="7091045" cy="3987800"/>
          </a:xfrm>
          <a:prstGeom prst="rect">
            <a:avLst/>
          </a:prstGeom>
        </p:spPr>
      </p:pic>
      <p:pic>
        <p:nvPicPr>
          <p:cNvPr id="5" name="Picture 4" descr="clay-crafting"/>
          <p:cNvPicPr>
            <a:picLocks noChangeAspect="1"/>
          </p:cNvPicPr>
          <p:nvPr/>
        </p:nvPicPr>
        <p:blipFill>
          <a:blip r:embed="rId5"/>
          <a:stretch>
            <a:fillRect/>
          </a:stretch>
        </p:blipFill>
        <p:spPr>
          <a:xfrm>
            <a:off x="2287270" y="-69850"/>
            <a:ext cx="2603500" cy="260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dir="r"/>
        <p:sndAc>
          <p:stSnd>
            <p:snd r:embed="rId6" name="arrow.wav"/>
          </p:stSnd>
        </p:sndAc>
      </p:transition>
    </mc:Choice>
    <mc:Fallback>
      <p:transition spd="slow">
        <p:wipe dir="r"/>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ppt_y</p:attrName>
                                        </p:attrNameLst>
                                      </p:cBhvr>
                                      <p:tavLst>
                                        <p:tav tm="0">
                                          <p:val>
                                            <p:strVal val="#ppt_y+#ppt_h*1.125000"/>
                                          </p:val>
                                        </p:tav>
                                        <p:tav tm="100000">
                                          <p:val>
                                            <p:strVal val="#ppt_y"/>
                                          </p:val>
                                        </p:tav>
                                      </p:tavLst>
                                    </p:anim>
                                    <p:animEffect transition="in" filter="wipe(up)">
                                      <p:cBhvr>
                                        <p:cTn id="12" dur="500"/>
                                        <p:tgtEl>
                                          <p:spTgt spid="19"/>
                                        </p:tgtEl>
                                      </p:cBhvr>
                                    </p:animEffect>
                                  </p:childTnLst>
                                </p:cTn>
                              </p:par>
                              <p:par>
                                <p:cTn id="13" presetID="12" presetClass="entr" presetSubtype="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left)">
                                      <p:cBhvr>
                                        <p:cTn id="16" dur="500"/>
                                        <p:tgtEl>
                                          <p:spTgt spid="2"/>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p:tgtEl>
                                          <p:spTgt spid="57"/>
                                        </p:tgtEl>
                                        <p:attrNameLst>
                                          <p:attrName>ppt_y</p:attrName>
                                        </p:attrNameLst>
                                      </p:cBhvr>
                                      <p:tavLst>
                                        <p:tav tm="0">
                                          <p:val>
                                            <p:strVal val="#ppt_y+#ppt_h*1.125000"/>
                                          </p:val>
                                        </p:tav>
                                        <p:tav tm="100000">
                                          <p:val>
                                            <p:strVal val="#ppt_y"/>
                                          </p:val>
                                        </p:tav>
                                      </p:tavLst>
                                    </p:anim>
                                    <p:animEffect transition="in" filter="wipe(up)">
                                      <p:cBhvr>
                                        <p:cTn id="20" dur="500"/>
                                        <p:tgtEl>
                                          <p:spTgt spid="57"/>
                                        </p:tgtEl>
                                      </p:cBhvr>
                                    </p:animEffect>
                                  </p:childTnLst>
                                </p:cTn>
                              </p:par>
                              <p:par>
                                <p:cTn id="21" presetID="1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childTnLst>
                          </p:cTn>
                        </p:par>
                        <p:par>
                          <p:cTn id="25" fill="hold">
                            <p:stCondLst>
                              <p:cond delay="500"/>
                            </p:stCondLst>
                            <p:childTnLst>
                              <p:par>
                                <p:cTn id="26" presetID="1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p:tgtEl>
                                          <p:spTgt spid="5"/>
                                        </p:tgtEl>
                                        <p:attrNameLst>
                                          <p:attrName>ppt_y</p:attrName>
                                        </p:attrNameLst>
                                      </p:cBhvr>
                                      <p:tavLst>
                                        <p:tav tm="0">
                                          <p:val>
                                            <p:strVal val="#ppt_y-#ppt_h*1.125000"/>
                                          </p:val>
                                        </p:tav>
                                        <p:tav tm="100000">
                                          <p:val>
                                            <p:strVal val="#ppt_y"/>
                                          </p:val>
                                        </p:tav>
                                      </p:tavLst>
                                    </p:anim>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矩形 117"/>
          <p:cNvSpPr/>
          <p:nvPr/>
        </p:nvSpPr>
        <p:spPr>
          <a:xfrm>
            <a:off x="0" y="0"/>
            <a:ext cx="12192000" cy="1280160"/>
          </a:xfrm>
          <a:prstGeom prst="rect">
            <a:avLst/>
          </a:prstGeom>
          <a:solidFill>
            <a:srgbClr val="90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22"/>
          <p:cNvSpPr>
            <a:spLocks noEditPoints="1"/>
          </p:cNvSpPr>
          <p:nvPr/>
        </p:nvSpPr>
        <p:spPr bwMode="auto">
          <a:xfrm>
            <a:off x="4808902" y="1455842"/>
            <a:ext cx="2423013" cy="2412216"/>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Freeform 22"/>
          <p:cNvSpPr>
            <a:spLocks noEditPoints="1"/>
          </p:cNvSpPr>
          <p:nvPr/>
        </p:nvSpPr>
        <p:spPr bwMode="auto">
          <a:xfrm>
            <a:off x="8543301" y="1869978"/>
            <a:ext cx="2214776" cy="2204907"/>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solidFill>
            <a:srgbClr val="E04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Freeform 22"/>
          <p:cNvSpPr>
            <a:spLocks noEditPoints="1"/>
          </p:cNvSpPr>
          <p:nvPr/>
        </p:nvSpPr>
        <p:spPr bwMode="auto">
          <a:xfrm>
            <a:off x="6252082" y="2587954"/>
            <a:ext cx="3173844" cy="3159701"/>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93" name="组合 92"/>
          <p:cNvGrpSpPr/>
          <p:nvPr/>
        </p:nvGrpSpPr>
        <p:grpSpPr>
          <a:xfrm>
            <a:off x="7037706" y="5039181"/>
            <a:ext cx="1194702" cy="1818819"/>
            <a:chOff x="4681579" y="5027387"/>
            <a:chExt cx="1194702" cy="1818819"/>
          </a:xfrm>
        </p:grpSpPr>
        <p:sp>
          <p:nvSpPr>
            <p:cNvPr id="94" name="任意多边形 93"/>
            <p:cNvSpPr/>
            <p:nvPr/>
          </p:nvSpPr>
          <p:spPr>
            <a:xfrm>
              <a:off x="4681579" y="5027387"/>
              <a:ext cx="1194702" cy="1104142"/>
            </a:xfrm>
            <a:custGeom>
              <a:avLst/>
              <a:gdLst>
                <a:gd name="connsiteX0" fmla="*/ 440371 w 1183671"/>
                <a:gd name="connsiteY0" fmla="*/ 1023792 h 1023792"/>
                <a:gd name="connsiteX1" fmla="*/ 0 w 1183671"/>
                <a:gd name="connsiteY1" fmla="*/ 468420 h 1023792"/>
                <a:gd name="connsiteX2" fmla="*/ 196344 w 1183671"/>
                <a:gd name="connsiteY2" fmla="*/ 328175 h 1023792"/>
                <a:gd name="connsiteX3" fmla="*/ 302930 w 1183671"/>
                <a:gd name="connsiteY3" fmla="*/ 437566 h 1023792"/>
                <a:gd name="connsiteX4" fmla="*/ 305735 w 1183671"/>
                <a:gd name="connsiteY4" fmla="*/ 84148 h 1023792"/>
                <a:gd name="connsiteX5" fmla="*/ 485249 w 1183671"/>
                <a:gd name="connsiteY5" fmla="*/ 84148 h 1023792"/>
                <a:gd name="connsiteX6" fmla="*/ 485249 w 1183671"/>
                <a:gd name="connsiteY6" fmla="*/ 218783 h 1023792"/>
                <a:gd name="connsiteX7" fmla="*/ 516103 w 1183671"/>
                <a:gd name="connsiteY7" fmla="*/ 218783 h 1023792"/>
                <a:gd name="connsiteX8" fmla="*/ 516103 w 1183671"/>
                <a:gd name="connsiteY8" fmla="*/ 67318 h 1023792"/>
                <a:gd name="connsiteX9" fmla="*/ 706837 w 1183671"/>
                <a:gd name="connsiteY9" fmla="*/ 67318 h 1023792"/>
                <a:gd name="connsiteX10" fmla="*/ 718056 w 1183671"/>
                <a:gd name="connsiteY10" fmla="*/ 218783 h 1023792"/>
                <a:gd name="connsiteX11" fmla="*/ 737691 w 1183671"/>
                <a:gd name="connsiteY11" fmla="*/ 215978 h 1023792"/>
                <a:gd name="connsiteX12" fmla="*/ 737691 w 1183671"/>
                <a:gd name="connsiteY12" fmla="*/ 0 h 1023792"/>
                <a:gd name="connsiteX13" fmla="*/ 939644 w 1183671"/>
                <a:gd name="connsiteY13" fmla="*/ 0 h 1023792"/>
                <a:gd name="connsiteX14" fmla="*/ 939644 w 1183671"/>
                <a:gd name="connsiteY14" fmla="*/ 210369 h 1023792"/>
                <a:gd name="connsiteX15" fmla="*/ 990133 w 1183671"/>
                <a:gd name="connsiteY15" fmla="*/ 207564 h 1023792"/>
                <a:gd name="connsiteX16" fmla="*/ 990133 w 1183671"/>
                <a:gd name="connsiteY16" fmla="*/ 84148 h 1023792"/>
                <a:gd name="connsiteX17" fmla="*/ 1135988 w 1183671"/>
                <a:gd name="connsiteY17" fmla="*/ 84148 h 1023792"/>
                <a:gd name="connsiteX18" fmla="*/ 1150012 w 1183671"/>
                <a:gd name="connsiteY18" fmla="*/ 409517 h 1023792"/>
                <a:gd name="connsiteX19" fmla="*/ 1178061 w 1183671"/>
                <a:gd name="connsiteY19" fmla="*/ 429151 h 1023792"/>
                <a:gd name="connsiteX20" fmla="*/ 1183671 w 1183671"/>
                <a:gd name="connsiteY20" fmla="*/ 768545 h 1023792"/>
                <a:gd name="connsiteX21" fmla="*/ 1009767 w 1183671"/>
                <a:gd name="connsiteY21" fmla="*/ 973303 h 1023792"/>
                <a:gd name="connsiteX22" fmla="*/ 1009767 w 1183671"/>
                <a:gd name="connsiteY22" fmla="*/ 1015377 h 1023792"/>
                <a:gd name="connsiteX23" fmla="*/ 440371 w 1183671"/>
                <a:gd name="connsiteY23" fmla="*/ 1023792 h 1023792"/>
                <a:gd name="connsiteX0-1" fmla="*/ 445288 w 1188588"/>
                <a:gd name="connsiteY0-2" fmla="*/ 1023792 h 1023792"/>
                <a:gd name="connsiteX1-3" fmla="*/ 4917 w 1188588"/>
                <a:gd name="connsiteY1-4" fmla="*/ 468420 h 1023792"/>
                <a:gd name="connsiteX2-5" fmla="*/ 201261 w 1188588"/>
                <a:gd name="connsiteY2-6" fmla="*/ 328175 h 1023792"/>
                <a:gd name="connsiteX3-7" fmla="*/ 307847 w 1188588"/>
                <a:gd name="connsiteY3-8" fmla="*/ 437566 h 1023792"/>
                <a:gd name="connsiteX4-9" fmla="*/ 310652 w 1188588"/>
                <a:gd name="connsiteY4-10" fmla="*/ 84148 h 1023792"/>
                <a:gd name="connsiteX5-11" fmla="*/ 490166 w 1188588"/>
                <a:gd name="connsiteY5-12" fmla="*/ 84148 h 1023792"/>
                <a:gd name="connsiteX6-13" fmla="*/ 490166 w 1188588"/>
                <a:gd name="connsiteY6-14" fmla="*/ 218783 h 1023792"/>
                <a:gd name="connsiteX7-15" fmla="*/ 521020 w 1188588"/>
                <a:gd name="connsiteY7-16" fmla="*/ 218783 h 1023792"/>
                <a:gd name="connsiteX8-17" fmla="*/ 521020 w 1188588"/>
                <a:gd name="connsiteY8-18" fmla="*/ 67318 h 1023792"/>
                <a:gd name="connsiteX9-19" fmla="*/ 711754 w 1188588"/>
                <a:gd name="connsiteY9-20" fmla="*/ 67318 h 1023792"/>
                <a:gd name="connsiteX10-21" fmla="*/ 722973 w 1188588"/>
                <a:gd name="connsiteY10-22" fmla="*/ 218783 h 1023792"/>
                <a:gd name="connsiteX11-23" fmla="*/ 742608 w 1188588"/>
                <a:gd name="connsiteY11-24" fmla="*/ 215978 h 1023792"/>
                <a:gd name="connsiteX12-25" fmla="*/ 742608 w 1188588"/>
                <a:gd name="connsiteY12-26" fmla="*/ 0 h 1023792"/>
                <a:gd name="connsiteX13-27" fmla="*/ 944561 w 1188588"/>
                <a:gd name="connsiteY13-28" fmla="*/ 0 h 1023792"/>
                <a:gd name="connsiteX14-29" fmla="*/ 944561 w 1188588"/>
                <a:gd name="connsiteY14-30" fmla="*/ 210369 h 1023792"/>
                <a:gd name="connsiteX15-31" fmla="*/ 995050 w 1188588"/>
                <a:gd name="connsiteY15-32" fmla="*/ 207564 h 1023792"/>
                <a:gd name="connsiteX16-33" fmla="*/ 995050 w 1188588"/>
                <a:gd name="connsiteY16-34" fmla="*/ 84148 h 1023792"/>
                <a:gd name="connsiteX17-35" fmla="*/ 1140905 w 1188588"/>
                <a:gd name="connsiteY17-36" fmla="*/ 84148 h 1023792"/>
                <a:gd name="connsiteX18-37" fmla="*/ 1154929 w 1188588"/>
                <a:gd name="connsiteY18-38" fmla="*/ 409517 h 1023792"/>
                <a:gd name="connsiteX19-39" fmla="*/ 1182978 w 1188588"/>
                <a:gd name="connsiteY19-40" fmla="*/ 429151 h 1023792"/>
                <a:gd name="connsiteX20-41" fmla="*/ 1188588 w 1188588"/>
                <a:gd name="connsiteY20-42" fmla="*/ 768545 h 1023792"/>
                <a:gd name="connsiteX21-43" fmla="*/ 1014684 w 1188588"/>
                <a:gd name="connsiteY21-44" fmla="*/ 973303 h 1023792"/>
                <a:gd name="connsiteX22-45" fmla="*/ 1014684 w 1188588"/>
                <a:gd name="connsiteY22-46" fmla="*/ 1015377 h 1023792"/>
                <a:gd name="connsiteX23-47" fmla="*/ 445288 w 1188588"/>
                <a:gd name="connsiteY23-48" fmla="*/ 1023792 h 1023792"/>
                <a:gd name="connsiteX0-49" fmla="*/ 445357 w 1188657"/>
                <a:gd name="connsiteY0-50" fmla="*/ 1023792 h 1023792"/>
                <a:gd name="connsiteX1-51" fmla="*/ 4986 w 1188657"/>
                <a:gd name="connsiteY1-52" fmla="*/ 468420 h 1023792"/>
                <a:gd name="connsiteX2-53" fmla="*/ 201330 w 1188657"/>
                <a:gd name="connsiteY2-54" fmla="*/ 328175 h 1023792"/>
                <a:gd name="connsiteX3-55" fmla="*/ 307916 w 1188657"/>
                <a:gd name="connsiteY3-56" fmla="*/ 437566 h 1023792"/>
                <a:gd name="connsiteX4-57" fmla="*/ 310721 w 1188657"/>
                <a:gd name="connsiteY4-58" fmla="*/ 84148 h 1023792"/>
                <a:gd name="connsiteX5-59" fmla="*/ 490235 w 1188657"/>
                <a:gd name="connsiteY5-60" fmla="*/ 84148 h 1023792"/>
                <a:gd name="connsiteX6-61" fmla="*/ 490235 w 1188657"/>
                <a:gd name="connsiteY6-62" fmla="*/ 218783 h 1023792"/>
                <a:gd name="connsiteX7-63" fmla="*/ 521089 w 1188657"/>
                <a:gd name="connsiteY7-64" fmla="*/ 218783 h 1023792"/>
                <a:gd name="connsiteX8-65" fmla="*/ 521089 w 1188657"/>
                <a:gd name="connsiteY8-66" fmla="*/ 67318 h 1023792"/>
                <a:gd name="connsiteX9-67" fmla="*/ 711823 w 1188657"/>
                <a:gd name="connsiteY9-68" fmla="*/ 67318 h 1023792"/>
                <a:gd name="connsiteX10-69" fmla="*/ 723042 w 1188657"/>
                <a:gd name="connsiteY10-70" fmla="*/ 218783 h 1023792"/>
                <a:gd name="connsiteX11-71" fmla="*/ 742677 w 1188657"/>
                <a:gd name="connsiteY11-72" fmla="*/ 215978 h 1023792"/>
                <a:gd name="connsiteX12-73" fmla="*/ 742677 w 1188657"/>
                <a:gd name="connsiteY12-74" fmla="*/ 0 h 1023792"/>
                <a:gd name="connsiteX13-75" fmla="*/ 944630 w 1188657"/>
                <a:gd name="connsiteY13-76" fmla="*/ 0 h 1023792"/>
                <a:gd name="connsiteX14-77" fmla="*/ 944630 w 1188657"/>
                <a:gd name="connsiteY14-78" fmla="*/ 210369 h 1023792"/>
                <a:gd name="connsiteX15-79" fmla="*/ 995119 w 1188657"/>
                <a:gd name="connsiteY15-80" fmla="*/ 207564 h 1023792"/>
                <a:gd name="connsiteX16-81" fmla="*/ 995119 w 1188657"/>
                <a:gd name="connsiteY16-82" fmla="*/ 84148 h 1023792"/>
                <a:gd name="connsiteX17-83" fmla="*/ 1140974 w 1188657"/>
                <a:gd name="connsiteY17-84" fmla="*/ 84148 h 1023792"/>
                <a:gd name="connsiteX18-85" fmla="*/ 1154998 w 1188657"/>
                <a:gd name="connsiteY18-86" fmla="*/ 409517 h 1023792"/>
                <a:gd name="connsiteX19-87" fmla="*/ 1183047 w 1188657"/>
                <a:gd name="connsiteY19-88" fmla="*/ 429151 h 1023792"/>
                <a:gd name="connsiteX20-89" fmla="*/ 1188657 w 1188657"/>
                <a:gd name="connsiteY20-90" fmla="*/ 768545 h 1023792"/>
                <a:gd name="connsiteX21-91" fmla="*/ 1014753 w 1188657"/>
                <a:gd name="connsiteY21-92" fmla="*/ 973303 h 1023792"/>
                <a:gd name="connsiteX22-93" fmla="*/ 1014753 w 1188657"/>
                <a:gd name="connsiteY22-94" fmla="*/ 1015377 h 1023792"/>
                <a:gd name="connsiteX23-95" fmla="*/ 445357 w 1188657"/>
                <a:gd name="connsiteY23-96" fmla="*/ 1023792 h 1023792"/>
                <a:gd name="connsiteX0-97" fmla="*/ 451402 w 1194702"/>
                <a:gd name="connsiteY0-98" fmla="*/ 1023792 h 1023792"/>
                <a:gd name="connsiteX1-99" fmla="*/ 11031 w 1194702"/>
                <a:gd name="connsiteY1-100" fmla="*/ 468420 h 1023792"/>
                <a:gd name="connsiteX2-101" fmla="*/ 207375 w 1194702"/>
                <a:gd name="connsiteY2-102" fmla="*/ 328175 h 1023792"/>
                <a:gd name="connsiteX3-103" fmla="*/ 313961 w 1194702"/>
                <a:gd name="connsiteY3-104" fmla="*/ 437566 h 1023792"/>
                <a:gd name="connsiteX4-105" fmla="*/ 316766 w 1194702"/>
                <a:gd name="connsiteY4-106" fmla="*/ 84148 h 1023792"/>
                <a:gd name="connsiteX5-107" fmla="*/ 496280 w 1194702"/>
                <a:gd name="connsiteY5-108" fmla="*/ 84148 h 1023792"/>
                <a:gd name="connsiteX6-109" fmla="*/ 496280 w 1194702"/>
                <a:gd name="connsiteY6-110" fmla="*/ 218783 h 1023792"/>
                <a:gd name="connsiteX7-111" fmla="*/ 527134 w 1194702"/>
                <a:gd name="connsiteY7-112" fmla="*/ 218783 h 1023792"/>
                <a:gd name="connsiteX8-113" fmla="*/ 527134 w 1194702"/>
                <a:gd name="connsiteY8-114" fmla="*/ 67318 h 1023792"/>
                <a:gd name="connsiteX9-115" fmla="*/ 717868 w 1194702"/>
                <a:gd name="connsiteY9-116" fmla="*/ 67318 h 1023792"/>
                <a:gd name="connsiteX10-117" fmla="*/ 729087 w 1194702"/>
                <a:gd name="connsiteY10-118" fmla="*/ 218783 h 1023792"/>
                <a:gd name="connsiteX11-119" fmla="*/ 748722 w 1194702"/>
                <a:gd name="connsiteY11-120" fmla="*/ 215978 h 1023792"/>
                <a:gd name="connsiteX12-121" fmla="*/ 748722 w 1194702"/>
                <a:gd name="connsiteY12-122" fmla="*/ 0 h 1023792"/>
                <a:gd name="connsiteX13-123" fmla="*/ 950675 w 1194702"/>
                <a:gd name="connsiteY13-124" fmla="*/ 0 h 1023792"/>
                <a:gd name="connsiteX14-125" fmla="*/ 950675 w 1194702"/>
                <a:gd name="connsiteY14-126" fmla="*/ 210369 h 1023792"/>
                <a:gd name="connsiteX15-127" fmla="*/ 1001164 w 1194702"/>
                <a:gd name="connsiteY15-128" fmla="*/ 207564 h 1023792"/>
                <a:gd name="connsiteX16-129" fmla="*/ 1001164 w 1194702"/>
                <a:gd name="connsiteY16-130" fmla="*/ 84148 h 1023792"/>
                <a:gd name="connsiteX17-131" fmla="*/ 1147019 w 1194702"/>
                <a:gd name="connsiteY17-132" fmla="*/ 84148 h 1023792"/>
                <a:gd name="connsiteX18-133" fmla="*/ 1161043 w 1194702"/>
                <a:gd name="connsiteY18-134" fmla="*/ 409517 h 1023792"/>
                <a:gd name="connsiteX19-135" fmla="*/ 1189092 w 1194702"/>
                <a:gd name="connsiteY19-136" fmla="*/ 429151 h 1023792"/>
                <a:gd name="connsiteX20-137" fmla="*/ 1194702 w 1194702"/>
                <a:gd name="connsiteY20-138" fmla="*/ 768545 h 1023792"/>
                <a:gd name="connsiteX21-139" fmla="*/ 1020798 w 1194702"/>
                <a:gd name="connsiteY21-140" fmla="*/ 973303 h 1023792"/>
                <a:gd name="connsiteX22-141" fmla="*/ 1020798 w 1194702"/>
                <a:gd name="connsiteY22-142" fmla="*/ 1015377 h 1023792"/>
                <a:gd name="connsiteX23-143" fmla="*/ 451402 w 1194702"/>
                <a:gd name="connsiteY23-144" fmla="*/ 1023792 h 1023792"/>
                <a:gd name="connsiteX0-145" fmla="*/ 451402 w 1194702"/>
                <a:gd name="connsiteY0-146" fmla="*/ 1023792 h 1023792"/>
                <a:gd name="connsiteX1-147" fmla="*/ 11031 w 1194702"/>
                <a:gd name="connsiteY1-148" fmla="*/ 468420 h 1023792"/>
                <a:gd name="connsiteX2-149" fmla="*/ 207375 w 1194702"/>
                <a:gd name="connsiteY2-150" fmla="*/ 328175 h 1023792"/>
                <a:gd name="connsiteX3-151" fmla="*/ 313961 w 1194702"/>
                <a:gd name="connsiteY3-152" fmla="*/ 437566 h 1023792"/>
                <a:gd name="connsiteX4-153" fmla="*/ 316766 w 1194702"/>
                <a:gd name="connsiteY4-154" fmla="*/ 84148 h 1023792"/>
                <a:gd name="connsiteX5-155" fmla="*/ 496280 w 1194702"/>
                <a:gd name="connsiteY5-156" fmla="*/ 84148 h 1023792"/>
                <a:gd name="connsiteX6-157" fmla="*/ 496280 w 1194702"/>
                <a:gd name="connsiteY6-158" fmla="*/ 218783 h 1023792"/>
                <a:gd name="connsiteX7-159" fmla="*/ 527134 w 1194702"/>
                <a:gd name="connsiteY7-160" fmla="*/ 218783 h 1023792"/>
                <a:gd name="connsiteX8-161" fmla="*/ 527134 w 1194702"/>
                <a:gd name="connsiteY8-162" fmla="*/ 67318 h 1023792"/>
                <a:gd name="connsiteX9-163" fmla="*/ 717868 w 1194702"/>
                <a:gd name="connsiteY9-164" fmla="*/ 67318 h 1023792"/>
                <a:gd name="connsiteX10-165" fmla="*/ 729087 w 1194702"/>
                <a:gd name="connsiteY10-166" fmla="*/ 218783 h 1023792"/>
                <a:gd name="connsiteX11-167" fmla="*/ 748722 w 1194702"/>
                <a:gd name="connsiteY11-168" fmla="*/ 215978 h 1023792"/>
                <a:gd name="connsiteX12-169" fmla="*/ 748722 w 1194702"/>
                <a:gd name="connsiteY12-170" fmla="*/ 0 h 1023792"/>
                <a:gd name="connsiteX13-171" fmla="*/ 950675 w 1194702"/>
                <a:gd name="connsiteY13-172" fmla="*/ 0 h 1023792"/>
                <a:gd name="connsiteX14-173" fmla="*/ 950675 w 1194702"/>
                <a:gd name="connsiteY14-174" fmla="*/ 210369 h 1023792"/>
                <a:gd name="connsiteX15-175" fmla="*/ 1001164 w 1194702"/>
                <a:gd name="connsiteY15-176" fmla="*/ 207564 h 1023792"/>
                <a:gd name="connsiteX16-177" fmla="*/ 1001164 w 1194702"/>
                <a:gd name="connsiteY16-178" fmla="*/ 84148 h 1023792"/>
                <a:gd name="connsiteX17-179" fmla="*/ 1147019 w 1194702"/>
                <a:gd name="connsiteY17-180" fmla="*/ 84148 h 1023792"/>
                <a:gd name="connsiteX18-181" fmla="*/ 1161043 w 1194702"/>
                <a:gd name="connsiteY18-182" fmla="*/ 409517 h 1023792"/>
                <a:gd name="connsiteX19-183" fmla="*/ 1189092 w 1194702"/>
                <a:gd name="connsiteY19-184" fmla="*/ 429151 h 1023792"/>
                <a:gd name="connsiteX20-185" fmla="*/ 1194702 w 1194702"/>
                <a:gd name="connsiteY20-186" fmla="*/ 768545 h 1023792"/>
                <a:gd name="connsiteX21-187" fmla="*/ 1020798 w 1194702"/>
                <a:gd name="connsiteY21-188" fmla="*/ 973303 h 1023792"/>
                <a:gd name="connsiteX22-189" fmla="*/ 1020798 w 1194702"/>
                <a:gd name="connsiteY22-190" fmla="*/ 1015377 h 1023792"/>
                <a:gd name="connsiteX23-191" fmla="*/ 451402 w 1194702"/>
                <a:gd name="connsiteY23-192" fmla="*/ 1023792 h 1023792"/>
                <a:gd name="connsiteX0-193" fmla="*/ 451402 w 1194702"/>
                <a:gd name="connsiteY0-194" fmla="*/ 1037938 h 1037938"/>
                <a:gd name="connsiteX1-195" fmla="*/ 11031 w 1194702"/>
                <a:gd name="connsiteY1-196" fmla="*/ 482566 h 1037938"/>
                <a:gd name="connsiteX2-197" fmla="*/ 207375 w 1194702"/>
                <a:gd name="connsiteY2-198" fmla="*/ 342321 h 1037938"/>
                <a:gd name="connsiteX3-199" fmla="*/ 313961 w 1194702"/>
                <a:gd name="connsiteY3-200" fmla="*/ 451712 h 1037938"/>
                <a:gd name="connsiteX4-201" fmla="*/ 316766 w 1194702"/>
                <a:gd name="connsiteY4-202" fmla="*/ 98294 h 1037938"/>
                <a:gd name="connsiteX5-203" fmla="*/ 496280 w 1194702"/>
                <a:gd name="connsiteY5-204" fmla="*/ 98294 h 1037938"/>
                <a:gd name="connsiteX6-205" fmla="*/ 496280 w 1194702"/>
                <a:gd name="connsiteY6-206" fmla="*/ 232929 h 1037938"/>
                <a:gd name="connsiteX7-207" fmla="*/ 527134 w 1194702"/>
                <a:gd name="connsiteY7-208" fmla="*/ 232929 h 1037938"/>
                <a:gd name="connsiteX8-209" fmla="*/ 527134 w 1194702"/>
                <a:gd name="connsiteY8-210" fmla="*/ 81464 h 1037938"/>
                <a:gd name="connsiteX9-211" fmla="*/ 717868 w 1194702"/>
                <a:gd name="connsiteY9-212" fmla="*/ 81464 h 1037938"/>
                <a:gd name="connsiteX10-213" fmla="*/ 729087 w 1194702"/>
                <a:gd name="connsiteY10-214" fmla="*/ 232929 h 1037938"/>
                <a:gd name="connsiteX11-215" fmla="*/ 748722 w 1194702"/>
                <a:gd name="connsiteY11-216" fmla="*/ 230124 h 1037938"/>
                <a:gd name="connsiteX12-217" fmla="*/ 748722 w 1194702"/>
                <a:gd name="connsiteY12-218" fmla="*/ 14146 h 1037938"/>
                <a:gd name="connsiteX13-219" fmla="*/ 950675 w 1194702"/>
                <a:gd name="connsiteY13-220" fmla="*/ 14146 h 1037938"/>
                <a:gd name="connsiteX14-221" fmla="*/ 950675 w 1194702"/>
                <a:gd name="connsiteY14-222" fmla="*/ 224515 h 1037938"/>
                <a:gd name="connsiteX15-223" fmla="*/ 1001164 w 1194702"/>
                <a:gd name="connsiteY15-224" fmla="*/ 221710 h 1037938"/>
                <a:gd name="connsiteX16-225" fmla="*/ 1001164 w 1194702"/>
                <a:gd name="connsiteY16-226" fmla="*/ 98294 h 1037938"/>
                <a:gd name="connsiteX17-227" fmla="*/ 1147019 w 1194702"/>
                <a:gd name="connsiteY17-228" fmla="*/ 98294 h 1037938"/>
                <a:gd name="connsiteX18-229" fmla="*/ 1161043 w 1194702"/>
                <a:gd name="connsiteY18-230" fmla="*/ 423663 h 1037938"/>
                <a:gd name="connsiteX19-231" fmla="*/ 1189092 w 1194702"/>
                <a:gd name="connsiteY19-232" fmla="*/ 443297 h 1037938"/>
                <a:gd name="connsiteX20-233" fmla="*/ 1194702 w 1194702"/>
                <a:gd name="connsiteY20-234" fmla="*/ 782691 h 1037938"/>
                <a:gd name="connsiteX21-235" fmla="*/ 1020798 w 1194702"/>
                <a:gd name="connsiteY21-236" fmla="*/ 987449 h 1037938"/>
                <a:gd name="connsiteX22-237" fmla="*/ 1020798 w 1194702"/>
                <a:gd name="connsiteY22-238" fmla="*/ 1029523 h 1037938"/>
                <a:gd name="connsiteX23-239" fmla="*/ 451402 w 1194702"/>
                <a:gd name="connsiteY23-240" fmla="*/ 1037938 h 1037938"/>
                <a:gd name="connsiteX0-241" fmla="*/ 451402 w 1194702"/>
                <a:gd name="connsiteY0-242" fmla="*/ 1064930 h 1064930"/>
                <a:gd name="connsiteX1-243" fmla="*/ 11031 w 1194702"/>
                <a:gd name="connsiteY1-244" fmla="*/ 509558 h 1064930"/>
                <a:gd name="connsiteX2-245" fmla="*/ 207375 w 1194702"/>
                <a:gd name="connsiteY2-246" fmla="*/ 369313 h 1064930"/>
                <a:gd name="connsiteX3-247" fmla="*/ 313961 w 1194702"/>
                <a:gd name="connsiteY3-248" fmla="*/ 478704 h 1064930"/>
                <a:gd name="connsiteX4-249" fmla="*/ 316766 w 1194702"/>
                <a:gd name="connsiteY4-250" fmla="*/ 125286 h 1064930"/>
                <a:gd name="connsiteX5-251" fmla="*/ 496280 w 1194702"/>
                <a:gd name="connsiteY5-252" fmla="*/ 125286 h 1064930"/>
                <a:gd name="connsiteX6-253" fmla="*/ 496280 w 1194702"/>
                <a:gd name="connsiteY6-254" fmla="*/ 259921 h 1064930"/>
                <a:gd name="connsiteX7-255" fmla="*/ 527134 w 1194702"/>
                <a:gd name="connsiteY7-256" fmla="*/ 259921 h 1064930"/>
                <a:gd name="connsiteX8-257" fmla="*/ 527134 w 1194702"/>
                <a:gd name="connsiteY8-258" fmla="*/ 108456 h 1064930"/>
                <a:gd name="connsiteX9-259" fmla="*/ 717868 w 1194702"/>
                <a:gd name="connsiteY9-260" fmla="*/ 108456 h 1064930"/>
                <a:gd name="connsiteX10-261" fmla="*/ 729087 w 1194702"/>
                <a:gd name="connsiteY10-262" fmla="*/ 259921 h 1064930"/>
                <a:gd name="connsiteX11-263" fmla="*/ 748722 w 1194702"/>
                <a:gd name="connsiteY11-264" fmla="*/ 257116 h 1064930"/>
                <a:gd name="connsiteX12-265" fmla="*/ 748722 w 1194702"/>
                <a:gd name="connsiteY12-266" fmla="*/ 41138 h 1064930"/>
                <a:gd name="connsiteX13-267" fmla="*/ 950675 w 1194702"/>
                <a:gd name="connsiteY13-268" fmla="*/ 41138 h 1064930"/>
                <a:gd name="connsiteX14-269" fmla="*/ 950675 w 1194702"/>
                <a:gd name="connsiteY14-270" fmla="*/ 251507 h 1064930"/>
                <a:gd name="connsiteX15-271" fmla="*/ 1001164 w 1194702"/>
                <a:gd name="connsiteY15-272" fmla="*/ 248702 h 1064930"/>
                <a:gd name="connsiteX16-273" fmla="*/ 1001164 w 1194702"/>
                <a:gd name="connsiteY16-274" fmla="*/ 125286 h 1064930"/>
                <a:gd name="connsiteX17-275" fmla="*/ 1147019 w 1194702"/>
                <a:gd name="connsiteY17-276" fmla="*/ 125286 h 1064930"/>
                <a:gd name="connsiteX18-277" fmla="*/ 1161043 w 1194702"/>
                <a:gd name="connsiteY18-278" fmla="*/ 450655 h 1064930"/>
                <a:gd name="connsiteX19-279" fmla="*/ 1189092 w 1194702"/>
                <a:gd name="connsiteY19-280" fmla="*/ 470289 h 1064930"/>
                <a:gd name="connsiteX20-281" fmla="*/ 1194702 w 1194702"/>
                <a:gd name="connsiteY20-282" fmla="*/ 809683 h 1064930"/>
                <a:gd name="connsiteX21-283" fmla="*/ 1020798 w 1194702"/>
                <a:gd name="connsiteY21-284" fmla="*/ 1014441 h 1064930"/>
                <a:gd name="connsiteX22-285" fmla="*/ 1020798 w 1194702"/>
                <a:gd name="connsiteY22-286" fmla="*/ 1056515 h 1064930"/>
                <a:gd name="connsiteX23-287" fmla="*/ 451402 w 1194702"/>
                <a:gd name="connsiteY23-288" fmla="*/ 1064930 h 1064930"/>
                <a:gd name="connsiteX0-289" fmla="*/ 451402 w 1194702"/>
                <a:gd name="connsiteY0-290" fmla="*/ 1110486 h 1110486"/>
                <a:gd name="connsiteX1-291" fmla="*/ 11031 w 1194702"/>
                <a:gd name="connsiteY1-292" fmla="*/ 555114 h 1110486"/>
                <a:gd name="connsiteX2-293" fmla="*/ 207375 w 1194702"/>
                <a:gd name="connsiteY2-294" fmla="*/ 414869 h 1110486"/>
                <a:gd name="connsiteX3-295" fmla="*/ 313961 w 1194702"/>
                <a:gd name="connsiteY3-296" fmla="*/ 524260 h 1110486"/>
                <a:gd name="connsiteX4-297" fmla="*/ 316766 w 1194702"/>
                <a:gd name="connsiteY4-298" fmla="*/ 170842 h 1110486"/>
                <a:gd name="connsiteX5-299" fmla="*/ 496280 w 1194702"/>
                <a:gd name="connsiteY5-300" fmla="*/ 170842 h 1110486"/>
                <a:gd name="connsiteX6-301" fmla="*/ 496280 w 1194702"/>
                <a:gd name="connsiteY6-302" fmla="*/ 305477 h 1110486"/>
                <a:gd name="connsiteX7-303" fmla="*/ 527134 w 1194702"/>
                <a:gd name="connsiteY7-304" fmla="*/ 305477 h 1110486"/>
                <a:gd name="connsiteX8-305" fmla="*/ 527134 w 1194702"/>
                <a:gd name="connsiteY8-306" fmla="*/ 154012 h 1110486"/>
                <a:gd name="connsiteX9-307" fmla="*/ 717868 w 1194702"/>
                <a:gd name="connsiteY9-308" fmla="*/ 154012 h 1110486"/>
                <a:gd name="connsiteX10-309" fmla="*/ 729087 w 1194702"/>
                <a:gd name="connsiteY10-310" fmla="*/ 305477 h 1110486"/>
                <a:gd name="connsiteX11-311" fmla="*/ 748722 w 1194702"/>
                <a:gd name="connsiteY11-312" fmla="*/ 302672 h 1110486"/>
                <a:gd name="connsiteX12-313" fmla="*/ 748722 w 1194702"/>
                <a:gd name="connsiteY12-314" fmla="*/ 86694 h 1110486"/>
                <a:gd name="connsiteX13-315" fmla="*/ 950675 w 1194702"/>
                <a:gd name="connsiteY13-316" fmla="*/ 86694 h 1110486"/>
                <a:gd name="connsiteX14-317" fmla="*/ 950675 w 1194702"/>
                <a:gd name="connsiteY14-318" fmla="*/ 297063 h 1110486"/>
                <a:gd name="connsiteX15-319" fmla="*/ 1001164 w 1194702"/>
                <a:gd name="connsiteY15-320" fmla="*/ 294258 h 1110486"/>
                <a:gd name="connsiteX16-321" fmla="*/ 1001164 w 1194702"/>
                <a:gd name="connsiteY16-322" fmla="*/ 170842 h 1110486"/>
                <a:gd name="connsiteX17-323" fmla="*/ 1147019 w 1194702"/>
                <a:gd name="connsiteY17-324" fmla="*/ 170842 h 1110486"/>
                <a:gd name="connsiteX18-325" fmla="*/ 1161043 w 1194702"/>
                <a:gd name="connsiteY18-326" fmla="*/ 496211 h 1110486"/>
                <a:gd name="connsiteX19-327" fmla="*/ 1189092 w 1194702"/>
                <a:gd name="connsiteY19-328" fmla="*/ 515845 h 1110486"/>
                <a:gd name="connsiteX20-329" fmla="*/ 1194702 w 1194702"/>
                <a:gd name="connsiteY20-330" fmla="*/ 855239 h 1110486"/>
                <a:gd name="connsiteX21-331" fmla="*/ 1020798 w 1194702"/>
                <a:gd name="connsiteY21-332" fmla="*/ 1059997 h 1110486"/>
                <a:gd name="connsiteX22-333" fmla="*/ 1020798 w 1194702"/>
                <a:gd name="connsiteY22-334" fmla="*/ 1102071 h 1110486"/>
                <a:gd name="connsiteX23-335" fmla="*/ 451402 w 1194702"/>
                <a:gd name="connsiteY23-336" fmla="*/ 1110486 h 1110486"/>
                <a:gd name="connsiteX0-337" fmla="*/ 451402 w 1194702"/>
                <a:gd name="connsiteY0-338" fmla="*/ 1124506 h 1124506"/>
                <a:gd name="connsiteX1-339" fmla="*/ 11031 w 1194702"/>
                <a:gd name="connsiteY1-340" fmla="*/ 569134 h 1124506"/>
                <a:gd name="connsiteX2-341" fmla="*/ 207375 w 1194702"/>
                <a:gd name="connsiteY2-342" fmla="*/ 428889 h 1124506"/>
                <a:gd name="connsiteX3-343" fmla="*/ 313961 w 1194702"/>
                <a:gd name="connsiteY3-344" fmla="*/ 538280 h 1124506"/>
                <a:gd name="connsiteX4-345" fmla="*/ 316766 w 1194702"/>
                <a:gd name="connsiteY4-346" fmla="*/ 184862 h 1124506"/>
                <a:gd name="connsiteX5-347" fmla="*/ 496280 w 1194702"/>
                <a:gd name="connsiteY5-348" fmla="*/ 184862 h 1124506"/>
                <a:gd name="connsiteX6-349" fmla="*/ 496280 w 1194702"/>
                <a:gd name="connsiteY6-350" fmla="*/ 319497 h 1124506"/>
                <a:gd name="connsiteX7-351" fmla="*/ 527134 w 1194702"/>
                <a:gd name="connsiteY7-352" fmla="*/ 319497 h 1124506"/>
                <a:gd name="connsiteX8-353" fmla="*/ 527134 w 1194702"/>
                <a:gd name="connsiteY8-354" fmla="*/ 168032 h 1124506"/>
                <a:gd name="connsiteX9-355" fmla="*/ 723478 w 1194702"/>
                <a:gd name="connsiteY9-356" fmla="*/ 137178 h 1124506"/>
                <a:gd name="connsiteX10-357" fmla="*/ 729087 w 1194702"/>
                <a:gd name="connsiteY10-358" fmla="*/ 319497 h 1124506"/>
                <a:gd name="connsiteX11-359" fmla="*/ 748722 w 1194702"/>
                <a:gd name="connsiteY11-360" fmla="*/ 316692 h 1124506"/>
                <a:gd name="connsiteX12-361" fmla="*/ 748722 w 1194702"/>
                <a:gd name="connsiteY12-362" fmla="*/ 100714 h 1124506"/>
                <a:gd name="connsiteX13-363" fmla="*/ 950675 w 1194702"/>
                <a:gd name="connsiteY13-364" fmla="*/ 100714 h 1124506"/>
                <a:gd name="connsiteX14-365" fmla="*/ 950675 w 1194702"/>
                <a:gd name="connsiteY14-366" fmla="*/ 311083 h 1124506"/>
                <a:gd name="connsiteX15-367" fmla="*/ 1001164 w 1194702"/>
                <a:gd name="connsiteY15-368" fmla="*/ 308278 h 1124506"/>
                <a:gd name="connsiteX16-369" fmla="*/ 1001164 w 1194702"/>
                <a:gd name="connsiteY16-370" fmla="*/ 184862 h 1124506"/>
                <a:gd name="connsiteX17-371" fmla="*/ 1147019 w 1194702"/>
                <a:gd name="connsiteY17-372" fmla="*/ 184862 h 1124506"/>
                <a:gd name="connsiteX18-373" fmla="*/ 1161043 w 1194702"/>
                <a:gd name="connsiteY18-374" fmla="*/ 510231 h 1124506"/>
                <a:gd name="connsiteX19-375" fmla="*/ 1189092 w 1194702"/>
                <a:gd name="connsiteY19-376" fmla="*/ 529865 h 1124506"/>
                <a:gd name="connsiteX20-377" fmla="*/ 1194702 w 1194702"/>
                <a:gd name="connsiteY20-378" fmla="*/ 869259 h 1124506"/>
                <a:gd name="connsiteX21-379" fmla="*/ 1020798 w 1194702"/>
                <a:gd name="connsiteY21-380" fmla="*/ 1074017 h 1124506"/>
                <a:gd name="connsiteX22-381" fmla="*/ 1020798 w 1194702"/>
                <a:gd name="connsiteY22-382" fmla="*/ 1116091 h 1124506"/>
                <a:gd name="connsiteX23-383" fmla="*/ 451402 w 1194702"/>
                <a:gd name="connsiteY23-384" fmla="*/ 1124506 h 1124506"/>
                <a:gd name="connsiteX0-385" fmla="*/ 451402 w 1194702"/>
                <a:gd name="connsiteY0-386" fmla="*/ 1141340 h 1141340"/>
                <a:gd name="connsiteX1-387" fmla="*/ 11031 w 1194702"/>
                <a:gd name="connsiteY1-388" fmla="*/ 585968 h 1141340"/>
                <a:gd name="connsiteX2-389" fmla="*/ 207375 w 1194702"/>
                <a:gd name="connsiteY2-390" fmla="*/ 445723 h 1141340"/>
                <a:gd name="connsiteX3-391" fmla="*/ 313961 w 1194702"/>
                <a:gd name="connsiteY3-392" fmla="*/ 555114 h 1141340"/>
                <a:gd name="connsiteX4-393" fmla="*/ 316766 w 1194702"/>
                <a:gd name="connsiteY4-394" fmla="*/ 201696 h 1141340"/>
                <a:gd name="connsiteX5-395" fmla="*/ 496280 w 1194702"/>
                <a:gd name="connsiteY5-396" fmla="*/ 201696 h 1141340"/>
                <a:gd name="connsiteX6-397" fmla="*/ 496280 w 1194702"/>
                <a:gd name="connsiteY6-398" fmla="*/ 336331 h 1141340"/>
                <a:gd name="connsiteX7-399" fmla="*/ 527134 w 1194702"/>
                <a:gd name="connsiteY7-400" fmla="*/ 336331 h 1141340"/>
                <a:gd name="connsiteX8-401" fmla="*/ 524329 w 1194702"/>
                <a:gd name="connsiteY8-402" fmla="*/ 154012 h 1141340"/>
                <a:gd name="connsiteX9-403" fmla="*/ 723478 w 1194702"/>
                <a:gd name="connsiteY9-404" fmla="*/ 154012 h 1141340"/>
                <a:gd name="connsiteX10-405" fmla="*/ 729087 w 1194702"/>
                <a:gd name="connsiteY10-406" fmla="*/ 336331 h 1141340"/>
                <a:gd name="connsiteX11-407" fmla="*/ 748722 w 1194702"/>
                <a:gd name="connsiteY11-408" fmla="*/ 333526 h 1141340"/>
                <a:gd name="connsiteX12-409" fmla="*/ 748722 w 1194702"/>
                <a:gd name="connsiteY12-410" fmla="*/ 117548 h 1141340"/>
                <a:gd name="connsiteX13-411" fmla="*/ 950675 w 1194702"/>
                <a:gd name="connsiteY13-412" fmla="*/ 117548 h 1141340"/>
                <a:gd name="connsiteX14-413" fmla="*/ 950675 w 1194702"/>
                <a:gd name="connsiteY14-414" fmla="*/ 327917 h 1141340"/>
                <a:gd name="connsiteX15-415" fmla="*/ 1001164 w 1194702"/>
                <a:gd name="connsiteY15-416" fmla="*/ 325112 h 1141340"/>
                <a:gd name="connsiteX16-417" fmla="*/ 1001164 w 1194702"/>
                <a:gd name="connsiteY16-418" fmla="*/ 201696 h 1141340"/>
                <a:gd name="connsiteX17-419" fmla="*/ 1147019 w 1194702"/>
                <a:gd name="connsiteY17-420" fmla="*/ 201696 h 1141340"/>
                <a:gd name="connsiteX18-421" fmla="*/ 1161043 w 1194702"/>
                <a:gd name="connsiteY18-422" fmla="*/ 527065 h 1141340"/>
                <a:gd name="connsiteX19-423" fmla="*/ 1189092 w 1194702"/>
                <a:gd name="connsiteY19-424" fmla="*/ 546699 h 1141340"/>
                <a:gd name="connsiteX20-425" fmla="*/ 1194702 w 1194702"/>
                <a:gd name="connsiteY20-426" fmla="*/ 886093 h 1141340"/>
                <a:gd name="connsiteX21-427" fmla="*/ 1020798 w 1194702"/>
                <a:gd name="connsiteY21-428" fmla="*/ 1090851 h 1141340"/>
                <a:gd name="connsiteX22-429" fmla="*/ 1020798 w 1194702"/>
                <a:gd name="connsiteY22-430" fmla="*/ 1132925 h 1141340"/>
                <a:gd name="connsiteX23-431" fmla="*/ 451402 w 1194702"/>
                <a:gd name="connsiteY23-432" fmla="*/ 1141340 h 1141340"/>
                <a:gd name="connsiteX0-433" fmla="*/ 451402 w 1194702"/>
                <a:gd name="connsiteY0-434" fmla="*/ 1104142 h 1104142"/>
                <a:gd name="connsiteX1-435" fmla="*/ 11031 w 1194702"/>
                <a:gd name="connsiteY1-436" fmla="*/ 548770 h 1104142"/>
                <a:gd name="connsiteX2-437" fmla="*/ 207375 w 1194702"/>
                <a:gd name="connsiteY2-438" fmla="*/ 408525 h 1104142"/>
                <a:gd name="connsiteX3-439" fmla="*/ 313961 w 1194702"/>
                <a:gd name="connsiteY3-440" fmla="*/ 517916 h 1104142"/>
                <a:gd name="connsiteX4-441" fmla="*/ 316766 w 1194702"/>
                <a:gd name="connsiteY4-442" fmla="*/ 164498 h 1104142"/>
                <a:gd name="connsiteX5-443" fmla="*/ 496280 w 1194702"/>
                <a:gd name="connsiteY5-444" fmla="*/ 164498 h 1104142"/>
                <a:gd name="connsiteX6-445" fmla="*/ 496280 w 1194702"/>
                <a:gd name="connsiteY6-446" fmla="*/ 299133 h 1104142"/>
                <a:gd name="connsiteX7-447" fmla="*/ 527134 w 1194702"/>
                <a:gd name="connsiteY7-448" fmla="*/ 299133 h 1104142"/>
                <a:gd name="connsiteX8-449" fmla="*/ 524329 w 1194702"/>
                <a:gd name="connsiteY8-450" fmla="*/ 116814 h 1104142"/>
                <a:gd name="connsiteX9-451" fmla="*/ 723478 w 1194702"/>
                <a:gd name="connsiteY9-452" fmla="*/ 116814 h 1104142"/>
                <a:gd name="connsiteX10-453" fmla="*/ 729087 w 1194702"/>
                <a:gd name="connsiteY10-454" fmla="*/ 299133 h 1104142"/>
                <a:gd name="connsiteX11-455" fmla="*/ 748722 w 1194702"/>
                <a:gd name="connsiteY11-456" fmla="*/ 296328 h 1104142"/>
                <a:gd name="connsiteX12-457" fmla="*/ 748722 w 1194702"/>
                <a:gd name="connsiteY12-458" fmla="*/ 80350 h 1104142"/>
                <a:gd name="connsiteX13-459" fmla="*/ 950675 w 1194702"/>
                <a:gd name="connsiteY13-460" fmla="*/ 80350 h 1104142"/>
                <a:gd name="connsiteX14-461" fmla="*/ 950675 w 1194702"/>
                <a:gd name="connsiteY14-462" fmla="*/ 290719 h 1104142"/>
                <a:gd name="connsiteX15-463" fmla="*/ 1001164 w 1194702"/>
                <a:gd name="connsiteY15-464" fmla="*/ 287914 h 1104142"/>
                <a:gd name="connsiteX16-465" fmla="*/ 1001164 w 1194702"/>
                <a:gd name="connsiteY16-466" fmla="*/ 164498 h 1104142"/>
                <a:gd name="connsiteX17-467" fmla="*/ 1147019 w 1194702"/>
                <a:gd name="connsiteY17-468" fmla="*/ 164498 h 1104142"/>
                <a:gd name="connsiteX18-469" fmla="*/ 1161043 w 1194702"/>
                <a:gd name="connsiteY18-470" fmla="*/ 489867 h 1104142"/>
                <a:gd name="connsiteX19-471" fmla="*/ 1189092 w 1194702"/>
                <a:gd name="connsiteY19-472" fmla="*/ 509501 h 1104142"/>
                <a:gd name="connsiteX20-473" fmla="*/ 1194702 w 1194702"/>
                <a:gd name="connsiteY20-474" fmla="*/ 848895 h 1104142"/>
                <a:gd name="connsiteX21-475" fmla="*/ 1020798 w 1194702"/>
                <a:gd name="connsiteY21-476" fmla="*/ 1053653 h 1104142"/>
                <a:gd name="connsiteX22-477" fmla="*/ 1020798 w 1194702"/>
                <a:gd name="connsiteY22-478" fmla="*/ 1095727 h 1104142"/>
                <a:gd name="connsiteX23-479" fmla="*/ 451402 w 1194702"/>
                <a:gd name="connsiteY23-480" fmla="*/ 1104142 h 1104142"/>
                <a:gd name="connsiteX0-481" fmla="*/ 451402 w 1194702"/>
                <a:gd name="connsiteY0-482" fmla="*/ 1104142 h 1104142"/>
                <a:gd name="connsiteX1-483" fmla="*/ 11031 w 1194702"/>
                <a:gd name="connsiteY1-484" fmla="*/ 548770 h 1104142"/>
                <a:gd name="connsiteX2-485" fmla="*/ 207375 w 1194702"/>
                <a:gd name="connsiteY2-486" fmla="*/ 408525 h 1104142"/>
                <a:gd name="connsiteX3-487" fmla="*/ 313961 w 1194702"/>
                <a:gd name="connsiteY3-488" fmla="*/ 517916 h 1104142"/>
                <a:gd name="connsiteX4-489" fmla="*/ 316766 w 1194702"/>
                <a:gd name="connsiteY4-490" fmla="*/ 164498 h 1104142"/>
                <a:gd name="connsiteX5-491" fmla="*/ 496280 w 1194702"/>
                <a:gd name="connsiteY5-492" fmla="*/ 164498 h 1104142"/>
                <a:gd name="connsiteX6-493" fmla="*/ 496280 w 1194702"/>
                <a:gd name="connsiteY6-494" fmla="*/ 299133 h 1104142"/>
                <a:gd name="connsiteX7-495" fmla="*/ 527134 w 1194702"/>
                <a:gd name="connsiteY7-496" fmla="*/ 299133 h 1104142"/>
                <a:gd name="connsiteX8-497" fmla="*/ 524329 w 1194702"/>
                <a:gd name="connsiteY8-498" fmla="*/ 116814 h 1104142"/>
                <a:gd name="connsiteX9-499" fmla="*/ 723478 w 1194702"/>
                <a:gd name="connsiteY9-500" fmla="*/ 116814 h 1104142"/>
                <a:gd name="connsiteX10-501" fmla="*/ 729087 w 1194702"/>
                <a:gd name="connsiteY10-502" fmla="*/ 299133 h 1104142"/>
                <a:gd name="connsiteX11-503" fmla="*/ 748722 w 1194702"/>
                <a:gd name="connsiteY11-504" fmla="*/ 296328 h 1104142"/>
                <a:gd name="connsiteX12-505" fmla="*/ 748722 w 1194702"/>
                <a:gd name="connsiteY12-506" fmla="*/ 80350 h 1104142"/>
                <a:gd name="connsiteX13-507" fmla="*/ 950675 w 1194702"/>
                <a:gd name="connsiteY13-508" fmla="*/ 80350 h 1104142"/>
                <a:gd name="connsiteX14-509" fmla="*/ 950675 w 1194702"/>
                <a:gd name="connsiteY14-510" fmla="*/ 290719 h 1104142"/>
                <a:gd name="connsiteX15-511" fmla="*/ 1001164 w 1194702"/>
                <a:gd name="connsiteY15-512" fmla="*/ 287914 h 1104142"/>
                <a:gd name="connsiteX16-513" fmla="*/ 1001164 w 1194702"/>
                <a:gd name="connsiteY16-514" fmla="*/ 164498 h 1104142"/>
                <a:gd name="connsiteX17-515" fmla="*/ 1147019 w 1194702"/>
                <a:gd name="connsiteY17-516" fmla="*/ 164498 h 1104142"/>
                <a:gd name="connsiteX18-517" fmla="*/ 1161043 w 1194702"/>
                <a:gd name="connsiteY18-518" fmla="*/ 489867 h 1104142"/>
                <a:gd name="connsiteX19-519" fmla="*/ 1189092 w 1194702"/>
                <a:gd name="connsiteY19-520" fmla="*/ 509501 h 1104142"/>
                <a:gd name="connsiteX20-521" fmla="*/ 1194702 w 1194702"/>
                <a:gd name="connsiteY20-522" fmla="*/ 848895 h 1104142"/>
                <a:gd name="connsiteX21-523" fmla="*/ 1020798 w 1194702"/>
                <a:gd name="connsiteY21-524" fmla="*/ 1053653 h 1104142"/>
                <a:gd name="connsiteX22-525" fmla="*/ 1020798 w 1194702"/>
                <a:gd name="connsiteY22-526" fmla="*/ 1095727 h 1104142"/>
                <a:gd name="connsiteX23-527" fmla="*/ 451402 w 1194702"/>
                <a:gd name="connsiteY23-528" fmla="*/ 1104142 h 1104142"/>
                <a:gd name="connsiteX0-529" fmla="*/ 451402 w 1194702"/>
                <a:gd name="connsiteY0-530" fmla="*/ 1104142 h 1104142"/>
                <a:gd name="connsiteX1-531" fmla="*/ 11031 w 1194702"/>
                <a:gd name="connsiteY1-532" fmla="*/ 548770 h 1104142"/>
                <a:gd name="connsiteX2-533" fmla="*/ 207375 w 1194702"/>
                <a:gd name="connsiteY2-534" fmla="*/ 408525 h 1104142"/>
                <a:gd name="connsiteX3-535" fmla="*/ 313961 w 1194702"/>
                <a:gd name="connsiteY3-536" fmla="*/ 517916 h 1104142"/>
                <a:gd name="connsiteX4-537" fmla="*/ 316766 w 1194702"/>
                <a:gd name="connsiteY4-538" fmla="*/ 164498 h 1104142"/>
                <a:gd name="connsiteX5-539" fmla="*/ 496280 w 1194702"/>
                <a:gd name="connsiteY5-540" fmla="*/ 164498 h 1104142"/>
                <a:gd name="connsiteX6-541" fmla="*/ 496280 w 1194702"/>
                <a:gd name="connsiteY6-542" fmla="*/ 299133 h 1104142"/>
                <a:gd name="connsiteX7-543" fmla="*/ 527134 w 1194702"/>
                <a:gd name="connsiteY7-544" fmla="*/ 299133 h 1104142"/>
                <a:gd name="connsiteX8-545" fmla="*/ 524329 w 1194702"/>
                <a:gd name="connsiteY8-546" fmla="*/ 116814 h 1104142"/>
                <a:gd name="connsiteX9-547" fmla="*/ 723478 w 1194702"/>
                <a:gd name="connsiteY9-548" fmla="*/ 116814 h 1104142"/>
                <a:gd name="connsiteX10-549" fmla="*/ 729087 w 1194702"/>
                <a:gd name="connsiteY10-550" fmla="*/ 299133 h 1104142"/>
                <a:gd name="connsiteX11-551" fmla="*/ 748722 w 1194702"/>
                <a:gd name="connsiteY11-552" fmla="*/ 296328 h 1104142"/>
                <a:gd name="connsiteX12-553" fmla="*/ 748722 w 1194702"/>
                <a:gd name="connsiteY12-554" fmla="*/ 80350 h 1104142"/>
                <a:gd name="connsiteX13-555" fmla="*/ 950675 w 1194702"/>
                <a:gd name="connsiteY13-556" fmla="*/ 80350 h 1104142"/>
                <a:gd name="connsiteX14-557" fmla="*/ 950675 w 1194702"/>
                <a:gd name="connsiteY14-558" fmla="*/ 290719 h 1104142"/>
                <a:gd name="connsiteX15-559" fmla="*/ 1001164 w 1194702"/>
                <a:gd name="connsiteY15-560" fmla="*/ 287914 h 1104142"/>
                <a:gd name="connsiteX16-561" fmla="*/ 1001164 w 1194702"/>
                <a:gd name="connsiteY16-562" fmla="*/ 164498 h 1104142"/>
                <a:gd name="connsiteX17-563" fmla="*/ 1147019 w 1194702"/>
                <a:gd name="connsiteY17-564" fmla="*/ 164498 h 1104142"/>
                <a:gd name="connsiteX18-565" fmla="*/ 1161043 w 1194702"/>
                <a:gd name="connsiteY18-566" fmla="*/ 489867 h 1104142"/>
                <a:gd name="connsiteX19-567" fmla="*/ 1189092 w 1194702"/>
                <a:gd name="connsiteY19-568" fmla="*/ 509501 h 1104142"/>
                <a:gd name="connsiteX20-569" fmla="*/ 1194702 w 1194702"/>
                <a:gd name="connsiteY20-570" fmla="*/ 848895 h 1104142"/>
                <a:gd name="connsiteX21-571" fmla="*/ 1020798 w 1194702"/>
                <a:gd name="connsiteY21-572" fmla="*/ 1053653 h 1104142"/>
                <a:gd name="connsiteX22-573" fmla="*/ 1020798 w 1194702"/>
                <a:gd name="connsiteY22-574" fmla="*/ 1095727 h 1104142"/>
                <a:gd name="connsiteX23-575" fmla="*/ 451402 w 1194702"/>
                <a:gd name="connsiteY23-576" fmla="*/ 1104142 h 1104142"/>
                <a:gd name="connsiteX0-577" fmla="*/ 451402 w 1194702"/>
                <a:gd name="connsiteY0-578" fmla="*/ 1104142 h 1104142"/>
                <a:gd name="connsiteX1-579" fmla="*/ 11031 w 1194702"/>
                <a:gd name="connsiteY1-580" fmla="*/ 548770 h 1104142"/>
                <a:gd name="connsiteX2-581" fmla="*/ 207375 w 1194702"/>
                <a:gd name="connsiteY2-582" fmla="*/ 408525 h 1104142"/>
                <a:gd name="connsiteX3-583" fmla="*/ 313961 w 1194702"/>
                <a:gd name="connsiteY3-584" fmla="*/ 517916 h 1104142"/>
                <a:gd name="connsiteX4-585" fmla="*/ 316766 w 1194702"/>
                <a:gd name="connsiteY4-586" fmla="*/ 164498 h 1104142"/>
                <a:gd name="connsiteX5-587" fmla="*/ 496280 w 1194702"/>
                <a:gd name="connsiteY5-588" fmla="*/ 164498 h 1104142"/>
                <a:gd name="connsiteX6-589" fmla="*/ 496280 w 1194702"/>
                <a:gd name="connsiteY6-590" fmla="*/ 299133 h 1104142"/>
                <a:gd name="connsiteX7-591" fmla="*/ 527134 w 1194702"/>
                <a:gd name="connsiteY7-592" fmla="*/ 299133 h 1104142"/>
                <a:gd name="connsiteX8-593" fmla="*/ 524329 w 1194702"/>
                <a:gd name="connsiteY8-594" fmla="*/ 116814 h 1104142"/>
                <a:gd name="connsiteX9-595" fmla="*/ 723478 w 1194702"/>
                <a:gd name="connsiteY9-596" fmla="*/ 116814 h 1104142"/>
                <a:gd name="connsiteX10-597" fmla="*/ 729087 w 1194702"/>
                <a:gd name="connsiteY10-598" fmla="*/ 299133 h 1104142"/>
                <a:gd name="connsiteX11-599" fmla="*/ 748722 w 1194702"/>
                <a:gd name="connsiteY11-600" fmla="*/ 296328 h 1104142"/>
                <a:gd name="connsiteX12-601" fmla="*/ 748722 w 1194702"/>
                <a:gd name="connsiteY12-602" fmla="*/ 80350 h 1104142"/>
                <a:gd name="connsiteX13-603" fmla="*/ 950675 w 1194702"/>
                <a:gd name="connsiteY13-604" fmla="*/ 80350 h 1104142"/>
                <a:gd name="connsiteX14-605" fmla="*/ 950675 w 1194702"/>
                <a:gd name="connsiteY14-606" fmla="*/ 290719 h 1104142"/>
                <a:gd name="connsiteX15-607" fmla="*/ 1001164 w 1194702"/>
                <a:gd name="connsiteY15-608" fmla="*/ 287914 h 1104142"/>
                <a:gd name="connsiteX16-609" fmla="*/ 1001164 w 1194702"/>
                <a:gd name="connsiteY16-610" fmla="*/ 164498 h 1104142"/>
                <a:gd name="connsiteX17-611" fmla="*/ 1147019 w 1194702"/>
                <a:gd name="connsiteY17-612" fmla="*/ 164498 h 1104142"/>
                <a:gd name="connsiteX18-613" fmla="*/ 1161043 w 1194702"/>
                <a:gd name="connsiteY18-614" fmla="*/ 489867 h 1104142"/>
                <a:gd name="connsiteX19-615" fmla="*/ 1189092 w 1194702"/>
                <a:gd name="connsiteY19-616" fmla="*/ 509501 h 1104142"/>
                <a:gd name="connsiteX20-617" fmla="*/ 1194702 w 1194702"/>
                <a:gd name="connsiteY20-618" fmla="*/ 848895 h 1104142"/>
                <a:gd name="connsiteX21-619" fmla="*/ 1020798 w 1194702"/>
                <a:gd name="connsiteY21-620" fmla="*/ 1053653 h 1104142"/>
                <a:gd name="connsiteX22-621" fmla="*/ 1020798 w 1194702"/>
                <a:gd name="connsiteY22-622" fmla="*/ 1095727 h 1104142"/>
                <a:gd name="connsiteX23-623" fmla="*/ 451402 w 1194702"/>
                <a:gd name="connsiteY23-624" fmla="*/ 1104142 h 1104142"/>
                <a:gd name="connsiteX0-625" fmla="*/ 451402 w 1194702"/>
                <a:gd name="connsiteY0-626" fmla="*/ 1104142 h 1104142"/>
                <a:gd name="connsiteX1-627" fmla="*/ 11031 w 1194702"/>
                <a:gd name="connsiteY1-628" fmla="*/ 548770 h 1104142"/>
                <a:gd name="connsiteX2-629" fmla="*/ 207375 w 1194702"/>
                <a:gd name="connsiteY2-630" fmla="*/ 408525 h 1104142"/>
                <a:gd name="connsiteX3-631" fmla="*/ 313961 w 1194702"/>
                <a:gd name="connsiteY3-632" fmla="*/ 517916 h 1104142"/>
                <a:gd name="connsiteX4-633" fmla="*/ 316766 w 1194702"/>
                <a:gd name="connsiteY4-634" fmla="*/ 164498 h 1104142"/>
                <a:gd name="connsiteX5-635" fmla="*/ 496280 w 1194702"/>
                <a:gd name="connsiteY5-636" fmla="*/ 164498 h 1104142"/>
                <a:gd name="connsiteX6-637" fmla="*/ 496280 w 1194702"/>
                <a:gd name="connsiteY6-638" fmla="*/ 299133 h 1104142"/>
                <a:gd name="connsiteX7-639" fmla="*/ 527134 w 1194702"/>
                <a:gd name="connsiteY7-640" fmla="*/ 299133 h 1104142"/>
                <a:gd name="connsiteX8-641" fmla="*/ 524329 w 1194702"/>
                <a:gd name="connsiteY8-642" fmla="*/ 116814 h 1104142"/>
                <a:gd name="connsiteX9-643" fmla="*/ 723478 w 1194702"/>
                <a:gd name="connsiteY9-644" fmla="*/ 116814 h 1104142"/>
                <a:gd name="connsiteX10-645" fmla="*/ 729087 w 1194702"/>
                <a:gd name="connsiteY10-646" fmla="*/ 299133 h 1104142"/>
                <a:gd name="connsiteX11-647" fmla="*/ 748722 w 1194702"/>
                <a:gd name="connsiteY11-648" fmla="*/ 296328 h 1104142"/>
                <a:gd name="connsiteX12-649" fmla="*/ 748722 w 1194702"/>
                <a:gd name="connsiteY12-650" fmla="*/ 80350 h 1104142"/>
                <a:gd name="connsiteX13-651" fmla="*/ 950675 w 1194702"/>
                <a:gd name="connsiteY13-652" fmla="*/ 80350 h 1104142"/>
                <a:gd name="connsiteX14-653" fmla="*/ 950675 w 1194702"/>
                <a:gd name="connsiteY14-654" fmla="*/ 290719 h 1104142"/>
                <a:gd name="connsiteX15-655" fmla="*/ 1001164 w 1194702"/>
                <a:gd name="connsiteY15-656" fmla="*/ 287914 h 1104142"/>
                <a:gd name="connsiteX16-657" fmla="*/ 1001164 w 1194702"/>
                <a:gd name="connsiteY16-658" fmla="*/ 164498 h 1104142"/>
                <a:gd name="connsiteX17-659" fmla="*/ 1147019 w 1194702"/>
                <a:gd name="connsiteY17-660" fmla="*/ 164498 h 1104142"/>
                <a:gd name="connsiteX18-661" fmla="*/ 1161043 w 1194702"/>
                <a:gd name="connsiteY18-662" fmla="*/ 489867 h 1104142"/>
                <a:gd name="connsiteX19-663" fmla="*/ 1189092 w 1194702"/>
                <a:gd name="connsiteY19-664" fmla="*/ 509501 h 1104142"/>
                <a:gd name="connsiteX20-665" fmla="*/ 1194702 w 1194702"/>
                <a:gd name="connsiteY20-666" fmla="*/ 848895 h 1104142"/>
                <a:gd name="connsiteX21-667" fmla="*/ 1020798 w 1194702"/>
                <a:gd name="connsiteY21-668" fmla="*/ 1053653 h 1104142"/>
                <a:gd name="connsiteX22-669" fmla="*/ 1020798 w 1194702"/>
                <a:gd name="connsiteY22-670" fmla="*/ 1095727 h 1104142"/>
                <a:gd name="connsiteX23-671" fmla="*/ 451402 w 1194702"/>
                <a:gd name="connsiteY23-672" fmla="*/ 1104142 h 1104142"/>
                <a:gd name="connsiteX0-673" fmla="*/ 451402 w 1194702"/>
                <a:gd name="connsiteY0-674" fmla="*/ 1104142 h 1104142"/>
                <a:gd name="connsiteX1-675" fmla="*/ 11031 w 1194702"/>
                <a:gd name="connsiteY1-676" fmla="*/ 548770 h 1104142"/>
                <a:gd name="connsiteX2-677" fmla="*/ 207375 w 1194702"/>
                <a:gd name="connsiteY2-678" fmla="*/ 408525 h 1104142"/>
                <a:gd name="connsiteX3-679" fmla="*/ 313961 w 1194702"/>
                <a:gd name="connsiteY3-680" fmla="*/ 517916 h 1104142"/>
                <a:gd name="connsiteX4-681" fmla="*/ 316766 w 1194702"/>
                <a:gd name="connsiteY4-682" fmla="*/ 164498 h 1104142"/>
                <a:gd name="connsiteX5-683" fmla="*/ 496280 w 1194702"/>
                <a:gd name="connsiteY5-684" fmla="*/ 164498 h 1104142"/>
                <a:gd name="connsiteX6-685" fmla="*/ 496280 w 1194702"/>
                <a:gd name="connsiteY6-686" fmla="*/ 299133 h 1104142"/>
                <a:gd name="connsiteX7-687" fmla="*/ 527134 w 1194702"/>
                <a:gd name="connsiteY7-688" fmla="*/ 299133 h 1104142"/>
                <a:gd name="connsiteX8-689" fmla="*/ 524329 w 1194702"/>
                <a:gd name="connsiteY8-690" fmla="*/ 116814 h 1104142"/>
                <a:gd name="connsiteX9-691" fmla="*/ 723478 w 1194702"/>
                <a:gd name="connsiteY9-692" fmla="*/ 116814 h 1104142"/>
                <a:gd name="connsiteX10-693" fmla="*/ 729087 w 1194702"/>
                <a:gd name="connsiteY10-694" fmla="*/ 299133 h 1104142"/>
                <a:gd name="connsiteX11-695" fmla="*/ 748722 w 1194702"/>
                <a:gd name="connsiteY11-696" fmla="*/ 296328 h 1104142"/>
                <a:gd name="connsiteX12-697" fmla="*/ 748722 w 1194702"/>
                <a:gd name="connsiteY12-698" fmla="*/ 80350 h 1104142"/>
                <a:gd name="connsiteX13-699" fmla="*/ 950675 w 1194702"/>
                <a:gd name="connsiteY13-700" fmla="*/ 80350 h 1104142"/>
                <a:gd name="connsiteX14-701" fmla="*/ 950675 w 1194702"/>
                <a:gd name="connsiteY14-702" fmla="*/ 290719 h 1104142"/>
                <a:gd name="connsiteX15-703" fmla="*/ 1001164 w 1194702"/>
                <a:gd name="connsiteY15-704" fmla="*/ 287914 h 1104142"/>
                <a:gd name="connsiteX16-705" fmla="*/ 1001164 w 1194702"/>
                <a:gd name="connsiteY16-706" fmla="*/ 164498 h 1104142"/>
                <a:gd name="connsiteX17-707" fmla="*/ 1147019 w 1194702"/>
                <a:gd name="connsiteY17-708" fmla="*/ 164498 h 1104142"/>
                <a:gd name="connsiteX18-709" fmla="*/ 1161043 w 1194702"/>
                <a:gd name="connsiteY18-710" fmla="*/ 489867 h 1104142"/>
                <a:gd name="connsiteX19-711" fmla="*/ 1189092 w 1194702"/>
                <a:gd name="connsiteY19-712" fmla="*/ 509501 h 1104142"/>
                <a:gd name="connsiteX20-713" fmla="*/ 1194702 w 1194702"/>
                <a:gd name="connsiteY20-714" fmla="*/ 848895 h 1104142"/>
                <a:gd name="connsiteX21-715" fmla="*/ 1020798 w 1194702"/>
                <a:gd name="connsiteY21-716" fmla="*/ 1053653 h 1104142"/>
                <a:gd name="connsiteX22-717" fmla="*/ 1020798 w 1194702"/>
                <a:gd name="connsiteY22-718" fmla="*/ 1095727 h 1104142"/>
                <a:gd name="connsiteX23-719" fmla="*/ 451402 w 1194702"/>
                <a:gd name="connsiteY23-720" fmla="*/ 1104142 h 1104142"/>
                <a:gd name="connsiteX0-721" fmla="*/ 451402 w 1194702"/>
                <a:gd name="connsiteY0-722" fmla="*/ 1104142 h 1104142"/>
                <a:gd name="connsiteX1-723" fmla="*/ 11031 w 1194702"/>
                <a:gd name="connsiteY1-724" fmla="*/ 548770 h 1104142"/>
                <a:gd name="connsiteX2-725" fmla="*/ 207375 w 1194702"/>
                <a:gd name="connsiteY2-726" fmla="*/ 408525 h 1104142"/>
                <a:gd name="connsiteX3-727" fmla="*/ 313961 w 1194702"/>
                <a:gd name="connsiteY3-728" fmla="*/ 517916 h 1104142"/>
                <a:gd name="connsiteX4-729" fmla="*/ 316766 w 1194702"/>
                <a:gd name="connsiteY4-730" fmla="*/ 164498 h 1104142"/>
                <a:gd name="connsiteX5-731" fmla="*/ 496280 w 1194702"/>
                <a:gd name="connsiteY5-732" fmla="*/ 164498 h 1104142"/>
                <a:gd name="connsiteX6-733" fmla="*/ 496280 w 1194702"/>
                <a:gd name="connsiteY6-734" fmla="*/ 299133 h 1104142"/>
                <a:gd name="connsiteX7-735" fmla="*/ 527134 w 1194702"/>
                <a:gd name="connsiteY7-736" fmla="*/ 299133 h 1104142"/>
                <a:gd name="connsiteX8-737" fmla="*/ 524329 w 1194702"/>
                <a:gd name="connsiteY8-738" fmla="*/ 116814 h 1104142"/>
                <a:gd name="connsiteX9-739" fmla="*/ 723478 w 1194702"/>
                <a:gd name="connsiteY9-740" fmla="*/ 116814 h 1104142"/>
                <a:gd name="connsiteX10-741" fmla="*/ 729087 w 1194702"/>
                <a:gd name="connsiteY10-742" fmla="*/ 299133 h 1104142"/>
                <a:gd name="connsiteX11-743" fmla="*/ 748722 w 1194702"/>
                <a:gd name="connsiteY11-744" fmla="*/ 296328 h 1104142"/>
                <a:gd name="connsiteX12-745" fmla="*/ 748722 w 1194702"/>
                <a:gd name="connsiteY12-746" fmla="*/ 80350 h 1104142"/>
                <a:gd name="connsiteX13-747" fmla="*/ 950675 w 1194702"/>
                <a:gd name="connsiteY13-748" fmla="*/ 80350 h 1104142"/>
                <a:gd name="connsiteX14-749" fmla="*/ 950675 w 1194702"/>
                <a:gd name="connsiteY14-750" fmla="*/ 290719 h 1104142"/>
                <a:gd name="connsiteX15-751" fmla="*/ 1001164 w 1194702"/>
                <a:gd name="connsiteY15-752" fmla="*/ 287914 h 1104142"/>
                <a:gd name="connsiteX16-753" fmla="*/ 1001164 w 1194702"/>
                <a:gd name="connsiteY16-754" fmla="*/ 164498 h 1104142"/>
                <a:gd name="connsiteX17-755" fmla="*/ 1147019 w 1194702"/>
                <a:gd name="connsiteY17-756" fmla="*/ 164498 h 1104142"/>
                <a:gd name="connsiteX18-757" fmla="*/ 1161043 w 1194702"/>
                <a:gd name="connsiteY18-758" fmla="*/ 489867 h 1104142"/>
                <a:gd name="connsiteX19-759" fmla="*/ 1189092 w 1194702"/>
                <a:gd name="connsiteY19-760" fmla="*/ 509501 h 1104142"/>
                <a:gd name="connsiteX20-761" fmla="*/ 1194702 w 1194702"/>
                <a:gd name="connsiteY20-762" fmla="*/ 848895 h 1104142"/>
                <a:gd name="connsiteX21-763" fmla="*/ 1020798 w 1194702"/>
                <a:gd name="connsiteY21-764" fmla="*/ 1053653 h 1104142"/>
                <a:gd name="connsiteX22-765" fmla="*/ 1020798 w 1194702"/>
                <a:gd name="connsiteY22-766" fmla="*/ 1095727 h 1104142"/>
                <a:gd name="connsiteX23-767" fmla="*/ 451402 w 1194702"/>
                <a:gd name="connsiteY23-768" fmla="*/ 1104142 h 1104142"/>
                <a:gd name="connsiteX0-769" fmla="*/ 451402 w 1194702"/>
                <a:gd name="connsiteY0-770" fmla="*/ 1104142 h 1104142"/>
                <a:gd name="connsiteX1-771" fmla="*/ 11031 w 1194702"/>
                <a:gd name="connsiteY1-772" fmla="*/ 548770 h 1104142"/>
                <a:gd name="connsiteX2-773" fmla="*/ 207375 w 1194702"/>
                <a:gd name="connsiteY2-774" fmla="*/ 408525 h 1104142"/>
                <a:gd name="connsiteX3-775" fmla="*/ 313961 w 1194702"/>
                <a:gd name="connsiteY3-776" fmla="*/ 517916 h 1104142"/>
                <a:gd name="connsiteX4-777" fmla="*/ 316766 w 1194702"/>
                <a:gd name="connsiteY4-778" fmla="*/ 164498 h 1104142"/>
                <a:gd name="connsiteX5-779" fmla="*/ 496280 w 1194702"/>
                <a:gd name="connsiteY5-780" fmla="*/ 164498 h 1104142"/>
                <a:gd name="connsiteX6-781" fmla="*/ 496280 w 1194702"/>
                <a:gd name="connsiteY6-782" fmla="*/ 299133 h 1104142"/>
                <a:gd name="connsiteX7-783" fmla="*/ 527134 w 1194702"/>
                <a:gd name="connsiteY7-784" fmla="*/ 299133 h 1104142"/>
                <a:gd name="connsiteX8-785" fmla="*/ 524329 w 1194702"/>
                <a:gd name="connsiteY8-786" fmla="*/ 116814 h 1104142"/>
                <a:gd name="connsiteX9-787" fmla="*/ 723478 w 1194702"/>
                <a:gd name="connsiteY9-788" fmla="*/ 116814 h 1104142"/>
                <a:gd name="connsiteX10-789" fmla="*/ 729087 w 1194702"/>
                <a:gd name="connsiteY10-790" fmla="*/ 299133 h 1104142"/>
                <a:gd name="connsiteX11-791" fmla="*/ 748722 w 1194702"/>
                <a:gd name="connsiteY11-792" fmla="*/ 296328 h 1104142"/>
                <a:gd name="connsiteX12-793" fmla="*/ 748722 w 1194702"/>
                <a:gd name="connsiteY12-794" fmla="*/ 80350 h 1104142"/>
                <a:gd name="connsiteX13-795" fmla="*/ 950675 w 1194702"/>
                <a:gd name="connsiteY13-796" fmla="*/ 80350 h 1104142"/>
                <a:gd name="connsiteX14-797" fmla="*/ 950675 w 1194702"/>
                <a:gd name="connsiteY14-798" fmla="*/ 290719 h 1104142"/>
                <a:gd name="connsiteX15-799" fmla="*/ 1001164 w 1194702"/>
                <a:gd name="connsiteY15-800" fmla="*/ 287914 h 1104142"/>
                <a:gd name="connsiteX16-801" fmla="*/ 1001164 w 1194702"/>
                <a:gd name="connsiteY16-802" fmla="*/ 164498 h 1104142"/>
                <a:gd name="connsiteX17-803" fmla="*/ 1147019 w 1194702"/>
                <a:gd name="connsiteY17-804" fmla="*/ 164498 h 1104142"/>
                <a:gd name="connsiteX18-805" fmla="*/ 1161043 w 1194702"/>
                <a:gd name="connsiteY18-806" fmla="*/ 489867 h 1104142"/>
                <a:gd name="connsiteX19-807" fmla="*/ 1189092 w 1194702"/>
                <a:gd name="connsiteY19-808" fmla="*/ 509501 h 1104142"/>
                <a:gd name="connsiteX20-809" fmla="*/ 1194702 w 1194702"/>
                <a:gd name="connsiteY20-810" fmla="*/ 848895 h 1104142"/>
                <a:gd name="connsiteX21-811" fmla="*/ 1020798 w 1194702"/>
                <a:gd name="connsiteY21-812" fmla="*/ 1053653 h 1104142"/>
                <a:gd name="connsiteX22-813" fmla="*/ 1020798 w 1194702"/>
                <a:gd name="connsiteY22-814" fmla="*/ 1095727 h 1104142"/>
                <a:gd name="connsiteX23-815" fmla="*/ 451402 w 1194702"/>
                <a:gd name="connsiteY23-816" fmla="*/ 1104142 h 1104142"/>
                <a:gd name="connsiteX0-817" fmla="*/ 451402 w 1194702"/>
                <a:gd name="connsiteY0-818" fmla="*/ 1104142 h 1104142"/>
                <a:gd name="connsiteX1-819" fmla="*/ 11031 w 1194702"/>
                <a:gd name="connsiteY1-820" fmla="*/ 548770 h 1104142"/>
                <a:gd name="connsiteX2-821" fmla="*/ 207375 w 1194702"/>
                <a:gd name="connsiteY2-822" fmla="*/ 408525 h 1104142"/>
                <a:gd name="connsiteX3-823" fmla="*/ 313961 w 1194702"/>
                <a:gd name="connsiteY3-824" fmla="*/ 517916 h 1104142"/>
                <a:gd name="connsiteX4-825" fmla="*/ 316766 w 1194702"/>
                <a:gd name="connsiteY4-826" fmla="*/ 164498 h 1104142"/>
                <a:gd name="connsiteX5-827" fmla="*/ 496280 w 1194702"/>
                <a:gd name="connsiteY5-828" fmla="*/ 164498 h 1104142"/>
                <a:gd name="connsiteX6-829" fmla="*/ 496280 w 1194702"/>
                <a:gd name="connsiteY6-830" fmla="*/ 299133 h 1104142"/>
                <a:gd name="connsiteX7-831" fmla="*/ 527134 w 1194702"/>
                <a:gd name="connsiteY7-832" fmla="*/ 299133 h 1104142"/>
                <a:gd name="connsiteX8-833" fmla="*/ 524329 w 1194702"/>
                <a:gd name="connsiteY8-834" fmla="*/ 116814 h 1104142"/>
                <a:gd name="connsiteX9-835" fmla="*/ 723478 w 1194702"/>
                <a:gd name="connsiteY9-836" fmla="*/ 116814 h 1104142"/>
                <a:gd name="connsiteX10-837" fmla="*/ 729087 w 1194702"/>
                <a:gd name="connsiteY10-838" fmla="*/ 299133 h 1104142"/>
                <a:gd name="connsiteX11-839" fmla="*/ 748722 w 1194702"/>
                <a:gd name="connsiteY11-840" fmla="*/ 296328 h 1104142"/>
                <a:gd name="connsiteX12-841" fmla="*/ 748722 w 1194702"/>
                <a:gd name="connsiteY12-842" fmla="*/ 80350 h 1104142"/>
                <a:gd name="connsiteX13-843" fmla="*/ 950675 w 1194702"/>
                <a:gd name="connsiteY13-844" fmla="*/ 80350 h 1104142"/>
                <a:gd name="connsiteX14-845" fmla="*/ 950675 w 1194702"/>
                <a:gd name="connsiteY14-846" fmla="*/ 290719 h 1104142"/>
                <a:gd name="connsiteX15-847" fmla="*/ 1001164 w 1194702"/>
                <a:gd name="connsiteY15-848" fmla="*/ 287914 h 1104142"/>
                <a:gd name="connsiteX16-849" fmla="*/ 1001164 w 1194702"/>
                <a:gd name="connsiteY16-850" fmla="*/ 164498 h 1104142"/>
                <a:gd name="connsiteX17-851" fmla="*/ 1147019 w 1194702"/>
                <a:gd name="connsiteY17-852" fmla="*/ 164498 h 1104142"/>
                <a:gd name="connsiteX18-853" fmla="*/ 1161043 w 1194702"/>
                <a:gd name="connsiteY18-854" fmla="*/ 489867 h 1104142"/>
                <a:gd name="connsiteX19-855" fmla="*/ 1189092 w 1194702"/>
                <a:gd name="connsiteY19-856" fmla="*/ 509501 h 1104142"/>
                <a:gd name="connsiteX20-857" fmla="*/ 1194702 w 1194702"/>
                <a:gd name="connsiteY20-858" fmla="*/ 848895 h 1104142"/>
                <a:gd name="connsiteX21-859" fmla="*/ 1020798 w 1194702"/>
                <a:gd name="connsiteY21-860" fmla="*/ 1053653 h 1104142"/>
                <a:gd name="connsiteX22-861" fmla="*/ 1020798 w 1194702"/>
                <a:gd name="connsiteY22-862" fmla="*/ 1095727 h 1104142"/>
                <a:gd name="connsiteX23-863" fmla="*/ 451402 w 1194702"/>
                <a:gd name="connsiteY23-864" fmla="*/ 1104142 h 11041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194702" h="1104142">
                  <a:moveTo>
                    <a:pt x="451402" y="1104142"/>
                  </a:moveTo>
                  <a:cubicBezTo>
                    <a:pt x="287783" y="958287"/>
                    <a:pt x="157821" y="733894"/>
                    <a:pt x="11031" y="548770"/>
                  </a:cubicBezTo>
                  <a:cubicBezTo>
                    <a:pt x="-46937" y="471168"/>
                    <a:pt x="139122" y="340272"/>
                    <a:pt x="207375" y="408525"/>
                  </a:cubicBezTo>
                  <a:lnTo>
                    <a:pt x="313961" y="517916"/>
                  </a:lnTo>
                  <a:lnTo>
                    <a:pt x="316766" y="164498"/>
                  </a:lnTo>
                  <a:cubicBezTo>
                    <a:pt x="312091" y="15838"/>
                    <a:pt x="500955" y="52301"/>
                    <a:pt x="496280" y="164498"/>
                  </a:cubicBezTo>
                  <a:lnTo>
                    <a:pt x="496280" y="299133"/>
                  </a:lnTo>
                  <a:lnTo>
                    <a:pt x="527134" y="299133"/>
                  </a:lnTo>
                  <a:lnTo>
                    <a:pt x="524329" y="116814"/>
                  </a:lnTo>
                  <a:cubicBezTo>
                    <a:pt x="523394" y="-31846"/>
                    <a:pt x="721608" y="-45870"/>
                    <a:pt x="723478" y="116814"/>
                  </a:cubicBezTo>
                  <a:lnTo>
                    <a:pt x="729087" y="299133"/>
                  </a:lnTo>
                  <a:lnTo>
                    <a:pt x="748722" y="296328"/>
                  </a:lnTo>
                  <a:lnTo>
                    <a:pt x="748722" y="80350"/>
                  </a:lnTo>
                  <a:cubicBezTo>
                    <a:pt x="745918" y="-12212"/>
                    <a:pt x="950675" y="-37456"/>
                    <a:pt x="950675" y="80350"/>
                  </a:cubicBezTo>
                  <a:lnTo>
                    <a:pt x="950675" y="290719"/>
                  </a:lnTo>
                  <a:lnTo>
                    <a:pt x="1001164" y="287914"/>
                  </a:lnTo>
                  <a:lnTo>
                    <a:pt x="1001164" y="164498"/>
                  </a:lnTo>
                  <a:cubicBezTo>
                    <a:pt x="1002098" y="85960"/>
                    <a:pt x="1143280" y="94375"/>
                    <a:pt x="1147019" y="164498"/>
                  </a:cubicBezTo>
                  <a:lnTo>
                    <a:pt x="1161043" y="489867"/>
                  </a:lnTo>
                  <a:lnTo>
                    <a:pt x="1189092" y="509501"/>
                  </a:lnTo>
                  <a:lnTo>
                    <a:pt x="1194702" y="848895"/>
                  </a:lnTo>
                  <a:cubicBezTo>
                    <a:pt x="1187223" y="950807"/>
                    <a:pt x="1087181" y="1010644"/>
                    <a:pt x="1020798" y="1053653"/>
                  </a:cubicBezTo>
                  <a:lnTo>
                    <a:pt x="1020798" y="1095727"/>
                  </a:lnTo>
                  <a:lnTo>
                    <a:pt x="451402" y="1104142"/>
                  </a:lnTo>
                  <a:close/>
                </a:path>
              </a:pathLst>
            </a:custGeom>
            <a:solidFill>
              <a:srgbClr val="F0A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矩形 94"/>
            <p:cNvSpPr/>
            <p:nvPr/>
          </p:nvSpPr>
          <p:spPr>
            <a:xfrm>
              <a:off x="5062859" y="6131529"/>
              <a:ext cx="718056" cy="159880"/>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矩形 95"/>
            <p:cNvSpPr/>
            <p:nvPr/>
          </p:nvSpPr>
          <p:spPr>
            <a:xfrm>
              <a:off x="5009566" y="6291408"/>
              <a:ext cx="835861" cy="554798"/>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97" name="组合 96"/>
          <p:cNvGrpSpPr/>
          <p:nvPr/>
        </p:nvGrpSpPr>
        <p:grpSpPr>
          <a:xfrm>
            <a:off x="9146026" y="3336705"/>
            <a:ext cx="1037640" cy="3521294"/>
            <a:chOff x="4681579" y="5027387"/>
            <a:chExt cx="1194702" cy="4054295"/>
          </a:xfrm>
        </p:grpSpPr>
        <p:sp>
          <p:nvSpPr>
            <p:cNvPr id="98" name="任意多边形 97"/>
            <p:cNvSpPr/>
            <p:nvPr/>
          </p:nvSpPr>
          <p:spPr>
            <a:xfrm>
              <a:off x="4681579" y="5027387"/>
              <a:ext cx="1194702" cy="1104142"/>
            </a:xfrm>
            <a:custGeom>
              <a:avLst/>
              <a:gdLst>
                <a:gd name="connsiteX0" fmla="*/ 440371 w 1183671"/>
                <a:gd name="connsiteY0" fmla="*/ 1023792 h 1023792"/>
                <a:gd name="connsiteX1" fmla="*/ 0 w 1183671"/>
                <a:gd name="connsiteY1" fmla="*/ 468420 h 1023792"/>
                <a:gd name="connsiteX2" fmla="*/ 196344 w 1183671"/>
                <a:gd name="connsiteY2" fmla="*/ 328175 h 1023792"/>
                <a:gd name="connsiteX3" fmla="*/ 302930 w 1183671"/>
                <a:gd name="connsiteY3" fmla="*/ 437566 h 1023792"/>
                <a:gd name="connsiteX4" fmla="*/ 305735 w 1183671"/>
                <a:gd name="connsiteY4" fmla="*/ 84148 h 1023792"/>
                <a:gd name="connsiteX5" fmla="*/ 485249 w 1183671"/>
                <a:gd name="connsiteY5" fmla="*/ 84148 h 1023792"/>
                <a:gd name="connsiteX6" fmla="*/ 485249 w 1183671"/>
                <a:gd name="connsiteY6" fmla="*/ 218783 h 1023792"/>
                <a:gd name="connsiteX7" fmla="*/ 516103 w 1183671"/>
                <a:gd name="connsiteY7" fmla="*/ 218783 h 1023792"/>
                <a:gd name="connsiteX8" fmla="*/ 516103 w 1183671"/>
                <a:gd name="connsiteY8" fmla="*/ 67318 h 1023792"/>
                <a:gd name="connsiteX9" fmla="*/ 706837 w 1183671"/>
                <a:gd name="connsiteY9" fmla="*/ 67318 h 1023792"/>
                <a:gd name="connsiteX10" fmla="*/ 718056 w 1183671"/>
                <a:gd name="connsiteY10" fmla="*/ 218783 h 1023792"/>
                <a:gd name="connsiteX11" fmla="*/ 737691 w 1183671"/>
                <a:gd name="connsiteY11" fmla="*/ 215978 h 1023792"/>
                <a:gd name="connsiteX12" fmla="*/ 737691 w 1183671"/>
                <a:gd name="connsiteY12" fmla="*/ 0 h 1023792"/>
                <a:gd name="connsiteX13" fmla="*/ 939644 w 1183671"/>
                <a:gd name="connsiteY13" fmla="*/ 0 h 1023792"/>
                <a:gd name="connsiteX14" fmla="*/ 939644 w 1183671"/>
                <a:gd name="connsiteY14" fmla="*/ 210369 h 1023792"/>
                <a:gd name="connsiteX15" fmla="*/ 990133 w 1183671"/>
                <a:gd name="connsiteY15" fmla="*/ 207564 h 1023792"/>
                <a:gd name="connsiteX16" fmla="*/ 990133 w 1183671"/>
                <a:gd name="connsiteY16" fmla="*/ 84148 h 1023792"/>
                <a:gd name="connsiteX17" fmla="*/ 1135988 w 1183671"/>
                <a:gd name="connsiteY17" fmla="*/ 84148 h 1023792"/>
                <a:gd name="connsiteX18" fmla="*/ 1150012 w 1183671"/>
                <a:gd name="connsiteY18" fmla="*/ 409517 h 1023792"/>
                <a:gd name="connsiteX19" fmla="*/ 1178061 w 1183671"/>
                <a:gd name="connsiteY19" fmla="*/ 429151 h 1023792"/>
                <a:gd name="connsiteX20" fmla="*/ 1183671 w 1183671"/>
                <a:gd name="connsiteY20" fmla="*/ 768545 h 1023792"/>
                <a:gd name="connsiteX21" fmla="*/ 1009767 w 1183671"/>
                <a:gd name="connsiteY21" fmla="*/ 973303 h 1023792"/>
                <a:gd name="connsiteX22" fmla="*/ 1009767 w 1183671"/>
                <a:gd name="connsiteY22" fmla="*/ 1015377 h 1023792"/>
                <a:gd name="connsiteX23" fmla="*/ 440371 w 1183671"/>
                <a:gd name="connsiteY23" fmla="*/ 1023792 h 1023792"/>
                <a:gd name="connsiteX0-1" fmla="*/ 445288 w 1188588"/>
                <a:gd name="connsiteY0-2" fmla="*/ 1023792 h 1023792"/>
                <a:gd name="connsiteX1-3" fmla="*/ 4917 w 1188588"/>
                <a:gd name="connsiteY1-4" fmla="*/ 468420 h 1023792"/>
                <a:gd name="connsiteX2-5" fmla="*/ 201261 w 1188588"/>
                <a:gd name="connsiteY2-6" fmla="*/ 328175 h 1023792"/>
                <a:gd name="connsiteX3-7" fmla="*/ 307847 w 1188588"/>
                <a:gd name="connsiteY3-8" fmla="*/ 437566 h 1023792"/>
                <a:gd name="connsiteX4-9" fmla="*/ 310652 w 1188588"/>
                <a:gd name="connsiteY4-10" fmla="*/ 84148 h 1023792"/>
                <a:gd name="connsiteX5-11" fmla="*/ 490166 w 1188588"/>
                <a:gd name="connsiteY5-12" fmla="*/ 84148 h 1023792"/>
                <a:gd name="connsiteX6-13" fmla="*/ 490166 w 1188588"/>
                <a:gd name="connsiteY6-14" fmla="*/ 218783 h 1023792"/>
                <a:gd name="connsiteX7-15" fmla="*/ 521020 w 1188588"/>
                <a:gd name="connsiteY7-16" fmla="*/ 218783 h 1023792"/>
                <a:gd name="connsiteX8-17" fmla="*/ 521020 w 1188588"/>
                <a:gd name="connsiteY8-18" fmla="*/ 67318 h 1023792"/>
                <a:gd name="connsiteX9-19" fmla="*/ 711754 w 1188588"/>
                <a:gd name="connsiteY9-20" fmla="*/ 67318 h 1023792"/>
                <a:gd name="connsiteX10-21" fmla="*/ 722973 w 1188588"/>
                <a:gd name="connsiteY10-22" fmla="*/ 218783 h 1023792"/>
                <a:gd name="connsiteX11-23" fmla="*/ 742608 w 1188588"/>
                <a:gd name="connsiteY11-24" fmla="*/ 215978 h 1023792"/>
                <a:gd name="connsiteX12-25" fmla="*/ 742608 w 1188588"/>
                <a:gd name="connsiteY12-26" fmla="*/ 0 h 1023792"/>
                <a:gd name="connsiteX13-27" fmla="*/ 944561 w 1188588"/>
                <a:gd name="connsiteY13-28" fmla="*/ 0 h 1023792"/>
                <a:gd name="connsiteX14-29" fmla="*/ 944561 w 1188588"/>
                <a:gd name="connsiteY14-30" fmla="*/ 210369 h 1023792"/>
                <a:gd name="connsiteX15-31" fmla="*/ 995050 w 1188588"/>
                <a:gd name="connsiteY15-32" fmla="*/ 207564 h 1023792"/>
                <a:gd name="connsiteX16-33" fmla="*/ 995050 w 1188588"/>
                <a:gd name="connsiteY16-34" fmla="*/ 84148 h 1023792"/>
                <a:gd name="connsiteX17-35" fmla="*/ 1140905 w 1188588"/>
                <a:gd name="connsiteY17-36" fmla="*/ 84148 h 1023792"/>
                <a:gd name="connsiteX18-37" fmla="*/ 1154929 w 1188588"/>
                <a:gd name="connsiteY18-38" fmla="*/ 409517 h 1023792"/>
                <a:gd name="connsiteX19-39" fmla="*/ 1182978 w 1188588"/>
                <a:gd name="connsiteY19-40" fmla="*/ 429151 h 1023792"/>
                <a:gd name="connsiteX20-41" fmla="*/ 1188588 w 1188588"/>
                <a:gd name="connsiteY20-42" fmla="*/ 768545 h 1023792"/>
                <a:gd name="connsiteX21-43" fmla="*/ 1014684 w 1188588"/>
                <a:gd name="connsiteY21-44" fmla="*/ 973303 h 1023792"/>
                <a:gd name="connsiteX22-45" fmla="*/ 1014684 w 1188588"/>
                <a:gd name="connsiteY22-46" fmla="*/ 1015377 h 1023792"/>
                <a:gd name="connsiteX23-47" fmla="*/ 445288 w 1188588"/>
                <a:gd name="connsiteY23-48" fmla="*/ 1023792 h 1023792"/>
                <a:gd name="connsiteX0-49" fmla="*/ 445357 w 1188657"/>
                <a:gd name="connsiteY0-50" fmla="*/ 1023792 h 1023792"/>
                <a:gd name="connsiteX1-51" fmla="*/ 4986 w 1188657"/>
                <a:gd name="connsiteY1-52" fmla="*/ 468420 h 1023792"/>
                <a:gd name="connsiteX2-53" fmla="*/ 201330 w 1188657"/>
                <a:gd name="connsiteY2-54" fmla="*/ 328175 h 1023792"/>
                <a:gd name="connsiteX3-55" fmla="*/ 307916 w 1188657"/>
                <a:gd name="connsiteY3-56" fmla="*/ 437566 h 1023792"/>
                <a:gd name="connsiteX4-57" fmla="*/ 310721 w 1188657"/>
                <a:gd name="connsiteY4-58" fmla="*/ 84148 h 1023792"/>
                <a:gd name="connsiteX5-59" fmla="*/ 490235 w 1188657"/>
                <a:gd name="connsiteY5-60" fmla="*/ 84148 h 1023792"/>
                <a:gd name="connsiteX6-61" fmla="*/ 490235 w 1188657"/>
                <a:gd name="connsiteY6-62" fmla="*/ 218783 h 1023792"/>
                <a:gd name="connsiteX7-63" fmla="*/ 521089 w 1188657"/>
                <a:gd name="connsiteY7-64" fmla="*/ 218783 h 1023792"/>
                <a:gd name="connsiteX8-65" fmla="*/ 521089 w 1188657"/>
                <a:gd name="connsiteY8-66" fmla="*/ 67318 h 1023792"/>
                <a:gd name="connsiteX9-67" fmla="*/ 711823 w 1188657"/>
                <a:gd name="connsiteY9-68" fmla="*/ 67318 h 1023792"/>
                <a:gd name="connsiteX10-69" fmla="*/ 723042 w 1188657"/>
                <a:gd name="connsiteY10-70" fmla="*/ 218783 h 1023792"/>
                <a:gd name="connsiteX11-71" fmla="*/ 742677 w 1188657"/>
                <a:gd name="connsiteY11-72" fmla="*/ 215978 h 1023792"/>
                <a:gd name="connsiteX12-73" fmla="*/ 742677 w 1188657"/>
                <a:gd name="connsiteY12-74" fmla="*/ 0 h 1023792"/>
                <a:gd name="connsiteX13-75" fmla="*/ 944630 w 1188657"/>
                <a:gd name="connsiteY13-76" fmla="*/ 0 h 1023792"/>
                <a:gd name="connsiteX14-77" fmla="*/ 944630 w 1188657"/>
                <a:gd name="connsiteY14-78" fmla="*/ 210369 h 1023792"/>
                <a:gd name="connsiteX15-79" fmla="*/ 995119 w 1188657"/>
                <a:gd name="connsiteY15-80" fmla="*/ 207564 h 1023792"/>
                <a:gd name="connsiteX16-81" fmla="*/ 995119 w 1188657"/>
                <a:gd name="connsiteY16-82" fmla="*/ 84148 h 1023792"/>
                <a:gd name="connsiteX17-83" fmla="*/ 1140974 w 1188657"/>
                <a:gd name="connsiteY17-84" fmla="*/ 84148 h 1023792"/>
                <a:gd name="connsiteX18-85" fmla="*/ 1154998 w 1188657"/>
                <a:gd name="connsiteY18-86" fmla="*/ 409517 h 1023792"/>
                <a:gd name="connsiteX19-87" fmla="*/ 1183047 w 1188657"/>
                <a:gd name="connsiteY19-88" fmla="*/ 429151 h 1023792"/>
                <a:gd name="connsiteX20-89" fmla="*/ 1188657 w 1188657"/>
                <a:gd name="connsiteY20-90" fmla="*/ 768545 h 1023792"/>
                <a:gd name="connsiteX21-91" fmla="*/ 1014753 w 1188657"/>
                <a:gd name="connsiteY21-92" fmla="*/ 973303 h 1023792"/>
                <a:gd name="connsiteX22-93" fmla="*/ 1014753 w 1188657"/>
                <a:gd name="connsiteY22-94" fmla="*/ 1015377 h 1023792"/>
                <a:gd name="connsiteX23-95" fmla="*/ 445357 w 1188657"/>
                <a:gd name="connsiteY23-96" fmla="*/ 1023792 h 1023792"/>
                <a:gd name="connsiteX0-97" fmla="*/ 451402 w 1194702"/>
                <a:gd name="connsiteY0-98" fmla="*/ 1023792 h 1023792"/>
                <a:gd name="connsiteX1-99" fmla="*/ 11031 w 1194702"/>
                <a:gd name="connsiteY1-100" fmla="*/ 468420 h 1023792"/>
                <a:gd name="connsiteX2-101" fmla="*/ 207375 w 1194702"/>
                <a:gd name="connsiteY2-102" fmla="*/ 328175 h 1023792"/>
                <a:gd name="connsiteX3-103" fmla="*/ 313961 w 1194702"/>
                <a:gd name="connsiteY3-104" fmla="*/ 437566 h 1023792"/>
                <a:gd name="connsiteX4-105" fmla="*/ 316766 w 1194702"/>
                <a:gd name="connsiteY4-106" fmla="*/ 84148 h 1023792"/>
                <a:gd name="connsiteX5-107" fmla="*/ 496280 w 1194702"/>
                <a:gd name="connsiteY5-108" fmla="*/ 84148 h 1023792"/>
                <a:gd name="connsiteX6-109" fmla="*/ 496280 w 1194702"/>
                <a:gd name="connsiteY6-110" fmla="*/ 218783 h 1023792"/>
                <a:gd name="connsiteX7-111" fmla="*/ 527134 w 1194702"/>
                <a:gd name="connsiteY7-112" fmla="*/ 218783 h 1023792"/>
                <a:gd name="connsiteX8-113" fmla="*/ 527134 w 1194702"/>
                <a:gd name="connsiteY8-114" fmla="*/ 67318 h 1023792"/>
                <a:gd name="connsiteX9-115" fmla="*/ 717868 w 1194702"/>
                <a:gd name="connsiteY9-116" fmla="*/ 67318 h 1023792"/>
                <a:gd name="connsiteX10-117" fmla="*/ 729087 w 1194702"/>
                <a:gd name="connsiteY10-118" fmla="*/ 218783 h 1023792"/>
                <a:gd name="connsiteX11-119" fmla="*/ 748722 w 1194702"/>
                <a:gd name="connsiteY11-120" fmla="*/ 215978 h 1023792"/>
                <a:gd name="connsiteX12-121" fmla="*/ 748722 w 1194702"/>
                <a:gd name="connsiteY12-122" fmla="*/ 0 h 1023792"/>
                <a:gd name="connsiteX13-123" fmla="*/ 950675 w 1194702"/>
                <a:gd name="connsiteY13-124" fmla="*/ 0 h 1023792"/>
                <a:gd name="connsiteX14-125" fmla="*/ 950675 w 1194702"/>
                <a:gd name="connsiteY14-126" fmla="*/ 210369 h 1023792"/>
                <a:gd name="connsiteX15-127" fmla="*/ 1001164 w 1194702"/>
                <a:gd name="connsiteY15-128" fmla="*/ 207564 h 1023792"/>
                <a:gd name="connsiteX16-129" fmla="*/ 1001164 w 1194702"/>
                <a:gd name="connsiteY16-130" fmla="*/ 84148 h 1023792"/>
                <a:gd name="connsiteX17-131" fmla="*/ 1147019 w 1194702"/>
                <a:gd name="connsiteY17-132" fmla="*/ 84148 h 1023792"/>
                <a:gd name="connsiteX18-133" fmla="*/ 1161043 w 1194702"/>
                <a:gd name="connsiteY18-134" fmla="*/ 409517 h 1023792"/>
                <a:gd name="connsiteX19-135" fmla="*/ 1189092 w 1194702"/>
                <a:gd name="connsiteY19-136" fmla="*/ 429151 h 1023792"/>
                <a:gd name="connsiteX20-137" fmla="*/ 1194702 w 1194702"/>
                <a:gd name="connsiteY20-138" fmla="*/ 768545 h 1023792"/>
                <a:gd name="connsiteX21-139" fmla="*/ 1020798 w 1194702"/>
                <a:gd name="connsiteY21-140" fmla="*/ 973303 h 1023792"/>
                <a:gd name="connsiteX22-141" fmla="*/ 1020798 w 1194702"/>
                <a:gd name="connsiteY22-142" fmla="*/ 1015377 h 1023792"/>
                <a:gd name="connsiteX23-143" fmla="*/ 451402 w 1194702"/>
                <a:gd name="connsiteY23-144" fmla="*/ 1023792 h 1023792"/>
                <a:gd name="connsiteX0-145" fmla="*/ 451402 w 1194702"/>
                <a:gd name="connsiteY0-146" fmla="*/ 1023792 h 1023792"/>
                <a:gd name="connsiteX1-147" fmla="*/ 11031 w 1194702"/>
                <a:gd name="connsiteY1-148" fmla="*/ 468420 h 1023792"/>
                <a:gd name="connsiteX2-149" fmla="*/ 207375 w 1194702"/>
                <a:gd name="connsiteY2-150" fmla="*/ 328175 h 1023792"/>
                <a:gd name="connsiteX3-151" fmla="*/ 313961 w 1194702"/>
                <a:gd name="connsiteY3-152" fmla="*/ 437566 h 1023792"/>
                <a:gd name="connsiteX4-153" fmla="*/ 316766 w 1194702"/>
                <a:gd name="connsiteY4-154" fmla="*/ 84148 h 1023792"/>
                <a:gd name="connsiteX5-155" fmla="*/ 496280 w 1194702"/>
                <a:gd name="connsiteY5-156" fmla="*/ 84148 h 1023792"/>
                <a:gd name="connsiteX6-157" fmla="*/ 496280 w 1194702"/>
                <a:gd name="connsiteY6-158" fmla="*/ 218783 h 1023792"/>
                <a:gd name="connsiteX7-159" fmla="*/ 527134 w 1194702"/>
                <a:gd name="connsiteY7-160" fmla="*/ 218783 h 1023792"/>
                <a:gd name="connsiteX8-161" fmla="*/ 527134 w 1194702"/>
                <a:gd name="connsiteY8-162" fmla="*/ 67318 h 1023792"/>
                <a:gd name="connsiteX9-163" fmla="*/ 717868 w 1194702"/>
                <a:gd name="connsiteY9-164" fmla="*/ 67318 h 1023792"/>
                <a:gd name="connsiteX10-165" fmla="*/ 729087 w 1194702"/>
                <a:gd name="connsiteY10-166" fmla="*/ 218783 h 1023792"/>
                <a:gd name="connsiteX11-167" fmla="*/ 748722 w 1194702"/>
                <a:gd name="connsiteY11-168" fmla="*/ 215978 h 1023792"/>
                <a:gd name="connsiteX12-169" fmla="*/ 748722 w 1194702"/>
                <a:gd name="connsiteY12-170" fmla="*/ 0 h 1023792"/>
                <a:gd name="connsiteX13-171" fmla="*/ 950675 w 1194702"/>
                <a:gd name="connsiteY13-172" fmla="*/ 0 h 1023792"/>
                <a:gd name="connsiteX14-173" fmla="*/ 950675 w 1194702"/>
                <a:gd name="connsiteY14-174" fmla="*/ 210369 h 1023792"/>
                <a:gd name="connsiteX15-175" fmla="*/ 1001164 w 1194702"/>
                <a:gd name="connsiteY15-176" fmla="*/ 207564 h 1023792"/>
                <a:gd name="connsiteX16-177" fmla="*/ 1001164 w 1194702"/>
                <a:gd name="connsiteY16-178" fmla="*/ 84148 h 1023792"/>
                <a:gd name="connsiteX17-179" fmla="*/ 1147019 w 1194702"/>
                <a:gd name="connsiteY17-180" fmla="*/ 84148 h 1023792"/>
                <a:gd name="connsiteX18-181" fmla="*/ 1161043 w 1194702"/>
                <a:gd name="connsiteY18-182" fmla="*/ 409517 h 1023792"/>
                <a:gd name="connsiteX19-183" fmla="*/ 1189092 w 1194702"/>
                <a:gd name="connsiteY19-184" fmla="*/ 429151 h 1023792"/>
                <a:gd name="connsiteX20-185" fmla="*/ 1194702 w 1194702"/>
                <a:gd name="connsiteY20-186" fmla="*/ 768545 h 1023792"/>
                <a:gd name="connsiteX21-187" fmla="*/ 1020798 w 1194702"/>
                <a:gd name="connsiteY21-188" fmla="*/ 973303 h 1023792"/>
                <a:gd name="connsiteX22-189" fmla="*/ 1020798 w 1194702"/>
                <a:gd name="connsiteY22-190" fmla="*/ 1015377 h 1023792"/>
                <a:gd name="connsiteX23-191" fmla="*/ 451402 w 1194702"/>
                <a:gd name="connsiteY23-192" fmla="*/ 1023792 h 1023792"/>
                <a:gd name="connsiteX0-193" fmla="*/ 451402 w 1194702"/>
                <a:gd name="connsiteY0-194" fmla="*/ 1037938 h 1037938"/>
                <a:gd name="connsiteX1-195" fmla="*/ 11031 w 1194702"/>
                <a:gd name="connsiteY1-196" fmla="*/ 482566 h 1037938"/>
                <a:gd name="connsiteX2-197" fmla="*/ 207375 w 1194702"/>
                <a:gd name="connsiteY2-198" fmla="*/ 342321 h 1037938"/>
                <a:gd name="connsiteX3-199" fmla="*/ 313961 w 1194702"/>
                <a:gd name="connsiteY3-200" fmla="*/ 451712 h 1037938"/>
                <a:gd name="connsiteX4-201" fmla="*/ 316766 w 1194702"/>
                <a:gd name="connsiteY4-202" fmla="*/ 98294 h 1037938"/>
                <a:gd name="connsiteX5-203" fmla="*/ 496280 w 1194702"/>
                <a:gd name="connsiteY5-204" fmla="*/ 98294 h 1037938"/>
                <a:gd name="connsiteX6-205" fmla="*/ 496280 w 1194702"/>
                <a:gd name="connsiteY6-206" fmla="*/ 232929 h 1037938"/>
                <a:gd name="connsiteX7-207" fmla="*/ 527134 w 1194702"/>
                <a:gd name="connsiteY7-208" fmla="*/ 232929 h 1037938"/>
                <a:gd name="connsiteX8-209" fmla="*/ 527134 w 1194702"/>
                <a:gd name="connsiteY8-210" fmla="*/ 81464 h 1037938"/>
                <a:gd name="connsiteX9-211" fmla="*/ 717868 w 1194702"/>
                <a:gd name="connsiteY9-212" fmla="*/ 81464 h 1037938"/>
                <a:gd name="connsiteX10-213" fmla="*/ 729087 w 1194702"/>
                <a:gd name="connsiteY10-214" fmla="*/ 232929 h 1037938"/>
                <a:gd name="connsiteX11-215" fmla="*/ 748722 w 1194702"/>
                <a:gd name="connsiteY11-216" fmla="*/ 230124 h 1037938"/>
                <a:gd name="connsiteX12-217" fmla="*/ 748722 w 1194702"/>
                <a:gd name="connsiteY12-218" fmla="*/ 14146 h 1037938"/>
                <a:gd name="connsiteX13-219" fmla="*/ 950675 w 1194702"/>
                <a:gd name="connsiteY13-220" fmla="*/ 14146 h 1037938"/>
                <a:gd name="connsiteX14-221" fmla="*/ 950675 w 1194702"/>
                <a:gd name="connsiteY14-222" fmla="*/ 224515 h 1037938"/>
                <a:gd name="connsiteX15-223" fmla="*/ 1001164 w 1194702"/>
                <a:gd name="connsiteY15-224" fmla="*/ 221710 h 1037938"/>
                <a:gd name="connsiteX16-225" fmla="*/ 1001164 w 1194702"/>
                <a:gd name="connsiteY16-226" fmla="*/ 98294 h 1037938"/>
                <a:gd name="connsiteX17-227" fmla="*/ 1147019 w 1194702"/>
                <a:gd name="connsiteY17-228" fmla="*/ 98294 h 1037938"/>
                <a:gd name="connsiteX18-229" fmla="*/ 1161043 w 1194702"/>
                <a:gd name="connsiteY18-230" fmla="*/ 423663 h 1037938"/>
                <a:gd name="connsiteX19-231" fmla="*/ 1189092 w 1194702"/>
                <a:gd name="connsiteY19-232" fmla="*/ 443297 h 1037938"/>
                <a:gd name="connsiteX20-233" fmla="*/ 1194702 w 1194702"/>
                <a:gd name="connsiteY20-234" fmla="*/ 782691 h 1037938"/>
                <a:gd name="connsiteX21-235" fmla="*/ 1020798 w 1194702"/>
                <a:gd name="connsiteY21-236" fmla="*/ 987449 h 1037938"/>
                <a:gd name="connsiteX22-237" fmla="*/ 1020798 w 1194702"/>
                <a:gd name="connsiteY22-238" fmla="*/ 1029523 h 1037938"/>
                <a:gd name="connsiteX23-239" fmla="*/ 451402 w 1194702"/>
                <a:gd name="connsiteY23-240" fmla="*/ 1037938 h 1037938"/>
                <a:gd name="connsiteX0-241" fmla="*/ 451402 w 1194702"/>
                <a:gd name="connsiteY0-242" fmla="*/ 1064930 h 1064930"/>
                <a:gd name="connsiteX1-243" fmla="*/ 11031 w 1194702"/>
                <a:gd name="connsiteY1-244" fmla="*/ 509558 h 1064930"/>
                <a:gd name="connsiteX2-245" fmla="*/ 207375 w 1194702"/>
                <a:gd name="connsiteY2-246" fmla="*/ 369313 h 1064930"/>
                <a:gd name="connsiteX3-247" fmla="*/ 313961 w 1194702"/>
                <a:gd name="connsiteY3-248" fmla="*/ 478704 h 1064930"/>
                <a:gd name="connsiteX4-249" fmla="*/ 316766 w 1194702"/>
                <a:gd name="connsiteY4-250" fmla="*/ 125286 h 1064930"/>
                <a:gd name="connsiteX5-251" fmla="*/ 496280 w 1194702"/>
                <a:gd name="connsiteY5-252" fmla="*/ 125286 h 1064930"/>
                <a:gd name="connsiteX6-253" fmla="*/ 496280 w 1194702"/>
                <a:gd name="connsiteY6-254" fmla="*/ 259921 h 1064930"/>
                <a:gd name="connsiteX7-255" fmla="*/ 527134 w 1194702"/>
                <a:gd name="connsiteY7-256" fmla="*/ 259921 h 1064930"/>
                <a:gd name="connsiteX8-257" fmla="*/ 527134 w 1194702"/>
                <a:gd name="connsiteY8-258" fmla="*/ 108456 h 1064930"/>
                <a:gd name="connsiteX9-259" fmla="*/ 717868 w 1194702"/>
                <a:gd name="connsiteY9-260" fmla="*/ 108456 h 1064930"/>
                <a:gd name="connsiteX10-261" fmla="*/ 729087 w 1194702"/>
                <a:gd name="connsiteY10-262" fmla="*/ 259921 h 1064930"/>
                <a:gd name="connsiteX11-263" fmla="*/ 748722 w 1194702"/>
                <a:gd name="connsiteY11-264" fmla="*/ 257116 h 1064930"/>
                <a:gd name="connsiteX12-265" fmla="*/ 748722 w 1194702"/>
                <a:gd name="connsiteY12-266" fmla="*/ 41138 h 1064930"/>
                <a:gd name="connsiteX13-267" fmla="*/ 950675 w 1194702"/>
                <a:gd name="connsiteY13-268" fmla="*/ 41138 h 1064930"/>
                <a:gd name="connsiteX14-269" fmla="*/ 950675 w 1194702"/>
                <a:gd name="connsiteY14-270" fmla="*/ 251507 h 1064930"/>
                <a:gd name="connsiteX15-271" fmla="*/ 1001164 w 1194702"/>
                <a:gd name="connsiteY15-272" fmla="*/ 248702 h 1064930"/>
                <a:gd name="connsiteX16-273" fmla="*/ 1001164 w 1194702"/>
                <a:gd name="connsiteY16-274" fmla="*/ 125286 h 1064930"/>
                <a:gd name="connsiteX17-275" fmla="*/ 1147019 w 1194702"/>
                <a:gd name="connsiteY17-276" fmla="*/ 125286 h 1064930"/>
                <a:gd name="connsiteX18-277" fmla="*/ 1161043 w 1194702"/>
                <a:gd name="connsiteY18-278" fmla="*/ 450655 h 1064930"/>
                <a:gd name="connsiteX19-279" fmla="*/ 1189092 w 1194702"/>
                <a:gd name="connsiteY19-280" fmla="*/ 470289 h 1064930"/>
                <a:gd name="connsiteX20-281" fmla="*/ 1194702 w 1194702"/>
                <a:gd name="connsiteY20-282" fmla="*/ 809683 h 1064930"/>
                <a:gd name="connsiteX21-283" fmla="*/ 1020798 w 1194702"/>
                <a:gd name="connsiteY21-284" fmla="*/ 1014441 h 1064930"/>
                <a:gd name="connsiteX22-285" fmla="*/ 1020798 w 1194702"/>
                <a:gd name="connsiteY22-286" fmla="*/ 1056515 h 1064930"/>
                <a:gd name="connsiteX23-287" fmla="*/ 451402 w 1194702"/>
                <a:gd name="connsiteY23-288" fmla="*/ 1064930 h 1064930"/>
                <a:gd name="connsiteX0-289" fmla="*/ 451402 w 1194702"/>
                <a:gd name="connsiteY0-290" fmla="*/ 1110486 h 1110486"/>
                <a:gd name="connsiteX1-291" fmla="*/ 11031 w 1194702"/>
                <a:gd name="connsiteY1-292" fmla="*/ 555114 h 1110486"/>
                <a:gd name="connsiteX2-293" fmla="*/ 207375 w 1194702"/>
                <a:gd name="connsiteY2-294" fmla="*/ 414869 h 1110486"/>
                <a:gd name="connsiteX3-295" fmla="*/ 313961 w 1194702"/>
                <a:gd name="connsiteY3-296" fmla="*/ 524260 h 1110486"/>
                <a:gd name="connsiteX4-297" fmla="*/ 316766 w 1194702"/>
                <a:gd name="connsiteY4-298" fmla="*/ 170842 h 1110486"/>
                <a:gd name="connsiteX5-299" fmla="*/ 496280 w 1194702"/>
                <a:gd name="connsiteY5-300" fmla="*/ 170842 h 1110486"/>
                <a:gd name="connsiteX6-301" fmla="*/ 496280 w 1194702"/>
                <a:gd name="connsiteY6-302" fmla="*/ 305477 h 1110486"/>
                <a:gd name="connsiteX7-303" fmla="*/ 527134 w 1194702"/>
                <a:gd name="connsiteY7-304" fmla="*/ 305477 h 1110486"/>
                <a:gd name="connsiteX8-305" fmla="*/ 527134 w 1194702"/>
                <a:gd name="connsiteY8-306" fmla="*/ 154012 h 1110486"/>
                <a:gd name="connsiteX9-307" fmla="*/ 717868 w 1194702"/>
                <a:gd name="connsiteY9-308" fmla="*/ 154012 h 1110486"/>
                <a:gd name="connsiteX10-309" fmla="*/ 729087 w 1194702"/>
                <a:gd name="connsiteY10-310" fmla="*/ 305477 h 1110486"/>
                <a:gd name="connsiteX11-311" fmla="*/ 748722 w 1194702"/>
                <a:gd name="connsiteY11-312" fmla="*/ 302672 h 1110486"/>
                <a:gd name="connsiteX12-313" fmla="*/ 748722 w 1194702"/>
                <a:gd name="connsiteY12-314" fmla="*/ 86694 h 1110486"/>
                <a:gd name="connsiteX13-315" fmla="*/ 950675 w 1194702"/>
                <a:gd name="connsiteY13-316" fmla="*/ 86694 h 1110486"/>
                <a:gd name="connsiteX14-317" fmla="*/ 950675 w 1194702"/>
                <a:gd name="connsiteY14-318" fmla="*/ 297063 h 1110486"/>
                <a:gd name="connsiteX15-319" fmla="*/ 1001164 w 1194702"/>
                <a:gd name="connsiteY15-320" fmla="*/ 294258 h 1110486"/>
                <a:gd name="connsiteX16-321" fmla="*/ 1001164 w 1194702"/>
                <a:gd name="connsiteY16-322" fmla="*/ 170842 h 1110486"/>
                <a:gd name="connsiteX17-323" fmla="*/ 1147019 w 1194702"/>
                <a:gd name="connsiteY17-324" fmla="*/ 170842 h 1110486"/>
                <a:gd name="connsiteX18-325" fmla="*/ 1161043 w 1194702"/>
                <a:gd name="connsiteY18-326" fmla="*/ 496211 h 1110486"/>
                <a:gd name="connsiteX19-327" fmla="*/ 1189092 w 1194702"/>
                <a:gd name="connsiteY19-328" fmla="*/ 515845 h 1110486"/>
                <a:gd name="connsiteX20-329" fmla="*/ 1194702 w 1194702"/>
                <a:gd name="connsiteY20-330" fmla="*/ 855239 h 1110486"/>
                <a:gd name="connsiteX21-331" fmla="*/ 1020798 w 1194702"/>
                <a:gd name="connsiteY21-332" fmla="*/ 1059997 h 1110486"/>
                <a:gd name="connsiteX22-333" fmla="*/ 1020798 w 1194702"/>
                <a:gd name="connsiteY22-334" fmla="*/ 1102071 h 1110486"/>
                <a:gd name="connsiteX23-335" fmla="*/ 451402 w 1194702"/>
                <a:gd name="connsiteY23-336" fmla="*/ 1110486 h 1110486"/>
                <a:gd name="connsiteX0-337" fmla="*/ 451402 w 1194702"/>
                <a:gd name="connsiteY0-338" fmla="*/ 1124506 h 1124506"/>
                <a:gd name="connsiteX1-339" fmla="*/ 11031 w 1194702"/>
                <a:gd name="connsiteY1-340" fmla="*/ 569134 h 1124506"/>
                <a:gd name="connsiteX2-341" fmla="*/ 207375 w 1194702"/>
                <a:gd name="connsiteY2-342" fmla="*/ 428889 h 1124506"/>
                <a:gd name="connsiteX3-343" fmla="*/ 313961 w 1194702"/>
                <a:gd name="connsiteY3-344" fmla="*/ 538280 h 1124506"/>
                <a:gd name="connsiteX4-345" fmla="*/ 316766 w 1194702"/>
                <a:gd name="connsiteY4-346" fmla="*/ 184862 h 1124506"/>
                <a:gd name="connsiteX5-347" fmla="*/ 496280 w 1194702"/>
                <a:gd name="connsiteY5-348" fmla="*/ 184862 h 1124506"/>
                <a:gd name="connsiteX6-349" fmla="*/ 496280 w 1194702"/>
                <a:gd name="connsiteY6-350" fmla="*/ 319497 h 1124506"/>
                <a:gd name="connsiteX7-351" fmla="*/ 527134 w 1194702"/>
                <a:gd name="connsiteY7-352" fmla="*/ 319497 h 1124506"/>
                <a:gd name="connsiteX8-353" fmla="*/ 527134 w 1194702"/>
                <a:gd name="connsiteY8-354" fmla="*/ 168032 h 1124506"/>
                <a:gd name="connsiteX9-355" fmla="*/ 723478 w 1194702"/>
                <a:gd name="connsiteY9-356" fmla="*/ 137178 h 1124506"/>
                <a:gd name="connsiteX10-357" fmla="*/ 729087 w 1194702"/>
                <a:gd name="connsiteY10-358" fmla="*/ 319497 h 1124506"/>
                <a:gd name="connsiteX11-359" fmla="*/ 748722 w 1194702"/>
                <a:gd name="connsiteY11-360" fmla="*/ 316692 h 1124506"/>
                <a:gd name="connsiteX12-361" fmla="*/ 748722 w 1194702"/>
                <a:gd name="connsiteY12-362" fmla="*/ 100714 h 1124506"/>
                <a:gd name="connsiteX13-363" fmla="*/ 950675 w 1194702"/>
                <a:gd name="connsiteY13-364" fmla="*/ 100714 h 1124506"/>
                <a:gd name="connsiteX14-365" fmla="*/ 950675 w 1194702"/>
                <a:gd name="connsiteY14-366" fmla="*/ 311083 h 1124506"/>
                <a:gd name="connsiteX15-367" fmla="*/ 1001164 w 1194702"/>
                <a:gd name="connsiteY15-368" fmla="*/ 308278 h 1124506"/>
                <a:gd name="connsiteX16-369" fmla="*/ 1001164 w 1194702"/>
                <a:gd name="connsiteY16-370" fmla="*/ 184862 h 1124506"/>
                <a:gd name="connsiteX17-371" fmla="*/ 1147019 w 1194702"/>
                <a:gd name="connsiteY17-372" fmla="*/ 184862 h 1124506"/>
                <a:gd name="connsiteX18-373" fmla="*/ 1161043 w 1194702"/>
                <a:gd name="connsiteY18-374" fmla="*/ 510231 h 1124506"/>
                <a:gd name="connsiteX19-375" fmla="*/ 1189092 w 1194702"/>
                <a:gd name="connsiteY19-376" fmla="*/ 529865 h 1124506"/>
                <a:gd name="connsiteX20-377" fmla="*/ 1194702 w 1194702"/>
                <a:gd name="connsiteY20-378" fmla="*/ 869259 h 1124506"/>
                <a:gd name="connsiteX21-379" fmla="*/ 1020798 w 1194702"/>
                <a:gd name="connsiteY21-380" fmla="*/ 1074017 h 1124506"/>
                <a:gd name="connsiteX22-381" fmla="*/ 1020798 w 1194702"/>
                <a:gd name="connsiteY22-382" fmla="*/ 1116091 h 1124506"/>
                <a:gd name="connsiteX23-383" fmla="*/ 451402 w 1194702"/>
                <a:gd name="connsiteY23-384" fmla="*/ 1124506 h 1124506"/>
                <a:gd name="connsiteX0-385" fmla="*/ 451402 w 1194702"/>
                <a:gd name="connsiteY0-386" fmla="*/ 1141340 h 1141340"/>
                <a:gd name="connsiteX1-387" fmla="*/ 11031 w 1194702"/>
                <a:gd name="connsiteY1-388" fmla="*/ 585968 h 1141340"/>
                <a:gd name="connsiteX2-389" fmla="*/ 207375 w 1194702"/>
                <a:gd name="connsiteY2-390" fmla="*/ 445723 h 1141340"/>
                <a:gd name="connsiteX3-391" fmla="*/ 313961 w 1194702"/>
                <a:gd name="connsiteY3-392" fmla="*/ 555114 h 1141340"/>
                <a:gd name="connsiteX4-393" fmla="*/ 316766 w 1194702"/>
                <a:gd name="connsiteY4-394" fmla="*/ 201696 h 1141340"/>
                <a:gd name="connsiteX5-395" fmla="*/ 496280 w 1194702"/>
                <a:gd name="connsiteY5-396" fmla="*/ 201696 h 1141340"/>
                <a:gd name="connsiteX6-397" fmla="*/ 496280 w 1194702"/>
                <a:gd name="connsiteY6-398" fmla="*/ 336331 h 1141340"/>
                <a:gd name="connsiteX7-399" fmla="*/ 527134 w 1194702"/>
                <a:gd name="connsiteY7-400" fmla="*/ 336331 h 1141340"/>
                <a:gd name="connsiteX8-401" fmla="*/ 524329 w 1194702"/>
                <a:gd name="connsiteY8-402" fmla="*/ 154012 h 1141340"/>
                <a:gd name="connsiteX9-403" fmla="*/ 723478 w 1194702"/>
                <a:gd name="connsiteY9-404" fmla="*/ 154012 h 1141340"/>
                <a:gd name="connsiteX10-405" fmla="*/ 729087 w 1194702"/>
                <a:gd name="connsiteY10-406" fmla="*/ 336331 h 1141340"/>
                <a:gd name="connsiteX11-407" fmla="*/ 748722 w 1194702"/>
                <a:gd name="connsiteY11-408" fmla="*/ 333526 h 1141340"/>
                <a:gd name="connsiteX12-409" fmla="*/ 748722 w 1194702"/>
                <a:gd name="connsiteY12-410" fmla="*/ 117548 h 1141340"/>
                <a:gd name="connsiteX13-411" fmla="*/ 950675 w 1194702"/>
                <a:gd name="connsiteY13-412" fmla="*/ 117548 h 1141340"/>
                <a:gd name="connsiteX14-413" fmla="*/ 950675 w 1194702"/>
                <a:gd name="connsiteY14-414" fmla="*/ 327917 h 1141340"/>
                <a:gd name="connsiteX15-415" fmla="*/ 1001164 w 1194702"/>
                <a:gd name="connsiteY15-416" fmla="*/ 325112 h 1141340"/>
                <a:gd name="connsiteX16-417" fmla="*/ 1001164 w 1194702"/>
                <a:gd name="connsiteY16-418" fmla="*/ 201696 h 1141340"/>
                <a:gd name="connsiteX17-419" fmla="*/ 1147019 w 1194702"/>
                <a:gd name="connsiteY17-420" fmla="*/ 201696 h 1141340"/>
                <a:gd name="connsiteX18-421" fmla="*/ 1161043 w 1194702"/>
                <a:gd name="connsiteY18-422" fmla="*/ 527065 h 1141340"/>
                <a:gd name="connsiteX19-423" fmla="*/ 1189092 w 1194702"/>
                <a:gd name="connsiteY19-424" fmla="*/ 546699 h 1141340"/>
                <a:gd name="connsiteX20-425" fmla="*/ 1194702 w 1194702"/>
                <a:gd name="connsiteY20-426" fmla="*/ 886093 h 1141340"/>
                <a:gd name="connsiteX21-427" fmla="*/ 1020798 w 1194702"/>
                <a:gd name="connsiteY21-428" fmla="*/ 1090851 h 1141340"/>
                <a:gd name="connsiteX22-429" fmla="*/ 1020798 w 1194702"/>
                <a:gd name="connsiteY22-430" fmla="*/ 1132925 h 1141340"/>
                <a:gd name="connsiteX23-431" fmla="*/ 451402 w 1194702"/>
                <a:gd name="connsiteY23-432" fmla="*/ 1141340 h 1141340"/>
                <a:gd name="connsiteX0-433" fmla="*/ 451402 w 1194702"/>
                <a:gd name="connsiteY0-434" fmla="*/ 1104142 h 1104142"/>
                <a:gd name="connsiteX1-435" fmla="*/ 11031 w 1194702"/>
                <a:gd name="connsiteY1-436" fmla="*/ 548770 h 1104142"/>
                <a:gd name="connsiteX2-437" fmla="*/ 207375 w 1194702"/>
                <a:gd name="connsiteY2-438" fmla="*/ 408525 h 1104142"/>
                <a:gd name="connsiteX3-439" fmla="*/ 313961 w 1194702"/>
                <a:gd name="connsiteY3-440" fmla="*/ 517916 h 1104142"/>
                <a:gd name="connsiteX4-441" fmla="*/ 316766 w 1194702"/>
                <a:gd name="connsiteY4-442" fmla="*/ 164498 h 1104142"/>
                <a:gd name="connsiteX5-443" fmla="*/ 496280 w 1194702"/>
                <a:gd name="connsiteY5-444" fmla="*/ 164498 h 1104142"/>
                <a:gd name="connsiteX6-445" fmla="*/ 496280 w 1194702"/>
                <a:gd name="connsiteY6-446" fmla="*/ 299133 h 1104142"/>
                <a:gd name="connsiteX7-447" fmla="*/ 527134 w 1194702"/>
                <a:gd name="connsiteY7-448" fmla="*/ 299133 h 1104142"/>
                <a:gd name="connsiteX8-449" fmla="*/ 524329 w 1194702"/>
                <a:gd name="connsiteY8-450" fmla="*/ 116814 h 1104142"/>
                <a:gd name="connsiteX9-451" fmla="*/ 723478 w 1194702"/>
                <a:gd name="connsiteY9-452" fmla="*/ 116814 h 1104142"/>
                <a:gd name="connsiteX10-453" fmla="*/ 729087 w 1194702"/>
                <a:gd name="connsiteY10-454" fmla="*/ 299133 h 1104142"/>
                <a:gd name="connsiteX11-455" fmla="*/ 748722 w 1194702"/>
                <a:gd name="connsiteY11-456" fmla="*/ 296328 h 1104142"/>
                <a:gd name="connsiteX12-457" fmla="*/ 748722 w 1194702"/>
                <a:gd name="connsiteY12-458" fmla="*/ 80350 h 1104142"/>
                <a:gd name="connsiteX13-459" fmla="*/ 950675 w 1194702"/>
                <a:gd name="connsiteY13-460" fmla="*/ 80350 h 1104142"/>
                <a:gd name="connsiteX14-461" fmla="*/ 950675 w 1194702"/>
                <a:gd name="connsiteY14-462" fmla="*/ 290719 h 1104142"/>
                <a:gd name="connsiteX15-463" fmla="*/ 1001164 w 1194702"/>
                <a:gd name="connsiteY15-464" fmla="*/ 287914 h 1104142"/>
                <a:gd name="connsiteX16-465" fmla="*/ 1001164 w 1194702"/>
                <a:gd name="connsiteY16-466" fmla="*/ 164498 h 1104142"/>
                <a:gd name="connsiteX17-467" fmla="*/ 1147019 w 1194702"/>
                <a:gd name="connsiteY17-468" fmla="*/ 164498 h 1104142"/>
                <a:gd name="connsiteX18-469" fmla="*/ 1161043 w 1194702"/>
                <a:gd name="connsiteY18-470" fmla="*/ 489867 h 1104142"/>
                <a:gd name="connsiteX19-471" fmla="*/ 1189092 w 1194702"/>
                <a:gd name="connsiteY19-472" fmla="*/ 509501 h 1104142"/>
                <a:gd name="connsiteX20-473" fmla="*/ 1194702 w 1194702"/>
                <a:gd name="connsiteY20-474" fmla="*/ 848895 h 1104142"/>
                <a:gd name="connsiteX21-475" fmla="*/ 1020798 w 1194702"/>
                <a:gd name="connsiteY21-476" fmla="*/ 1053653 h 1104142"/>
                <a:gd name="connsiteX22-477" fmla="*/ 1020798 w 1194702"/>
                <a:gd name="connsiteY22-478" fmla="*/ 1095727 h 1104142"/>
                <a:gd name="connsiteX23-479" fmla="*/ 451402 w 1194702"/>
                <a:gd name="connsiteY23-480" fmla="*/ 1104142 h 1104142"/>
                <a:gd name="connsiteX0-481" fmla="*/ 451402 w 1194702"/>
                <a:gd name="connsiteY0-482" fmla="*/ 1104142 h 1104142"/>
                <a:gd name="connsiteX1-483" fmla="*/ 11031 w 1194702"/>
                <a:gd name="connsiteY1-484" fmla="*/ 548770 h 1104142"/>
                <a:gd name="connsiteX2-485" fmla="*/ 207375 w 1194702"/>
                <a:gd name="connsiteY2-486" fmla="*/ 408525 h 1104142"/>
                <a:gd name="connsiteX3-487" fmla="*/ 313961 w 1194702"/>
                <a:gd name="connsiteY3-488" fmla="*/ 517916 h 1104142"/>
                <a:gd name="connsiteX4-489" fmla="*/ 316766 w 1194702"/>
                <a:gd name="connsiteY4-490" fmla="*/ 164498 h 1104142"/>
                <a:gd name="connsiteX5-491" fmla="*/ 496280 w 1194702"/>
                <a:gd name="connsiteY5-492" fmla="*/ 164498 h 1104142"/>
                <a:gd name="connsiteX6-493" fmla="*/ 496280 w 1194702"/>
                <a:gd name="connsiteY6-494" fmla="*/ 299133 h 1104142"/>
                <a:gd name="connsiteX7-495" fmla="*/ 527134 w 1194702"/>
                <a:gd name="connsiteY7-496" fmla="*/ 299133 h 1104142"/>
                <a:gd name="connsiteX8-497" fmla="*/ 524329 w 1194702"/>
                <a:gd name="connsiteY8-498" fmla="*/ 116814 h 1104142"/>
                <a:gd name="connsiteX9-499" fmla="*/ 723478 w 1194702"/>
                <a:gd name="connsiteY9-500" fmla="*/ 116814 h 1104142"/>
                <a:gd name="connsiteX10-501" fmla="*/ 729087 w 1194702"/>
                <a:gd name="connsiteY10-502" fmla="*/ 299133 h 1104142"/>
                <a:gd name="connsiteX11-503" fmla="*/ 748722 w 1194702"/>
                <a:gd name="connsiteY11-504" fmla="*/ 296328 h 1104142"/>
                <a:gd name="connsiteX12-505" fmla="*/ 748722 w 1194702"/>
                <a:gd name="connsiteY12-506" fmla="*/ 80350 h 1104142"/>
                <a:gd name="connsiteX13-507" fmla="*/ 950675 w 1194702"/>
                <a:gd name="connsiteY13-508" fmla="*/ 80350 h 1104142"/>
                <a:gd name="connsiteX14-509" fmla="*/ 950675 w 1194702"/>
                <a:gd name="connsiteY14-510" fmla="*/ 290719 h 1104142"/>
                <a:gd name="connsiteX15-511" fmla="*/ 1001164 w 1194702"/>
                <a:gd name="connsiteY15-512" fmla="*/ 287914 h 1104142"/>
                <a:gd name="connsiteX16-513" fmla="*/ 1001164 w 1194702"/>
                <a:gd name="connsiteY16-514" fmla="*/ 164498 h 1104142"/>
                <a:gd name="connsiteX17-515" fmla="*/ 1147019 w 1194702"/>
                <a:gd name="connsiteY17-516" fmla="*/ 164498 h 1104142"/>
                <a:gd name="connsiteX18-517" fmla="*/ 1161043 w 1194702"/>
                <a:gd name="connsiteY18-518" fmla="*/ 489867 h 1104142"/>
                <a:gd name="connsiteX19-519" fmla="*/ 1189092 w 1194702"/>
                <a:gd name="connsiteY19-520" fmla="*/ 509501 h 1104142"/>
                <a:gd name="connsiteX20-521" fmla="*/ 1194702 w 1194702"/>
                <a:gd name="connsiteY20-522" fmla="*/ 848895 h 1104142"/>
                <a:gd name="connsiteX21-523" fmla="*/ 1020798 w 1194702"/>
                <a:gd name="connsiteY21-524" fmla="*/ 1053653 h 1104142"/>
                <a:gd name="connsiteX22-525" fmla="*/ 1020798 w 1194702"/>
                <a:gd name="connsiteY22-526" fmla="*/ 1095727 h 1104142"/>
                <a:gd name="connsiteX23-527" fmla="*/ 451402 w 1194702"/>
                <a:gd name="connsiteY23-528" fmla="*/ 1104142 h 1104142"/>
                <a:gd name="connsiteX0-529" fmla="*/ 451402 w 1194702"/>
                <a:gd name="connsiteY0-530" fmla="*/ 1104142 h 1104142"/>
                <a:gd name="connsiteX1-531" fmla="*/ 11031 w 1194702"/>
                <a:gd name="connsiteY1-532" fmla="*/ 548770 h 1104142"/>
                <a:gd name="connsiteX2-533" fmla="*/ 207375 w 1194702"/>
                <a:gd name="connsiteY2-534" fmla="*/ 408525 h 1104142"/>
                <a:gd name="connsiteX3-535" fmla="*/ 313961 w 1194702"/>
                <a:gd name="connsiteY3-536" fmla="*/ 517916 h 1104142"/>
                <a:gd name="connsiteX4-537" fmla="*/ 316766 w 1194702"/>
                <a:gd name="connsiteY4-538" fmla="*/ 164498 h 1104142"/>
                <a:gd name="connsiteX5-539" fmla="*/ 496280 w 1194702"/>
                <a:gd name="connsiteY5-540" fmla="*/ 164498 h 1104142"/>
                <a:gd name="connsiteX6-541" fmla="*/ 496280 w 1194702"/>
                <a:gd name="connsiteY6-542" fmla="*/ 299133 h 1104142"/>
                <a:gd name="connsiteX7-543" fmla="*/ 527134 w 1194702"/>
                <a:gd name="connsiteY7-544" fmla="*/ 299133 h 1104142"/>
                <a:gd name="connsiteX8-545" fmla="*/ 524329 w 1194702"/>
                <a:gd name="connsiteY8-546" fmla="*/ 116814 h 1104142"/>
                <a:gd name="connsiteX9-547" fmla="*/ 723478 w 1194702"/>
                <a:gd name="connsiteY9-548" fmla="*/ 116814 h 1104142"/>
                <a:gd name="connsiteX10-549" fmla="*/ 729087 w 1194702"/>
                <a:gd name="connsiteY10-550" fmla="*/ 299133 h 1104142"/>
                <a:gd name="connsiteX11-551" fmla="*/ 748722 w 1194702"/>
                <a:gd name="connsiteY11-552" fmla="*/ 296328 h 1104142"/>
                <a:gd name="connsiteX12-553" fmla="*/ 748722 w 1194702"/>
                <a:gd name="connsiteY12-554" fmla="*/ 80350 h 1104142"/>
                <a:gd name="connsiteX13-555" fmla="*/ 950675 w 1194702"/>
                <a:gd name="connsiteY13-556" fmla="*/ 80350 h 1104142"/>
                <a:gd name="connsiteX14-557" fmla="*/ 950675 w 1194702"/>
                <a:gd name="connsiteY14-558" fmla="*/ 290719 h 1104142"/>
                <a:gd name="connsiteX15-559" fmla="*/ 1001164 w 1194702"/>
                <a:gd name="connsiteY15-560" fmla="*/ 287914 h 1104142"/>
                <a:gd name="connsiteX16-561" fmla="*/ 1001164 w 1194702"/>
                <a:gd name="connsiteY16-562" fmla="*/ 164498 h 1104142"/>
                <a:gd name="connsiteX17-563" fmla="*/ 1147019 w 1194702"/>
                <a:gd name="connsiteY17-564" fmla="*/ 164498 h 1104142"/>
                <a:gd name="connsiteX18-565" fmla="*/ 1161043 w 1194702"/>
                <a:gd name="connsiteY18-566" fmla="*/ 489867 h 1104142"/>
                <a:gd name="connsiteX19-567" fmla="*/ 1189092 w 1194702"/>
                <a:gd name="connsiteY19-568" fmla="*/ 509501 h 1104142"/>
                <a:gd name="connsiteX20-569" fmla="*/ 1194702 w 1194702"/>
                <a:gd name="connsiteY20-570" fmla="*/ 848895 h 1104142"/>
                <a:gd name="connsiteX21-571" fmla="*/ 1020798 w 1194702"/>
                <a:gd name="connsiteY21-572" fmla="*/ 1053653 h 1104142"/>
                <a:gd name="connsiteX22-573" fmla="*/ 1020798 w 1194702"/>
                <a:gd name="connsiteY22-574" fmla="*/ 1095727 h 1104142"/>
                <a:gd name="connsiteX23-575" fmla="*/ 451402 w 1194702"/>
                <a:gd name="connsiteY23-576" fmla="*/ 1104142 h 1104142"/>
                <a:gd name="connsiteX0-577" fmla="*/ 451402 w 1194702"/>
                <a:gd name="connsiteY0-578" fmla="*/ 1104142 h 1104142"/>
                <a:gd name="connsiteX1-579" fmla="*/ 11031 w 1194702"/>
                <a:gd name="connsiteY1-580" fmla="*/ 548770 h 1104142"/>
                <a:gd name="connsiteX2-581" fmla="*/ 207375 w 1194702"/>
                <a:gd name="connsiteY2-582" fmla="*/ 408525 h 1104142"/>
                <a:gd name="connsiteX3-583" fmla="*/ 313961 w 1194702"/>
                <a:gd name="connsiteY3-584" fmla="*/ 517916 h 1104142"/>
                <a:gd name="connsiteX4-585" fmla="*/ 316766 w 1194702"/>
                <a:gd name="connsiteY4-586" fmla="*/ 164498 h 1104142"/>
                <a:gd name="connsiteX5-587" fmla="*/ 496280 w 1194702"/>
                <a:gd name="connsiteY5-588" fmla="*/ 164498 h 1104142"/>
                <a:gd name="connsiteX6-589" fmla="*/ 496280 w 1194702"/>
                <a:gd name="connsiteY6-590" fmla="*/ 299133 h 1104142"/>
                <a:gd name="connsiteX7-591" fmla="*/ 527134 w 1194702"/>
                <a:gd name="connsiteY7-592" fmla="*/ 299133 h 1104142"/>
                <a:gd name="connsiteX8-593" fmla="*/ 524329 w 1194702"/>
                <a:gd name="connsiteY8-594" fmla="*/ 116814 h 1104142"/>
                <a:gd name="connsiteX9-595" fmla="*/ 723478 w 1194702"/>
                <a:gd name="connsiteY9-596" fmla="*/ 116814 h 1104142"/>
                <a:gd name="connsiteX10-597" fmla="*/ 729087 w 1194702"/>
                <a:gd name="connsiteY10-598" fmla="*/ 299133 h 1104142"/>
                <a:gd name="connsiteX11-599" fmla="*/ 748722 w 1194702"/>
                <a:gd name="connsiteY11-600" fmla="*/ 296328 h 1104142"/>
                <a:gd name="connsiteX12-601" fmla="*/ 748722 w 1194702"/>
                <a:gd name="connsiteY12-602" fmla="*/ 80350 h 1104142"/>
                <a:gd name="connsiteX13-603" fmla="*/ 950675 w 1194702"/>
                <a:gd name="connsiteY13-604" fmla="*/ 80350 h 1104142"/>
                <a:gd name="connsiteX14-605" fmla="*/ 950675 w 1194702"/>
                <a:gd name="connsiteY14-606" fmla="*/ 290719 h 1104142"/>
                <a:gd name="connsiteX15-607" fmla="*/ 1001164 w 1194702"/>
                <a:gd name="connsiteY15-608" fmla="*/ 287914 h 1104142"/>
                <a:gd name="connsiteX16-609" fmla="*/ 1001164 w 1194702"/>
                <a:gd name="connsiteY16-610" fmla="*/ 164498 h 1104142"/>
                <a:gd name="connsiteX17-611" fmla="*/ 1147019 w 1194702"/>
                <a:gd name="connsiteY17-612" fmla="*/ 164498 h 1104142"/>
                <a:gd name="connsiteX18-613" fmla="*/ 1161043 w 1194702"/>
                <a:gd name="connsiteY18-614" fmla="*/ 489867 h 1104142"/>
                <a:gd name="connsiteX19-615" fmla="*/ 1189092 w 1194702"/>
                <a:gd name="connsiteY19-616" fmla="*/ 509501 h 1104142"/>
                <a:gd name="connsiteX20-617" fmla="*/ 1194702 w 1194702"/>
                <a:gd name="connsiteY20-618" fmla="*/ 848895 h 1104142"/>
                <a:gd name="connsiteX21-619" fmla="*/ 1020798 w 1194702"/>
                <a:gd name="connsiteY21-620" fmla="*/ 1053653 h 1104142"/>
                <a:gd name="connsiteX22-621" fmla="*/ 1020798 w 1194702"/>
                <a:gd name="connsiteY22-622" fmla="*/ 1095727 h 1104142"/>
                <a:gd name="connsiteX23-623" fmla="*/ 451402 w 1194702"/>
                <a:gd name="connsiteY23-624" fmla="*/ 1104142 h 1104142"/>
                <a:gd name="connsiteX0-625" fmla="*/ 451402 w 1194702"/>
                <a:gd name="connsiteY0-626" fmla="*/ 1104142 h 1104142"/>
                <a:gd name="connsiteX1-627" fmla="*/ 11031 w 1194702"/>
                <a:gd name="connsiteY1-628" fmla="*/ 548770 h 1104142"/>
                <a:gd name="connsiteX2-629" fmla="*/ 207375 w 1194702"/>
                <a:gd name="connsiteY2-630" fmla="*/ 408525 h 1104142"/>
                <a:gd name="connsiteX3-631" fmla="*/ 313961 w 1194702"/>
                <a:gd name="connsiteY3-632" fmla="*/ 517916 h 1104142"/>
                <a:gd name="connsiteX4-633" fmla="*/ 316766 w 1194702"/>
                <a:gd name="connsiteY4-634" fmla="*/ 164498 h 1104142"/>
                <a:gd name="connsiteX5-635" fmla="*/ 496280 w 1194702"/>
                <a:gd name="connsiteY5-636" fmla="*/ 164498 h 1104142"/>
                <a:gd name="connsiteX6-637" fmla="*/ 496280 w 1194702"/>
                <a:gd name="connsiteY6-638" fmla="*/ 299133 h 1104142"/>
                <a:gd name="connsiteX7-639" fmla="*/ 527134 w 1194702"/>
                <a:gd name="connsiteY7-640" fmla="*/ 299133 h 1104142"/>
                <a:gd name="connsiteX8-641" fmla="*/ 524329 w 1194702"/>
                <a:gd name="connsiteY8-642" fmla="*/ 116814 h 1104142"/>
                <a:gd name="connsiteX9-643" fmla="*/ 723478 w 1194702"/>
                <a:gd name="connsiteY9-644" fmla="*/ 116814 h 1104142"/>
                <a:gd name="connsiteX10-645" fmla="*/ 729087 w 1194702"/>
                <a:gd name="connsiteY10-646" fmla="*/ 299133 h 1104142"/>
                <a:gd name="connsiteX11-647" fmla="*/ 748722 w 1194702"/>
                <a:gd name="connsiteY11-648" fmla="*/ 296328 h 1104142"/>
                <a:gd name="connsiteX12-649" fmla="*/ 748722 w 1194702"/>
                <a:gd name="connsiteY12-650" fmla="*/ 80350 h 1104142"/>
                <a:gd name="connsiteX13-651" fmla="*/ 950675 w 1194702"/>
                <a:gd name="connsiteY13-652" fmla="*/ 80350 h 1104142"/>
                <a:gd name="connsiteX14-653" fmla="*/ 950675 w 1194702"/>
                <a:gd name="connsiteY14-654" fmla="*/ 290719 h 1104142"/>
                <a:gd name="connsiteX15-655" fmla="*/ 1001164 w 1194702"/>
                <a:gd name="connsiteY15-656" fmla="*/ 287914 h 1104142"/>
                <a:gd name="connsiteX16-657" fmla="*/ 1001164 w 1194702"/>
                <a:gd name="connsiteY16-658" fmla="*/ 164498 h 1104142"/>
                <a:gd name="connsiteX17-659" fmla="*/ 1147019 w 1194702"/>
                <a:gd name="connsiteY17-660" fmla="*/ 164498 h 1104142"/>
                <a:gd name="connsiteX18-661" fmla="*/ 1161043 w 1194702"/>
                <a:gd name="connsiteY18-662" fmla="*/ 489867 h 1104142"/>
                <a:gd name="connsiteX19-663" fmla="*/ 1189092 w 1194702"/>
                <a:gd name="connsiteY19-664" fmla="*/ 509501 h 1104142"/>
                <a:gd name="connsiteX20-665" fmla="*/ 1194702 w 1194702"/>
                <a:gd name="connsiteY20-666" fmla="*/ 848895 h 1104142"/>
                <a:gd name="connsiteX21-667" fmla="*/ 1020798 w 1194702"/>
                <a:gd name="connsiteY21-668" fmla="*/ 1053653 h 1104142"/>
                <a:gd name="connsiteX22-669" fmla="*/ 1020798 w 1194702"/>
                <a:gd name="connsiteY22-670" fmla="*/ 1095727 h 1104142"/>
                <a:gd name="connsiteX23-671" fmla="*/ 451402 w 1194702"/>
                <a:gd name="connsiteY23-672" fmla="*/ 1104142 h 1104142"/>
                <a:gd name="connsiteX0-673" fmla="*/ 451402 w 1194702"/>
                <a:gd name="connsiteY0-674" fmla="*/ 1104142 h 1104142"/>
                <a:gd name="connsiteX1-675" fmla="*/ 11031 w 1194702"/>
                <a:gd name="connsiteY1-676" fmla="*/ 548770 h 1104142"/>
                <a:gd name="connsiteX2-677" fmla="*/ 207375 w 1194702"/>
                <a:gd name="connsiteY2-678" fmla="*/ 408525 h 1104142"/>
                <a:gd name="connsiteX3-679" fmla="*/ 313961 w 1194702"/>
                <a:gd name="connsiteY3-680" fmla="*/ 517916 h 1104142"/>
                <a:gd name="connsiteX4-681" fmla="*/ 316766 w 1194702"/>
                <a:gd name="connsiteY4-682" fmla="*/ 164498 h 1104142"/>
                <a:gd name="connsiteX5-683" fmla="*/ 496280 w 1194702"/>
                <a:gd name="connsiteY5-684" fmla="*/ 164498 h 1104142"/>
                <a:gd name="connsiteX6-685" fmla="*/ 496280 w 1194702"/>
                <a:gd name="connsiteY6-686" fmla="*/ 299133 h 1104142"/>
                <a:gd name="connsiteX7-687" fmla="*/ 527134 w 1194702"/>
                <a:gd name="connsiteY7-688" fmla="*/ 299133 h 1104142"/>
                <a:gd name="connsiteX8-689" fmla="*/ 524329 w 1194702"/>
                <a:gd name="connsiteY8-690" fmla="*/ 116814 h 1104142"/>
                <a:gd name="connsiteX9-691" fmla="*/ 723478 w 1194702"/>
                <a:gd name="connsiteY9-692" fmla="*/ 116814 h 1104142"/>
                <a:gd name="connsiteX10-693" fmla="*/ 729087 w 1194702"/>
                <a:gd name="connsiteY10-694" fmla="*/ 299133 h 1104142"/>
                <a:gd name="connsiteX11-695" fmla="*/ 748722 w 1194702"/>
                <a:gd name="connsiteY11-696" fmla="*/ 296328 h 1104142"/>
                <a:gd name="connsiteX12-697" fmla="*/ 748722 w 1194702"/>
                <a:gd name="connsiteY12-698" fmla="*/ 80350 h 1104142"/>
                <a:gd name="connsiteX13-699" fmla="*/ 950675 w 1194702"/>
                <a:gd name="connsiteY13-700" fmla="*/ 80350 h 1104142"/>
                <a:gd name="connsiteX14-701" fmla="*/ 950675 w 1194702"/>
                <a:gd name="connsiteY14-702" fmla="*/ 290719 h 1104142"/>
                <a:gd name="connsiteX15-703" fmla="*/ 1001164 w 1194702"/>
                <a:gd name="connsiteY15-704" fmla="*/ 287914 h 1104142"/>
                <a:gd name="connsiteX16-705" fmla="*/ 1001164 w 1194702"/>
                <a:gd name="connsiteY16-706" fmla="*/ 164498 h 1104142"/>
                <a:gd name="connsiteX17-707" fmla="*/ 1147019 w 1194702"/>
                <a:gd name="connsiteY17-708" fmla="*/ 164498 h 1104142"/>
                <a:gd name="connsiteX18-709" fmla="*/ 1161043 w 1194702"/>
                <a:gd name="connsiteY18-710" fmla="*/ 489867 h 1104142"/>
                <a:gd name="connsiteX19-711" fmla="*/ 1189092 w 1194702"/>
                <a:gd name="connsiteY19-712" fmla="*/ 509501 h 1104142"/>
                <a:gd name="connsiteX20-713" fmla="*/ 1194702 w 1194702"/>
                <a:gd name="connsiteY20-714" fmla="*/ 848895 h 1104142"/>
                <a:gd name="connsiteX21-715" fmla="*/ 1020798 w 1194702"/>
                <a:gd name="connsiteY21-716" fmla="*/ 1053653 h 1104142"/>
                <a:gd name="connsiteX22-717" fmla="*/ 1020798 w 1194702"/>
                <a:gd name="connsiteY22-718" fmla="*/ 1095727 h 1104142"/>
                <a:gd name="connsiteX23-719" fmla="*/ 451402 w 1194702"/>
                <a:gd name="connsiteY23-720" fmla="*/ 1104142 h 1104142"/>
                <a:gd name="connsiteX0-721" fmla="*/ 451402 w 1194702"/>
                <a:gd name="connsiteY0-722" fmla="*/ 1104142 h 1104142"/>
                <a:gd name="connsiteX1-723" fmla="*/ 11031 w 1194702"/>
                <a:gd name="connsiteY1-724" fmla="*/ 548770 h 1104142"/>
                <a:gd name="connsiteX2-725" fmla="*/ 207375 w 1194702"/>
                <a:gd name="connsiteY2-726" fmla="*/ 408525 h 1104142"/>
                <a:gd name="connsiteX3-727" fmla="*/ 313961 w 1194702"/>
                <a:gd name="connsiteY3-728" fmla="*/ 517916 h 1104142"/>
                <a:gd name="connsiteX4-729" fmla="*/ 316766 w 1194702"/>
                <a:gd name="connsiteY4-730" fmla="*/ 164498 h 1104142"/>
                <a:gd name="connsiteX5-731" fmla="*/ 496280 w 1194702"/>
                <a:gd name="connsiteY5-732" fmla="*/ 164498 h 1104142"/>
                <a:gd name="connsiteX6-733" fmla="*/ 496280 w 1194702"/>
                <a:gd name="connsiteY6-734" fmla="*/ 299133 h 1104142"/>
                <a:gd name="connsiteX7-735" fmla="*/ 527134 w 1194702"/>
                <a:gd name="connsiteY7-736" fmla="*/ 299133 h 1104142"/>
                <a:gd name="connsiteX8-737" fmla="*/ 524329 w 1194702"/>
                <a:gd name="connsiteY8-738" fmla="*/ 116814 h 1104142"/>
                <a:gd name="connsiteX9-739" fmla="*/ 723478 w 1194702"/>
                <a:gd name="connsiteY9-740" fmla="*/ 116814 h 1104142"/>
                <a:gd name="connsiteX10-741" fmla="*/ 729087 w 1194702"/>
                <a:gd name="connsiteY10-742" fmla="*/ 299133 h 1104142"/>
                <a:gd name="connsiteX11-743" fmla="*/ 748722 w 1194702"/>
                <a:gd name="connsiteY11-744" fmla="*/ 296328 h 1104142"/>
                <a:gd name="connsiteX12-745" fmla="*/ 748722 w 1194702"/>
                <a:gd name="connsiteY12-746" fmla="*/ 80350 h 1104142"/>
                <a:gd name="connsiteX13-747" fmla="*/ 950675 w 1194702"/>
                <a:gd name="connsiteY13-748" fmla="*/ 80350 h 1104142"/>
                <a:gd name="connsiteX14-749" fmla="*/ 950675 w 1194702"/>
                <a:gd name="connsiteY14-750" fmla="*/ 290719 h 1104142"/>
                <a:gd name="connsiteX15-751" fmla="*/ 1001164 w 1194702"/>
                <a:gd name="connsiteY15-752" fmla="*/ 287914 h 1104142"/>
                <a:gd name="connsiteX16-753" fmla="*/ 1001164 w 1194702"/>
                <a:gd name="connsiteY16-754" fmla="*/ 164498 h 1104142"/>
                <a:gd name="connsiteX17-755" fmla="*/ 1147019 w 1194702"/>
                <a:gd name="connsiteY17-756" fmla="*/ 164498 h 1104142"/>
                <a:gd name="connsiteX18-757" fmla="*/ 1161043 w 1194702"/>
                <a:gd name="connsiteY18-758" fmla="*/ 489867 h 1104142"/>
                <a:gd name="connsiteX19-759" fmla="*/ 1189092 w 1194702"/>
                <a:gd name="connsiteY19-760" fmla="*/ 509501 h 1104142"/>
                <a:gd name="connsiteX20-761" fmla="*/ 1194702 w 1194702"/>
                <a:gd name="connsiteY20-762" fmla="*/ 848895 h 1104142"/>
                <a:gd name="connsiteX21-763" fmla="*/ 1020798 w 1194702"/>
                <a:gd name="connsiteY21-764" fmla="*/ 1053653 h 1104142"/>
                <a:gd name="connsiteX22-765" fmla="*/ 1020798 w 1194702"/>
                <a:gd name="connsiteY22-766" fmla="*/ 1095727 h 1104142"/>
                <a:gd name="connsiteX23-767" fmla="*/ 451402 w 1194702"/>
                <a:gd name="connsiteY23-768" fmla="*/ 1104142 h 1104142"/>
                <a:gd name="connsiteX0-769" fmla="*/ 451402 w 1194702"/>
                <a:gd name="connsiteY0-770" fmla="*/ 1104142 h 1104142"/>
                <a:gd name="connsiteX1-771" fmla="*/ 11031 w 1194702"/>
                <a:gd name="connsiteY1-772" fmla="*/ 548770 h 1104142"/>
                <a:gd name="connsiteX2-773" fmla="*/ 207375 w 1194702"/>
                <a:gd name="connsiteY2-774" fmla="*/ 408525 h 1104142"/>
                <a:gd name="connsiteX3-775" fmla="*/ 313961 w 1194702"/>
                <a:gd name="connsiteY3-776" fmla="*/ 517916 h 1104142"/>
                <a:gd name="connsiteX4-777" fmla="*/ 316766 w 1194702"/>
                <a:gd name="connsiteY4-778" fmla="*/ 164498 h 1104142"/>
                <a:gd name="connsiteX5-779" fmla="*/ 496280 w 1194702"/>
                <a:gd name="connsiteY5-780" fmla="*/ 164498 h 1104142"/>
                <a:gd name="connsiteX6-781" fmla="*/ 496280 w 1194702"/>
                <a:gd name="connsiteY6-782" fmla="*/ 299133 h 1104142"/>
                <a:gd name="connsiteX7-783" fmla="*/ 527134 w 1194702"/>
                <a:gd name="connsiteY7-784" fmla="*/ 299133 h 1104142"/>
                <a:gd name="connsiteX8-785" fmla="*/ 524329 w 1194702"/>
                <a:gd name="connsiteY8-786" fmla="*/ 116814 h 1104142"/>
                <a:gd name="connsiteX9-787" fmla="*/ 723478 w 1194702"/>
                <a:gd name="connsiteY9-788" fmla="*/ 116814 h 1104142"/>
                <a:gd name="connsiteX10-789" fmla="*/ 729087 w 1194702"/>
                <a:gd name="connsiteY10-790" fmla="*/ 299133 h 1104142"/>
                <a:gd name="connsiteX11-791" fmla="*/ 748722 w 1194702"/>
                <a:gd name="connsiteY11-792" fmla="*/ 296328 h 1104142"/>
                <a:gd name="connsiteX12-793" fmla="*/ 748722 w 1194702"/>
                <a:gd name="connsiteY12-794" fmla="*/ 80350 h 1104142"/>
                <a:gd name="connsiteX13-795" fmla="*/ 950675 w 1194702"/>
                <a:gd name="connsiteY13-796" fmla="*/ 80350 h 1104142"/>
                <a:gd name="connsiteX14-797" fmla="*/ 950675 w 1194702"/>
                <a:gd name="connsiteY14-798" fmla="*/ 290719 h 1104142"/>
                <a:gd name="connsiteX15-799" fmla="*/ 1001164 w 1194702"/>
                <a:gd name="connsiteY15-800" fmla="*/ 287914 h 1104142"/>
                <a:gd name="connsiteX16-801" fmla="*/ 1001164 w 1194702"/>
                <a:gd name="connsiteY16-802" fmla="*/ 164498 h 1104142"/>
                <a:gd name="connsiteX17-803" fmla="*/ 1147019 w 1194702"/>
                <a:gd name="connsiteY17-804" fmla="*/ 164498 h 1104142"/>
                <a:gd name="connsiteX18-805" fmla="*/ 1161043 w 1194702"/>
                <a:gd name="connsiteY18-806" fmla="*/ 489867 h 1104142"/>
                <a:gd name="connsiteX19-807" fmla="*/ 1189092 w 1194702"/>
                <a:gd name="connsiteY19-808" fmla="*/ 509501 h 1104142"/>
                <a:gd name="connsiteX20-809" fmla="*/ 1194702 w 1194702"/>
                <a:gd name="connsiteY20-810" fmla="*/ 848895 h 1104142"/>
                <a:gd name="connsiteX21-811" fmla="*/ 1020798 w 1194702"/>
                <a:gd name="connsiteY21-812" fmla="*/ 1053653 h 1104142"/>
                <a:gd name="connsiteX22-813" fmla="*/ 1020798 w 1194702"/>
                <a:gd name="connsiteY22-814" fmla="*/ 1095727 h 1104142"/>
                <a:gd name="connsiteX23-815" fmla="*/ 451402 w 1194702"/>
                <a:gd name="connsiteY23-816" fmla="*/ 1104142 h 1104142"/>
                <a:gd name="connsiteX0-817" fmla="*/ 451402 w 1194702"/>
                <a:gd name="connsiteY0-818" fmla="*/ 1104142 h 1104142"/>
                <a:gd name="connsiteX1-819" fmla="*/ 11031 w 1194702"/>
                <a:gd name="connsiteY1-820" fmla="*/ 548770 h 1104142"/>
                <a:gd name="connsiteX2-821" fmla="*/ 207375 w 1194702"/>
                <a:gd name="connsiteY2-822" fmla="*/ 408525 h 1104142"/>
                <a:gd name="connsiteX3-823" fmla="*/ 313961 w 1194702"/>
                <a:gd name="connsiteY3-824" fmla="*/ 517916 h 1104142"/>
                <a:gd name="connsiteX4-825" fmla="*/ 316766 w 1194702"/>
                <a:gd name="connsiteY4-826" fmla="*/ 164498 h 1104142"/>
                <a:gd name="connsiteX5-827" fmla="*/ 496280 w 1194702"/>
                <a:gd name="connsiteY5-828" fmla="*/ 164498 h 1104142"/>
                <a:gd name="connsiteX6-829" fmla="*/ 496280 w 1194702"/>
                <a:gd name="connsiteY6-830" fmla="*/ 299133 h 1104142"/>
                <a:gd name="connsiteX7-831" fmla="*/ 527134 w 1194702"/>
                <a:gd name="connsiteY7-832" fmla="*/ 299133 h 1104142"/>
                <a:gd name="connsiteX8-833" fmla="*/ 524329 w 1194702"/>
                <a:gd name="connsiteY8-834" fmla="*/ 116814 h 1104142"/>
                <a:gd name="connsiteX9-835" fmla="*/ 723478 w 1194702"/>
                <a:gd name="connsiteY9-836" fmla="*/ 116814 h 1104142"/>
                <a:gd name="connsiteX10-837" fmla="*/ 729087 w 1194702"/>
                <a:gd name="connsiteY10-838" fmla="*/ 299133 h 1104142"/>
                <a:gd name="connsiteX11-839" fmla="*/ 748722 w 1194702"/>
                <a:gd name="connsiteY11-840" fmla="*/ 296328 h 1104142"/>
                <a:gd name="connsiteX12-841" fmla="*/ 748722 w 1194702"/>
                <a:gd name="connsiteY12-842" fmla="*/ 80350 h 1104142"/>
                <a:gd name="connsiteX13-843" fmla="*/ 950675 w 1194702"/>
                <a:gd name="connsiteY13-844" fmla="*/ 80350 h 1104142"/>
                <a:gd name="connsiteX14-845" fmla="*/ 950675 w 1194702"/>
                <a:gd name="connsiteY14-846" fmla="*/ 290719 h 1104142"/>
                <a:gd name="connsiteX15-847" fmla="*/ 1001164 w 1194702"/>
                <a:gd name="connsiteY15-848" fmla="*/ 287914 h 1104142"/>
                <a:gd name="connsiteX16-849" fmla="*/ 1001164 w 1194702"/>
                <a:gd name="connsiteY16-850" fmla="*/ 164498 h 1104142"/>
                <a:gd name="connsiteX17-851" fmla="*/ 1147019 w 1194702"/>
                <a:gd name="connsiteY17-852" fmla="*/ 164498 h 1104142"/>
                <a:gd name="connsiteX18-853" fmla="*/ 1161043 w 1194702"/>
                <a:gd name="connsiteY18-854" fmla="*/ 489867 h 1104142"/>
                <a:gd name="connsiteX19-855" fmla="*/ 1189092 w 1194702"/>
                <a:gd name="connsiteY19-856" fmla="*/ 509501 h 1104142"/>
                <a:gd name="connsiteX20-857" fmla="*/ 1194702 w 1194702"/>
                <a:gd name="connsiteY20-858" fmla="*/ 848895 h 1104142"/>
                <a:gd name="connsiteX21-859" fmla="*/ 1020798 w 1194702"/>
                <a:gd name="connsiteY21-860" fmla="*/ 1053653 h 1104142"/>
                <a:gd name="connsiteX22-861" fmla="*/ 1020798 w 1194702"/>
                <a:gd name="connsiteY22-862" fmla="*/ 1095727 h 1104142"/>
                <a:gd name="connsiteX23-863" fmla="*/ 451402 w 1194702"/>
                <a:gd name="connsiteY23-864" fmla="*/ 1104142 h 11041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194702" h="1104142">
                  <a:moveTo>
                    <a:pt x="451402" y="1104142"/>
                  </a:moveTo>
                  <a:cubicBezTo>
                    <a:pt x="287783" y="958287"/>
                    <a:pt x="157821" y="733894"/>
                    <a:pt x="11031" y="548770"/>
                  </a:cubicBezTo>
                  <a:cubicBezTo>
                    <a:pt x="-46937" y="471168"/>
                    <a:pt x="139122" y="340272"/>
                    <a:pt x="207375" y="408525"/>
                  </a:cubicBezTo>
                  <a:lnTo>
                    <a:pt x="313961" y="517916"/>
                  </a:lnTo>
                  <a:lnTo>
                    <a:pt x="316766" y="164498"/>
                  </a:lnTo>
                  <a:cubicBezTo>
                    <a:pt x="312091" y="15838"/>
                    <a:pt x="500955" y="52301"/>
                    <a:pt x="496280" y="164498"/>
                  </a:cubicBezTo>
                  <a:lnTo>
                    <a:pt x="496280" y="299133"/>
                  </a:lnTo>
                  <a:lnTo>
                    <a:pt x="527134" y="299133"/>
                  </a:lnTo>
                  <a:lnTo>
                    <a:pt x="524329" y="116814"/>
                  </a:lnTo>
                  <a:cubicBezTo>
                    <a:pt x="523394" y="-31846"/>
                    <a:pt x="721608" y="-45870"/>
                    <a:pt x="723478" y="116814"/>
                  </a:cubicBezTo>
                  <a:lnTo>
                    <a:pt x="729087" y="299133"/>
                  </a:lnTo>
                  <a:lnTo>
                    <a:pt x="748722" y="296328"/>
                  </a:lnTo>
                  <a:lnTo>
                    <a:pt x="748722" y="80350"/>
                  </a:lnTo>
                  <a:cubicBezTo>
                    <a:pt x="745918" y="-12212"/>
                    <a:pt x="950675" y="-37456"/>
                    <a:pt x="950675" y="80350"/>
                  </a:cubicBezTo>
                  <a:lnTo>
                    <a:pt x="950675" y="290719"/>
                  </a:lnTo>
                  <a:lnTo>
                    <a:pt x="1001164" y="287914"/>
                  </a:lnTo>
                  <a:lnTo>
                    <a:pt x="1001164" y="164498"/>
                  </a:lnTo>
                  <a:cubicBezTo>
                    <a:pt x="1002098" y="85960"/>
                    <a:pt x="1143280" y="94375"/>
                    <a:pt x="1147019" y="164498"/>
                  </a:cubicBezTo>
                  <a:lnTo>
                    <a:pt x="1161043" y="489867"/>
                  </a:lnTo>
                  <a:lnTo>
                    <a:pt x="1189092" y="509501"/>
                  </a:lnTo>
                  <a:lnTo>
                    <a:pt x="1194702" y="848895"/>
                  </a:lnTo>
                  <a:cubicBezTo>
                    <a:pt x="1187223" y="950807"/>
                    <a:pt x="1087181" y="1010644"/>
                    <a:pt x="1020798" y="1053653"/>
                  </a:cubicBezTo>
                  <a:lnTo>
                    <a:pt x="1020798" y="1095727"/>
                  </a:lnTo>
                  <a:lnTo>
                    <a:pt x="451402" y="1104142"/>
                  </a:lnTo>
                  <a:close/>
                </a:path>
              </a:pathLst>
            </a:custGeom>
            <a:solidFill>
              <a:srgbClr val="F0A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矩形 98"/>
            <p:cNvSpPr/>
            <p:nvPr/>
          </p:nvSpPr>
          <p:spPr>
            <a:xfrm>
              <a:off x="5062859" y="6131529"/>
              <a:ext cx="718056" cy="159880"/>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矩形 99"/>
            <p:cNvSpPr/>
            <p:nvPr/>
          </p:nvSpPr>
          <p:spPr>
            <a:xfrm>
              <a:off x="5009566" y="6291408"/>
              <a:ext cx="835861" cy="2790274"/>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01" name="Freeform 22"/>
          <p:cNvSpPr>
            <a:spLocks noEditPoints="1"/>
          </p:cNvSpPr>
          <p:nvPr/>
        </p:nvSpPr>
        <p:spPr bwMode="auto">
          <a:xfrm>
            <a:off x="10574808" y="2585749"/>
            <a:ext cx="1572343" cy="1565337"/>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solidFill>
            <a:srgbClr val="FDB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2" name="组合 101"/>
          <p:cNvGrpSpPr/>
          <p:nvPr/>
        </p:nvGrpSpPr>
        <p:grpSpPr>
          <a:xfrm>
            <a:off x="10745021" y="3545257"/>
            <a:ext cx="949496" cy="3312741"/>
            <a:chOff x="4681579" y="5027387"/>
            <a:chExt cx="1194702" cy="4168255"/>
          </a:xfrm>
        </p:grpSpPr>
        <p:sp>
          <p:nvSpPr>
            <p:cNvPr id="103" name="任意多边形 102"/>
            <p:cNvSpPr/>
            <p:nvPr/>
          </p:nvSpPr>
          <p:spPr>
            <a:xfrm>
              <a:off x="4681579" y="5027387"/>
              <a:ext cx="1194702" cy="1104142"/>
            </a:xfrm>
            <a:custGeom>
              <a:avLst/>
              <a:gdLst>
                <a:gd name="connsiteX0" fmla="*/ 440371 w 1183671"/>
                <a:gd name="connsiteY0" fmla="*/ 1023792 h 1023792"/>
                <a:gd name="connsiteX1" fmla="*/ 0 w 1183671"/>
                <a:gd name="connsiteY1" fmla="*/ 468420 h 1023792"/>
                <a:gd name="connsiteX2" fmla="*/ 196344 w 1183671"/>
                <a:gd name="connsiteY2" fmla="*/ 328175 h 1023792"/>
                <a:gd name="connsiteX3" fmla="*/ 302930 w 1183671"/>
                <a:gd name="connsiteY3" fmla="*/ 437566 h 1023792"/>
                <a:gd name="connsiteX4" fmla="*/ 305735 w 1183671"/>
                <a:gd name="connsiteY4" fmla="*/ 84148 h 1023792"/>
                <a:gd name="connsiteX5" fmla="*/ 485249 w 1183671"/>
                <a:gd name="connsiteY5" fmla="*/ 84148 h 1023792"/>
                <a:gd name="connsiteX6" fmla="*/ 485249 w 1183671"/>
                <a:gd name="connsiteY6" fmla="*/ 218783 h 1023792"/>
                <a:gd name="connsiteX7" fmla="*/ 516103 w 1183671"/>
                <a:gd name="connsiteY7" fmla="*/ 218783 h 1023792"/>
                <a:gd name="connsiteX8" fmla="*/ 516103 w 1183671"/>
                <a:gd name="connsiteY8" fmla="*/ 67318 h 1023792"/>
                <a:gd name="connsiteX9" fmla="*/ 706837 w 1183671"/>
                <a:gd name="connsiteY9" fmla="*/ 67318 h 1023792"/>
                <a:gd name="connsiteX10" fmla="*/ 718056 w 1183671"/>
                <a:gd name="connsiteY10" fmla="*/ 218783 h 1023792"/>
                <a:gd name="connsiteX11" fmla="*/ 737691 w 1183671"/>
                <a:gd name="connsiteY11" fmla="*/ 215978 h 1023792"/>
                <a:gd name="connsiteX12" fmla="*/ 737691 w 1183671"/>
                <a:gd name="connsiteY12" fmla="*/ 0 h 1023792"/>
                <a:gd name="connsiteX13" fmla="*/ 939644 w 1183671"/>
                <a:gd name="connsiteY13" fmla="*/ 0 h 1023792"/>
                <a:gd name="connsiteX14" fmla="*/ 939644 w 1183671"/>
                <a:gd name="connsiteY14" fmla="*/ 210369 h 1023792"/>
                <a:gd name="connsiteX15" fmla="*/ 990133 w 1183671"/>
                <a:gd name="connsiteY15" fmla="*/ 207564 h 1023792"/>
                <a:gd name="connsiteX16" fmla="*/ 990133 w 1183671"/>
                <a:gd name="connsiteY16" fmla="*/ 84148 h 1023792"/>
                <a:gd name="connsiteX17" fmla="*/ 1135988 w 1183671"/>
                <a:gd name="connsiteY17" fmla="*/ 84148 h 1023792"/>
                <a:gd name="connsiteX18" fmla="*/ 1150012 w 1183671"/>
                <a:gd name="connsiteY18" fmla="*/ 409517 h 1023792"/>
                <a:gd name="connsiteX19" fmla="*/ 1178061 w 1183671"/>
                <a:gd name="connsiteY19" fmla="*/ 429151 h 1023792"/>
                <a:gd name="connsiteX20" fmla="*/ 1183671 w 1183671"/>
                <a:gd name="connsiteY20" fmla="*/ 768545 h 1023792"/>
                <a:gd name="connsiteX21" fmla="*/ 1009767 w 1183671"/>
                <a:gd name="connsiteY21" fmla="*/ 973303 h 1023792"/>
                <a:gd name="connsiteX22" fmla="*/ 1009767 w 1183671"/>
                <a:gd name="connsiteY22" fmla="*/ 1015377 h 1023792"/>
                <a:gd name="connsiteX23" fmla="*/ 440371 w 1183671"/>
                <a:gd name="connsiteY23" fmla="*/ 1023792 h 1023792"/>
                <a:gd name="connsiteX0-1" fmla="*/ 445288 w 1188588"/>
                <a:gd name="connsiteY0-2" fmla="*/ 1023792 h 1023792"/>
                <a:gd name="connsiteX1-3" fmla="*/ 4917 w 1188588"/>
                <a:gd name="connsiteY1-4" fmla="*/ 468420 h 1023792"/>
                <a:gd name="connsiteX2-5" fmla="*/ 201261 w 1188588"/>
                <a:gd name="connsiteY2-6" fmla="*/ 328175 h 1023792"/>
                <a:gd name="connsiteX3-7" fmla="*/ 307847 w 1188588"/>
                <a:gd name="connsiteY3-8" fmla="*/ 437566 h 1023792"/>
                <a:gd name="connsiteX4-9" fmla="*/ 310652 w 1188588"/>
                <a:gd name="connsiteY4-10" fmla="*/ 84148 h 1023792"/>
                <a:gd name="connsiteX5-11" fmla="*/ 490166 w 1188588"/>
                <a:gd name="connsiteY5-12" fmla="*/ 84148 h 1023792"/>
                <a:gd name="connsiteX6-13" fmla="*/ 490166 w 1188588"/>
                <a:gd name="connsiteY6-14" fmla="*/ 218783 h 1023792"/>
                <a:gd name="connsiteX7-15" fmla="*/ 521020 w 1188588"/>
                <a:gd name="connsiteY7-16" fmla="*/ 218783 h 1023792"/>
                <a:gd name="connsiteX8-17" fmla="*/ 521020 w 1188588"/>
                <a:gd name="connsiteY8-18" fmla="*/ 67318 h 1023792"/>
                <a:gd name="connsiteX9-19" fmla="*/ 711754 w 1188588"/>
                <a:gd name="connsiteY9-20" fmla="*/ 67318 h 1023792"/>
                <a:gd name="connsiteX10-21" fmla="*/ 722973 w 1188588"/>
                <a:gd name="connsiteY10-22" fmla="*/ 218783 h 1023792"/>
                <a:gd name="connsiteX11-23" fmla="*/ 742608 w 1188588"/>
                <a:gd name="connsiteY11-24" fmla="*/ 215978 h 1023792"/>
                <a:gd name="connsiteX12-25" fmla="*/ 742608 w 1188588"/>
                <a:gd name="connsiteY12-26" fmla="*/ 0 h 1023792"/>
                <a:gd name="connsiteX13-27" fmla="*/ 944561 w 1188588"/>
                <a:gd name="connsiteY13-28" fmla="*/ 0 h 1023792"/>
                <a:gd name="connsiteX14-29" fmla="*/ 944561 w 1188588"/>
                <a:gd name="connsiteY14-30" fmla="*/ 210369 h 1023792"/>
                <a:gd name="connsiteX15-31" fmla="*/ 995050 w 1188588"/>
                <a:gd name="connsiteY15-32" fmla="*/ 207564 h 1023792"/>
                <a:gd name="connsiteX16-33" fmla="*/ 995050 w 1188588"/>
                <a:gd name="connsiteY16-34" fmla="*/ 84148 h 1023792"/>
                <a:gd name="connsiteX17-35" fmla="*/ 1140905 w 1188588"/>
                <a:gd name="connsiteY17-36" fmla="*/ 84148 h 1023792"/>
                <a:gd name="connsiteX18-37" fmla="*/ 1154929 w 1188588"/>
                <a:gd name="connsiteY18-38" fmla="*/ 409517 h 1023792"/>
                <a:gd name="connsiteX19-39" fmla="*/ 1182978 w 1188588"/>
                <a:gd name="connsiteY19-40" fmla="*/ 429151 h 1023792"/>
                <a:gd name="connsiteX20-41" fmla="*/ 1188588 w 1188588"/>
                <a:gd name="connsiteY20-42" fmla="*/ 768545 h 1023792"/>
                <a:gd name="connsiteX21-43" fmla="*/ 1014684 w 1188588"/>
                <a:gd name="connsiteY21-44" fmla="*/ 973303 h 1023792"/>
                <a:gd name="connsiteX22-45" fmla="*/ 1014684 w 1188588"/>
                <a:gd name="connsiteY22-46" fmla="*/ 1015377 h 1023792"/>
                <a:gd name="connsiteX23-47" fmla="*/ 445288 w 1188588"/>
                <a:gd name="connsiteY23-48" fmla="*/ 1023792 h 1023792"/>
                <a:gd name="connsiteX0-49" fmla="*/ 445357 w 1188657"/>
                <a:gd name="connsiteY0-50" fmla="*/ 1023792 h 1023792"/>
                <a:gd name="connsiteX1-51" fmla="*/ 4986 w 1188657"/>
                <a:gd name="connsiteY1-52" fmla="*/ 468420 h 1023792"/>
                <a:gd name="connsiteX2-53" fmla="*/ 201330 w 1188657"/>
                <a:gd name="connsiteY2-54" fmla="*/ 328175 h 1023792"/>
                <a:gd name="connsiteX3-55" fmla="*/ 307916 w 1188657"/>
                <a:gd name="connsiteY3-56" fmla="*/ 437566 h 1023792"/>
                <a:gd name="connsiteX4-57" fmla="*/ 310721 w 1188657"/>
                <a:gd name="connsiteY4-58" fmla="*/ 84148 h 1023792"/>
                <a:gd name="connsiteX5-59" fmla="*/ 490235 w 1188657"/>
                <a:gd name="connsiteY5-60" fmla="*/ 84148 h 1023792"/>
                <a:gd name="connsiteX6-61" fmla="*/ 490235 w 1188657"/>
                <a:gd name="connsiteY6-62" fmla="*/ 218783 h 1023792"/>
                <a:gd name="connsiteX7-63" fmla="*/ 521089 w 1188657"/>
                <a:gd name="connsiteY7-64" fmla="*/ 218783 h 1023792"/>
                <a:gd name="connsiteX8-65" fmla="*/ 521089 w 1188657"/>
                <a:gd name="connsiteY8-66" fmla="*/ 67318 h 1023792"/>
                <a:gd name="connsiteX9-67" fmla="*/ 711823 w 1188657"/>
                <a:gd name="connsiteY9-68" fmla="*/ 67318 h 1023792"/>
                <a:gd name="connsiteX10-69" fmla="*/ 723042 w 1188657"/>
                <a:gd name="connsiteY10-70" fmla="*/ 218783 h 1023792"/>
                <a:gd name="connsiteX11-71" fmla="*/ 742677 w 1188657"/>
                <a:gd name="connsiteY11-72" fmla="*/ 215978 h 1023792"/>
                <a:gd name="connsiteX12-73" fmla="*/ 742677 w 1188657"/>
                <a:gd name="connsiteY12-74" fmla="*/ 0 h 1023792"/>
                <a:gd name="connsiteX13-75" fmla="*/ 944630 w 1188657"/>
                <a:gd name="connsiteY13-76" fmla="*/ 0 h 1023792"/>
                <a:gd name="connsiteX14-77" fmla="*/ 944630 w 1188657"/>
                <a:gd name="connsiteY14-78" fmla="*/ 210369 h 1023792"/>
                <a:gd name="connsiteX15-79" fmla="*/ 995119 w 1188657"/>
                <a:gd name="connsiteY15-80" fmla="*/ 207564 h 1023792"/>
                <a:gd name="connsiteX16-81" fmla="*/ 995119 w 1188657"/>
                <a:gd name="connsiteY16-82" fmla="*/ 84148 h 1023792"/>
                <a:gd name="connsiteX17-83" fmla="*/ 1140974 w 1188657"/>
                <a:gd name="connsiteY17-84" fmla="*/ 84148 h 1023792"/>
                <a:gd name="connsiteX18-85" fmla="*/ 1154998 w 1188657"/>
                <a:gd name="connsiteY18-86" fmla="*/ 409517 h 1023792"/>
                <a:gd name="connsiteX19-87" fmla="*/ 1183047 w 1188657"/>
                <a:gd name="connsiteY19-88" fmla="*/ 429151 h 1023792"/>
                <a:gd name="connsiteX20-89" fmla="*/ 1188657 w 1188657"/>
                <a:gd name="connsiteY20-90" fmla="*/ 768545 h 1023792"/>
                <a:gd name="connsiteX21-91" fmla="*/ 1014753 w 1188657"/>
                <a:gd name="connsiteY21-92" fmla="*/ 973303 h 1023792"/>
                <a:gd name="connsiteX22-93" fmla="*/ 1014753 w 1188657"/>
                <a:gd name="connsiteY22-94" fmla="*/ 1015377 h 1023792"/>
                <a:gd name="connsiteX23-95" fmla="*/ 445357 w 1188657"/>
                <a:gd name="connsiteY23-96" fmla="*/ 1023792 h 1023792"/>
                <a:gd name="connsiteX0-97" fmla="*/ 451402 w 1194702"/>
                <a:gd name="connsiteY0-98" fmla="*/ 1023792 h 1023792"/>
                <a:gd name="connsiteX1-99" fmla="*/ 11031 w 1194702"/>
                <a:gd name="connsiteY1-100" fmla="*/ 468420 h 1023792"/>
                <a:gd name="connsiteX2-101" fmla="*/ 207375 w 1194702"/>
                <a:gd name="connsiteY2-102" fmla="*/ 328175 h 1023792"/>
                <a:gd name="connsiteX3-103" fmla="*/ 313961 w 1194702"/>
                <a:gd name="connsiteY3-104" fmla="*/ 437566 h 1023792"/>
                <a:gd name="connsiteX4-105" fmla="*/ 316766 w 1194702"/>
                <a:gd name="connsiteY4-106" fmla="*/ 84148 h 1023792"/>
                <a:gd name="connsiteX5-107" fmla="*/ 496280 w 1194702"/>
                <a:gd name="connsiteY5-108" fmla="*/ 84148 h 1023792"/>
                <a:gd name="connsiteX6-109" fmla="*/ 496280 w 1194702"/>
                <a:gd name="connsiteY6-110" fmla="*/ 218783 h 1023792"/>
                <a:gd name="connsiteX7-111" fmla="*/ 527134 w 1194702"/>
                <a:gd name="connsiteY7-112" fmla="*/ 218783 h 1023792"/>
                <a:gd name="connsiteX8-113" fmla="*/ 527134 w 1194702"/>
                <a:gd name="connsiteY8-114" fmla="*/ 67318 h 1023792"/>
                <a:gd name="connsiteX9-115" fmla="*/ 717868 w 1194702"/>
                <a:gd name="connsiteY9-116" fmla="*/ 67318 h 1023792"/>
                <a:gd name="connsiteX10-117" fmla="*/ 729087 w 1194702"/>
                <a:gd name="connsiteY10-118" fmla="*/ 218783 h 1023792"/>
                <a:gd name="connsiteX11-119" fmla="*/ 748722 w 1194702"/>
                <a:gd name="connsiteY11-120" fmla="*/ 215978 h 1023792"/>
                <a:gd name="connsiteX12-121" fmla="*/ 748722 w 1194702"/>
                <a:gd name="connsiteY12-122" fmla="*/ 0 h 1023792"/>
                <a:gd name="connsiteX13-123" fmla="*/ 950675 w 1194702"/>
                <a:gd name="connsiteY13-124" fmla="*/ 0 h 1023792"/>
                <a:gd name="connsiteX14-125" fmla="*/ 950675 w 1194702"/>
                <a:gd name="connsiteY14-126" fmla="*/ 210369 h 1023792"/>
                <a:gd name="connsiteX15-127" fmla="*/ 1001164 w 1194702"/>
                <a:gd name="connsiteY15-128" fmla="*/ 207564 h 1023792"/>
                <a:gd name="connsiteX16-129" fmla="*/ 1001164 w 1194702"/>
                <a:gd name="connsiteY16-130" fmla="*/ 84148 h 1023792"/>
                <a:gd name="connsiteX17-131" fmla="*/ 1147019 w 1194702"/>
                <a:gd name="connsiteY17-132" fmla="*/ 84148 h 1023792"/>
                <a:gd name="connsiteX18-133" fmla="*/ 1161043 w 1194702"/>
                <a:gd name="connsiteY18-134" fmla="*/ 409517 h 1023792"/>
                <a:gd name="connsiteX19-135" fmla="*/ 1189092 w 1194702"/>
                <a:gd name="connsiteY19-136" fmla="*/ 429151 h 1023792"/>
                <a:gd name="connsiteX20-137" fmla="*/ 1194702 w 1194702"/>
                <a:gd name="connsiteY20-138" fmla="*/ 768545 h 1023792"/>
                <a:gd name="connsiteX21-139" fmla="*/ 1020798 w 1194702"/>
                <a:gd name="connsiteY21-140" fmla="*/ 973303 h 1023792"/>
                <a:gd name="connsiteX22-141" fmla="*/ 1020798 w 1194702"/>
                <a:gd name="connsiteY22-142" fmla="*/ 1015377 h 1023792"/>
                <a:gd name="connsiteX23-143" fmla="*/ 451402 w 1194702"/>
                <a:gd name="connsiteY23-144" fmla="*/ 1023792 h 1023792"/>
                <a:gd name="connsiteX0-145" fmla="*/ 451402 w 1194702"/>
                <a:gd name="connsiteY0-146" fmla="*/ 1023792 h 1023792"/>
                <a:gd name="connsiteX1-147" fmla="*/ 11031 w 1194702"/>
                <a:gd name="connsiteY1-148" fmla="*/ 468420 h 1023792"/>
                <a:gd name="connsiteX2-149" fmla="*/ 207375 w 1194702"/>
                <a:gd name="connsiteY2-150" fmla="*/ 328175 h 1023792"/>
                <a:gd name="connsiteX3-151" fmla="*/ 313961 w 1194702"/>
                <a:gd name="connsiteY3-152" fmla="*/ 437566 h 1023792"/>
                <a:gd name="connsiteX4-153" fmla="*/ 316766 w 1194702"/>
                <a:gd name="connsiteY4-154" fmla="*/ 84148 h 1023792"/>
                <a:gd name="connsiteX5-155" fmla="*/ 496280 w 1194702"/>
                <a:gd name="connsiteY5-156" fmla="*/ 84148 h 1023792"/>
                <a:gd name="connsiteX6-157" fmla="*/ 496280 w 1194702"/>
                <a:gd name="connsiteY6-158" fmla="*/ 218783 h 1023792"/>
                <a:gd name="connsiteX7-159" fmla="*/ 527134 w 1194702"/>
                <a:gd name="connsiteY7-160" fmla="*/ 218783 h 1023792"/>
                <a:gd name="connsiteX8-161" fmla="*/ 527134 w 1194702"/>
                <a:gd name="connsiteY8-162" fmla="*/ 67318 h 1023792"/>
                <a:gd name="connsiteX9-163" fmla="*/ 717868 w 1194702"/>
                <a:gd name="connsiteY9-164" fmla="*/ 67318 h 1023792"/>
                <a:gd name="connsiteX10-165" fmla="*/ 729087 w 1194702"/>
                <a:gd name="connsiteY10-166" fmla="*/ 218783 h 1023792"/>
                <a:gd name="connsiteX11-167" fmla="*/ 748722 w 1194702"/>
                <a:gd name="connsiteY11-168" fmla="*/ 215978 h 1023792"/>
                <a:gd name="connsiteX12-169" fmla="*/ 748722 w 1194702"/>
                <a:gd name="connsiteY12-170" fmla="*/ 0 h 1023792"/>
                <a:gd name="connsiteX13-171" fmla="*/ 950675 w 1194702"/>
                <a:gd name="connsiteY13-172" fmla="*/ 0 h 1023792"/>
                <a:gd name="connsiteX14-173" fmla="*/ 950675 w 1194702"/>
                <a:gd name="connsiteY14-174" fmla="*/ 210369 h 1023792"/>
                <a:gd name="connsiteX15-175" fmla="*/ 1001164 w 1194702"/>
                <a:gd name="connsiteY15-176" fmla="*/ 207564 h 1023792"/>
                <a:gd name="connsiteX16-177" fmla="*/ 1001164 w 1194702"/>
                <a:gd name="connsiteY16-178" fmla="*/ 84148 h 1023792"/>
                <a:gd name="connsiteX17-179" fmla="*/ 1147019 w 1194702"/>
                <a:gd name="connsiteY17-180" fmla="*/ 84148 h 1023792"/>
                <a:gd name="connsiteX18-181" fmla="*/ 1161043 w 1194702"/>
                <a:gd name="connsiteY18-182" fmla="*/ 409517 h 1023792"/>
                <a:gd name="connsiteX19-183" fmla="*/ 1189092 w 1194702"/>
                <a:gd name="connsiteY19-184" fmla="*/ 429151 h 1023792"/>
                <a:gd name="connsiteX20-185" fmla="*/ 1194702 w 1194702"/>
                <a:gd name="connsiteY20-186" fmla="*/ 768545 h 1023792"/>
                <a:gd name="connsiteX21-187" fmla="*/ 1020798 w 1194702"/>
                <a:gd name="connsiteY21-188" fmla="*/ 973303 h 1023792"/>
                <a:gd name="connsiteX22-189" fmla="*/ 1020798 w 1194702"/>
                <a:gd name="connsiteY22-190" fmla="*/ 1015377 h 1023792"/>
                <a:gd name="connsiteX23-191" fmla="*/ 451402 w 1194702"/>
                <a:gd name="connsiteY23-192" fmla="*/ 1023792 h 1023792"/>
                <a:gd name="connsiteX0-193" fmla="*/ 451402 w 1194702"/>
                <a:gd name="connsiteY0-194" fmla="*/ 1037938 h 1037938"/>
                <a:gd name="connsiteX1-195" fmla="*/ 11031 w 1194702"/>
                <a:gd name="connsiteY1-196" fmla="*/ 482566 h 1037938"/>
                <a:gd name="connsiteX2-197" fmla="*/ 207375 w 1194702"/>
                <a:gd name="connsiteY2-198" fmla="*/ 342321 h 1037938"/>
                <a:gd name="connsiteX3-199" fmla="*/ 313961 w 1194702"/>
                <a:gd name="connsiteY3-200" fmla="*/ 451712 h 1037938"/>
                <a:gd name="connsiteX4-201" fmla="*/ 316766 w 1194702"/>
                <a:gd name="connsiteY4-202" fmla="*/ 98294 h 1037938"/>
                <a:gd name="connsiteX5-203" fmla="*/ 496280 w 1194702"/>
                <a:gd name="connsiteY5-204" fmla="*/ 98294 h 1037938"/>
                <a:gd name="connsiteX6-205" fmla="*/ 496280 w 1194702"/>
                <a:gd name="connsiteY6-206" fmla="*/ 232929 h 1037938"/>
                <a:gd name="connsiteX7-207" fmla="*/ 527134 w 1194702"/>
                <a:gd name="connsiteY7-208" fmla="*/ 232929 h 1037938"/>
                <a:gd name="connsiteX8-209" fmla="*/ 527134 w 1194702"/>
                <a:gd name="connsiteY8-210" fmla="*/ 81464 h 1037938"/>
                <a:gd name="connsiteX9-211" fmla="*/ 717868 w 1194702"/>
                <a:gd name="connsiteY9-212" fmla="*/ 81464 h 1037938"/>
                <a:gd name="connsiteX10-213" fmla="*/ 729087 w 1194702"/>
                <a:gd name="connsiteY10-214" fmla="*/ 232929 h 1037938"/>
                <a:gd name="connsiteX11-215" fmla="*/ 748722 w 1194702"/>
                <a:gd name="connsiteY11-216" fmla="*/ 230124 h 1037938"/>
                <a:gd name="connsiteX12-217" fmla="*/ 748722 w 1194702"/>
                <a:gd name="connsiteY12-218" fmla="*/ 14146 h 1037938"/>
                <a:gd name="connsiteX13-219" fmla="*/ 950675 w 1194702"/>
                <a:gd name="connsiteY13-220" fmla="*/ 14146 h 1037938"/>
                <a:gd name="connsiteX14-221" fmla="*/ 950675 w 1194702"/>
                <a:gd name="connsiteY14-222" fmla="*/ 224515 h 1037938"/>
                <a:gd name="connsiteX15-223" fmla="*/ 1001164 w 1194702"/>
                <a:gd name="connsiteY15-224" fmla="*/ 221710 h 1037938"/>
                <a:gd name="connsiteX16-225" fmla="*/ 1001164 w 1194702"/>
                <a:gd name="connsiteY16-226" fmla="*/ 98294 h 1037938"/>
                <a:gd name="connsiteX17-227" fmla="*/ 1147019 w 1194702"/>
                <a:gd name="connsiteY17-228" fmla="*/ 98294 h 1037938"/>
                <a:gd name="connsiteX18-229" fmla="*/ 1161043 w 1194702"/>
                <a:gd name="connsiteY18-230" fmla="*/ 423663 h 1037938"/>
                <a:gd name="connsiteX19-231" fmla="*/ 1189092 w 1194702"/>
                <a:gd name="connsiteY19-232" fmla="*/ 443297 h 1037938"/>
                <a:gd name="connsiteX20-233" fmla="*/ 1194702 w 1194702"/>
                <a:gd name="connsiteY20-234" fmla="*/ 782691 h 1037938"/>
                <a:gd name="connsiteX21-235" fmla="*/ 1020798 w 1194702"/>
                <a:gd name="connsiteY21-236" fmla="*/ 987449 h 1037938"/>
                <a:gd name="connsiteX22-237" fmla="*/ 1020798 w 1194702"/>
                <a:gd name="connsiteY22-238" fmla="*/ 1029523 h 1037938"/>
                <a:gd name="connsiteX23-239" fmla="*/ 451402 w 1194702"/>
                <a:gd name="connsiteY23-240" fmla="*/ 1037938 h 1037938"/>
                <a:gd name="connsiteX0-241" fmla="*/ 451402 w 1194702"/>
                <a:gd name="connsiteY0-242" fmla="*/ 1064930 h 1064930"/>
                <a:gd name="connsiteX1-243" fmla="*/ 11031 w 1194702"/>
                <a:gd name="connsiteY1-244" fmla="*/ 509558 h 1064930"/>
                <a:gd name="connsiteX2-245" fmla="*/ 207375 w 1194702"/>
                <a:gd name="connsiteY2-246" fmla="*/ 369313 h 1064930"/>
                <a:gd name="connsiteX3-247" fmla="*/ 313961 w 1194702"/>
                <a:gd name="connsiteY3-248" fmla="*/ 478704 h 1064930"/>
                <a:gd name="connsiteX4-249" fmla="*/ 316766 w 1194702"/>
                <a:gd name="connsiteY4-250" fmla="*/ 125286 h 1064930"/>
                <a:gd name="connsiteX5-251" fmla="*/ 496280 w 1194702"/>
                <a:gd name="connsiteY5-252" fmla="*/ 125286 h 1064930"/>
                <a:gd name="connsiteX6-253" fmla="*/ 496280 w 1194702"/>
                <a:gd name="connsiteY6-254" fmla="*/ 259921 h 1064930"/>
                <a:gd name="connsiteX7-255" fmla="*/ 527134 w 1194702"/>
                <a:gd name="connsiteY7-256" fmla="*/ 259921 h 1064930"/>
                <a:gd name="connsiteX8-257" fmla="*/ 527134 w 1194702"/>
                <a:gd name="connsiteY8-258" fmla="*/ 108456 h 1064930"/>
                <a:gd name="connsiteX9-259" fmla="*/ 717868 w 1194702"/>
                <a:gd name="connsiteY9-260" fmla="*/ 108456 h 1064930"/>
                <a:gd name="connsiteX10-261" fmla="*/ 729087 w 1194702"/>
                <a:gd name="connsiteY10-262" fmla="*/ 259921 h 1064930"/>
                <a:gd name="connsiteX11-263" fmla="*/ 748722 w 1194702"/>
                <a:gd name="connsiteY11-264" fmla="*/ 257116 h 1064930"/>
                <a:gd name="connsiteX12-265" fmla="*/ 748722 w 1194702"/>
                <a:gd name="connsiteY12-266" fmla="*/ 41138 h 1064930"/>
                <a:gd name="connsiteX13-267" fmla="*/ 950675 w 1194702"/>
                <a:gd name="connsiteY13-268" fmla="*/ 41138 h 1064930"/>
                <a:gd name="connsiteX14-269" fmla="*/ 950675 w 1194702"/>
                <a:gd name="connsiteY14-270" fmla="*/ 251507 h 1064930"/>
                <a:gd name="connsiteX15-271" fmla="*/ 1001164 w 1194702"/>
                <a:gd name="connsiteY15-272" fmla="*/ 248702 h 1064930"/>
                <a:gd name="connsiteX16-273" fmla="*/ 1001164 w 1194702"/>
                <a:gd name="connsiteY16-274" fmla="*/ 125286 h 1064930"/>
                <a:gd name="connsiteX17-275" fmla="*/ 1147019 w 1194702"/>
                <a:gd name="connsiteY17-276" fmla="*/ 125286 h 1064930"/>
                <a:gd name="connsiteX18-277" fmla="*/ 1161043 w 1194702"/>
                <a:gd name="connsiteY18-278" fmla="*/ 450655 h 1064930"/>
                <a:gd name="connsiteX19-279" fmla="*/ 1189092 w 1194702"/>
                <a:gd name="connsiteY19-280" fmla="*/ 470289 h 1064930"/>
                <a:gd name="connsiteX20-281" fmla="*/ 1194702 w 1194702"/>
                <a:gd name="connsiteY20-282" fmla="*/ 809683 h 1064930"/>
                <a:gd name="connsiteX21-283" fmla="*/ 1020798 w 1194702"/>
                <a:gd name="connsiteY21-284" fmla="*/ 1014441 h 1064930"/>
                <a:gd name="connsiteX22-285" fmla="*/ 1020798 w 1194702"/>
                <a:gd name="connsiteY22-286" fmla="*/ 1056515 h 1064930"/>
                <a:gd name="connsiteX23-287" fmla="*/ 451402 w 1194702"/>
                <a:gd name="connsiteY23-288" fmla="*/ 1064930 h 1064930"/>
                <a:gd name="connsiteX0-289" fmla="*/ 451402 w 1194702"/>
                <a:gd name="connsiteY0-290" fmla="*/ 1110486 h 1110486"/>
                <a:gd name="connsiteX1-291" fmla="*/ 11031 w 1194702"/>
                <a:gd name="connsiteY1-292" fmla="*/ 555114 h 1110486"/>
                <a:gd name="connsiteX2-293" fmla="*/ 207375 w 1194702"/>
                <a:gd name="connsiteY2-294" fmla="*/ 414869 h 1110486"/>
                <a:gd name="connsiteX3-295" fmla="*/ 313961 w 1194702"/>
                <a:gd name="connsiteY3-296" fmla="*/ 524260 h 1110486"/>
                <a:gd name="connsiteX4-297" fmla="*/ 316766 w 1194702"/>
                <a:gd name="connsiteY4-298" fmla="*/ 170842 h 1110486"/>
                <a:gd name="connsiteX5-299" fmla="*/ 496280 w 1194702"/>
                <a:gd name="connsiteY5-300" fmla="*/ 170842 h 1110486"/>
                <a:gd name="connsiteX6-301" fmla="*/ 496280 w 1194702"/>
                <a:gd name="connsiteY6-302" fmla="*/ 305477 h 1110486"/>
                <a:gd name="connsiteX7-303" fmla="*/ 527134 w 1194702"/>
                <a:gd name="connsiteY7-304" fmla="*/ 305477 h 1110486"/>
                <a:gd name="connsiteX8-305" fmla="*/ 527134 w 1194702"/>
                <a:gd name="connsiteY8-306" fmla="*/ 154012 h 1110486"/>
                <a:gd name="connsiteX9-307" fmla="*/ 717868 w 1194702"/>
                <a:gd name="connsiteY9-308" fmla="*/ 154012 h 1110486"/>
                <a:gd name="connsiteX10-309" fmla="*/ 729087 w 1194702"/>
                <a:gd name="connsiteY10-310" fmla="*/ 305477 h 1110486"/>
                <a:gd name="connsiteX11-311" fmla="*/ 748722 w 1194702"/>
                <a:gd name="connsiteY11-312" fmla="*/ 302672 h 1110486"/>
                <a:gd name="connsiteX12-313" fmla="*/ 748722 w 1194702"/>
                <a:gd name="connsiteY12-314" fmla="*/ 86694 h 1110486"/>
                <a:gd name="connsiteX13-315" fmla="*/ 950675 w 1194702"/>
                <a:gd name="connsiteY13-316" fmla="*/ 86694 h 1110486"/>
                <a:gd name="connsiteX14-317" fmla="*/ 950675 w 1194702"/>
                <a:gd name="connsiteY14-318" fmla="*/ 297063 h 1110486"/>
                <a:gd name="connsiteX15-319" fmla="*/ 1001164 w 1194702"/>
                <a:gd name="connsiteY15-320" fmla="*/ 294258 h 1110486"/>
                <a:gd name="connsiteX16-321" fmla="*/ 1001164 w 1194702"/>
                <a:gd name="connsiteY16-322" fmla="*/ 170842 h 1110486"/>
                <a:gd name="connsiteX17-323" fmla="*/ 1147019 w 1194702"/>
                <a:gd name="connsiteY17-324" fmla="*/ 170842 h 1110486"/>
                <a:gd name="connsiteX18-325" fmla="*/ 1161043 w 1194702"/>
                <a:gd name="connsiteY18-326" fmla="*/ 496211 h 1110486"/>
                <a:gd name="connsiteX19-327" fmla="*/ 1189092 w 1194702"/>
                <a:gd name="connsiteY19-328" fmla="*/ 515845 h 1110486"/>
                <a:gd name="connsiteX20-329" fmla="*/ 1194702 w 1194702"/>
                <a:gd name="connsiteY20-330" fmla="*/ 855239 h 1110486"/>
                <a:gd name="connsiteX21-331" fmla="*/ 1020798 w 1194702"/>
                <a:gd name="connsiteY21-332" fmla="*/ 1059997 h 1110486"/>
                <a:gd name="connsiteX22-333" fmla="*/ 1020798 w 1194702"/>
                <a:gd name="connsiteY22-334" fmla="*/ 1102071 h 1110486"/>
                <a:gd name="connsiteX23-335" fmla="*/ 451402 w 1194702"/>
                <a:gd name="connsiteY23-336" fmla="*/ 1110486 h 1110486"/>
                <a:gd name="connsiteX0-337" fmla="*/ 451402 w 1194702"/>
                <a:gd name="connsiteY0-338" fmla="*/ 1124506 h 1124506"/>
                <a:gd name="connsiteX1-339" fmla="*/ 11031 w 1194702"/>
                <a:gd name="connsiteY1-340" fmla="*/ 569134 h 1124506"/>
                <a:gd name="connsiteX2-341" fmla="*/ 207375 w 1194702"/>
                <a:gd name="connsiteY2-342" fmla="*/ 428889 h 1124506"/>
                <a:gd name="connsiteX3-343" fmla="*/ 313961 w 1194702"/>
                <a:gd name="connsiteY3-344" fmla="*/ 538280 h 1124506"/>
                <a:gd name="connsiteX4-345" fmla="*/ 316766 w 1194702"/>
                <a:gd name="connsiteY4-346" fmla="*/ 184862 h 1124506"/>
                <a:gd name="connsiteX5-347" fmla="*/ 496280 w 1194702"/>
                <a:gd name="connsiteY5-348" fmla="*/ 184862 h 1124506"/>
                <a:gd name="connsiteX6-349" fmla="*/ 496280 w 1194702"/>
                <a:gd name="connsiteY6-350" fmla="*/ 319497 h 1124506"/>
                <a:gd name="connsiteX7-351" fmla="*/ 527134 w 1194702"/>
                <a:gd name="connsiteY7-352" fmla="*/ 319497 h 1124506"/>
                <a:gd name="connsiteX8-353" fmla="*/ 527134 w 1194702"/>
                <a:gd name="connsiteY8-354" fmla="*/ 168032 h 1124506"/>
                <a:gd name="connsiteX9-355" fmla="*/ 723478 w 1194702"/>
                <a:gd name="connsiteY9-356" fmla="*/ 137178 h 1124506"/>
                <a:gd name="connsiteX10-357" fmla="*/ 729087 w 1194702"/>
                <a:gd name="connsiteY10-358" fmla="*/ 319497 h 1124506"/>
                <a:gd name="connsiteX11-359" fmla="*/ 748722 w 1194702"/>
                <a:gd name="connsiteY11-360" fmla="*/ 316692 h 1124506"/>
                <a:gd name="connsiteX12-361" fmla="*/ 748722 w 1194702"/>
                <a:gd name="connsiteY12-362" fmla="*/ 100714 h 1124506"/>
                <a:gd name="connsiteX13-363" fmla="*/ 950675 w 1194702"/>
                <a:gd name="connsiteY13-364" fmla="*/ 100714 h 1124506"/>
                <a:gd name="connsiteX14-365" fmla="*/ 950675 w 1194702"/>
                <a:gd name="connsiteY14-366" fmla="*/ 311083 h 1124506"/>
                <a:gd name="connsiteX15-367" fmla="*/ 1001164 w 1194702"/>
                <a:gd name="connsiteY15-368" fmla="*/ 308278 h 1124506"/>
                <a:gd name="connsiteX16-369" fmla="*/ 1001164 w 1194702"/>
                <a:gd name="connsiteY16-370" fmla="*/ 184862 h 1124506"/>
                <a:gd name="connsiteX17-371" fmla="*/ 1147019 w 1194702"/>
                <a:gd name="connsiteY17-372" fmla="*/ 184862 h 1124506"/>
                <a:gd name="connsiteX18-373" fmla="*/ 1161043 w 1194702"/>
                <a:gd name="connsiteY18-374" fmla="*/ 510231 h 1124506"/>
                <a:gd name="connsiteX19-375" fmla="*/ 1189092 w 1194702"/>
                <a:gd name="connsiteY19-376" fmla="*/ 529865 h 1124506"/>
                <a:gd name="connsiteX20-377" fmla="*/ 1194702 w 1194702"/>
                <a:gd name="connsiteY20-378" fmla="*/ 869259 h 1124506"/>
                <a:gd name="connsiteX21-379" fmla="*/ 1020798 w 1194702"/>
                <a:gd name="connsiteY21-380" fmla="*/ 1074017 h 1124506"/>
                <a:gd name="connsiteX22-381" fmla="*/ 1020798 w 1194702"/>
                <a:gd name="connsiteY22-382" fmla="*/ 1116091 h 1124506"/>
                <a:gd name="connsiteX23-383" fmla="*/ 451402 w 1194702"/>
                <a:gd name="connsiteY23-384" fmla="*/ 1124506 h 1124506"/>
                <a:gd name="connsiteX0-385" fmla="*/ 451402 w 1194702"/>
                <a:gd name="connsiteY0-386" fmla="*/ 1141340 h 1141340"/>
                <a:gd name="connsiteX1-387" fmla="*/ 11031 w 1194702"/>
                <a:gd name="connsiteY1-388" fmla="*/ 585968 h 1141340"/>
                <a:gd name="connsiteX2-389" fmla="*/ 207375 w 1194702"/>
                <a:gd name="connsiteY2-390" fmla="*/ 445723 h 1141340"/>
                <a:gd name="connsiteX3-391" fmla="*/ 313961 w 1194702"/>
                <a:gd name="connsiteY3-392" fmla="*/ 555114 h 1141340"/>
                <a:gd name="connsiteX4-393" fmla="*/ 316766 w 1194702"/>
                <a:gd name="connsiteY4-394" fmla="*/ 201696 h 1141340"/>
                <a:gd name="connsiteX5-395" fmla="*/ 496280 w 1194702"/>
                <a:gd name="connsiteY5-396" fmla="*/ 201696 h 1141340"/>
                <a:gd name="connsiteX6-397" fmla="*/ 496280 w 1194702"/>
                <a:gd name="connsiteY6-398" fmla="*/ 336331 h 1141340"/>
                <a:gd name="connsiteX7-399" fmla="*/ 527134 w 1194702"/>
                <a:gd name="connsiteY7-400" fmla="*/ 336331 h 1141340"/>
                <a:gd name="connsiteX8-401" fmla="*/ 524329 w 1194702"/>
                <a:gd name="connsiteY8-402" fmla="*/ 154012 h 1141340"/>
                <a:gd name="connsiteX9-403" fmla="*/ 723478 w 1194702"/>
                <a:gd name="connsiteY9-404" fmla="*/ 154012 h 1141340"/>
                <a:gd name="connsiteX10-405" fmla="*/ 729087 w 1194702"/>
                <a:gd name="connsiteY10-406" fmla="*/ 336331 h 1141340"/>
                <a:gd name="connsiteX11-407" fmla="*/ 748722 w 1194702"/>
                <a:gd name="connsiteY11-408" fmla="*/ 333526 h 1141340"/>
                <a:gd name="connsiteX12-409" fmla="*/ 748722 w 1194702"/>
                <a:gd name="connsiteY12-410" fmla="*/ 117548 h 1141340"/>
                <a:gd name="connsiteX13-411" fmla="*/ 950675 w 1194702"/>
                <a:gd name="connsiteY13-412" fmla="*/ 117548 h 1141340"/>
                <a:gd name="connsiteX14-413" fmla="*/ 950675 w 1194702"/>
                <a:gd name="connsiteY14-414" fmla="*/ 327917 h 1141340"/>
                <a:gd name="connsiteX15-415" fmla="*/ 1001164 w 1194702"/>
                <a:gd name="connsiteY15-416" fmla="*/ 325112 h 1141340"/>
                <a:gd name="connsiteX16-417" fmla="*/ 1001164 w 1194702"/>
                <a:gd name="connsiteY16-418" fmla="*/ 201696 h 1141340"/>
                <a:gd name="connsiteX17-419" fmla="*/ 1147019 w 1194702"/>
                <a:gd name="connsiteY17-420" fmla="*/ 201696 h 1141340"/>
                <a:gd name="connsiteX18-421" fmla="*/ 1161043 w 1194702"/>
                <a:gd name="connsiteY18-422" fmla="*/ 527065 h 1141340"/>
                <a:gd name="connsiteX19-423" fmla="*/ 1189092 w 1194702"/>
                <a:gd name="connsiteY19-424" fmla="*/ 546699 h 1141340"/>
                <a:gd name="connsiteX20-425" fmla="*/ 1194702 w 1194702"/>
                <a:gd name="connsiteY20-426" fmla="*/ 886093 h 1141340"/>
                <a:gd name="connsiteX21-427" fmla="*/ 1020798 w 1194702"/>
                <a:gd name="connsiteY21-428" fmla="*/ 1090851 h 1141340"/>
                <a:gd name="connsiteX22-429" fmla="*/ 1020798 w 1194702"/>
                <a:gd name="connsiteY22-430" fmla="*/ 1132925 h 1141340"/>
                <a:gd name="connsiteX23-431" fmla="*/ 451402 w 1194702"/>
                <a:gd name="connsiteY23-432" fmla="*/ 1141340 h 1141340"/>
                <a:gd name="connsiteX0-433" fmla="*/ 451402 w 1194702"/>
                <a:gd name="connsiteY0-434" fmla="*/ 1104142 h 1104142"/>
                <a:gd name="connsiteX1-435" fmla="*/ 11031 w 1194702"/>
                <a:gd name="connsiteY1-436" fmla="*/ 548770 h 1104142"/>
                <a:gd name="connsiteX2-437" fmla="*/ 207375 w 1194702"/>
                <a:gd name="connsiteY2-438" fmla="*/ 408525 h 1104142"/>
                <a:gd name="connsiteX3-439" fmla="*/ 313961 w 1194702"/>
                <a:gd name="connsiteY3-440" fmla="*/ 517916 h 1104142"/>
                <a:gd name="connsiteX4-441" fmla="*/ 316766 w 1194702"/>
                <a:gd name="connsiteY4-442" fmla="*/ 164498 h 1104142"/>
                <a:gd name="connsiteX5-443" fmla="*/ 496280 w 1194702"/>
                <a:gd name="connsiteY5-444" fmla="*/ 164498 h 1104142"/>
                <a:gd name="connsiteX6-445" fmla="*/ 496280 w 1194702"/>
                <a:gd name="connsiteY6-446" fmla="*/ 299133 h 1104142"/>
                <a:gd name="connsiteX7-447" fmla="*/ 527134 w 1194702"/>
                <a:gd name="connsiteY7-448" fmla="*/ 299133 h 1104142"/>
                <a:gd name="connsiteX8-449" fmla="*/ 524329 w 1194702"/>
                <a:gd name="connsiteY8-450" fmla="*/ 116814 h 1104142"/>
                <a:gd name="connsiteX9-451" fmla="*/ 723478 w 1194702"/>
                <a:gd name="connsiteY9-452" fmla="*/ 116814 h 1104142"/>
                <a:gd name="connsiteX10-453" fmla="*/ 729087 w 1194702"/>
                <a:gd name="connsiteY10-454" fmla="*/ 299133 h 1104142"/>
                <a:gd name="connsiteX11-455" fmla="*/ 748722 w 1194702"/>
                <a:gd name="connsiteY11-456" fmla="*/ 296328 h 1104142"/>
                <a:gd name="connsiteX12-457" fmla="*/ 748722 w 1194702"/>
                <a:gd name="connsiteY12-458" fmla="*/ 80350 h 1104142"/>
                <a:gd name="connsiteX13-459" fmla="*/ 950675 w 1194702"/>
                <a:gd name="connsiteY13-460" fmla="*/ 80350 h 1104142"/>
                <a:gd name="connsiteX14-461" fmla="*/ 950675 w 1194702"/>
                <a:gd name="connsiteY14-462" fmla="*/ 290719 h 1104142"/>
                <a:gd name="connsiteX15-463" fmla="*/ 1001164 w 1194702"/>
                <a:gd name="connsiteY15-464" fmla="*/ 287914 h 1104142"/>
                <a:gd name="connsiteX16-465" fmla="*/ 1001164 w 1194702"/>
                <a:gd name="connsiteY16-466" fmla="*/ 164498 h 1104142"/>
                <a:gd name="connsiteX17-467" fmla="*/ 1147019 w 1194702"/>
                <a:gd name="connsiteY17-468" fmla="*/ 164498 h 1104142"/>
                <a:gd name="connsiteX18-469" fmla="*/ 1161043 w 1194702"/>
                <a:gd name="connsiteY18-470" fmla="*/ 489867 h 1104142"/>
                <a:gd name="connsiteX19-471" fmla="*/ 1189092 w 1194702"/>
                <a:gd name="connsiteY19-472" fmla="*/ 509501 h 1104142"/>
                <a:gd name="connsiteX20-473" fmla="*/ 1194702 w 1194702"/>
                <a:gd name="connsiteY20-474" fmla="*/ 848895 h 1104142"/>
                <a:gd name="connsiteX21-475" fmla="*/ 1020798 w 1194702"/>
                <a:gd name="connsiteY21-476" fmla="*/ 1053653 h 1104142"/>
                <a:gd name="connsiteX22-477" fmla="*/ 1020798 w 1194702"/>
                <a:gd name="connsiteY22-478" fmla="*/ 1095727 h 1104142"/>
                <a:gd name="connsiteX23-479" fmla="*/ 451402 w 1194702"/>
                <a:gd name="connsiteY23-480" fmla="*/ 1104142 h 1104142"/>
                <a:gd name="connsiteX0-481" fmla="*/ 451402 w 1194702"/>
                <a:gd name="connsiteY0-482" fmla="*/ 1104142 h 1104142"/>
                <a:gd name="connsiteX1-483" fmla="*/ 11031 w 1194702"/>
                <a:gd name="connsiteY1-484" fmla="*/ 548770 h 1104142"/>
                <a:gd name="connsiteX2-485" fmla="*/ 207375 w 1194702"/>
                <a:gd name="connsiteY2-486" fmla="*/ 408525 h 1104142"/>
                <a:gd name="connsiteX3-487" fmla="*/ 313961 w 1194702"/>
                <a:gd name="connsiteY3-488" fmla="*/ 517916 h 1104142"/>
                <a:gd name="connsiteX4-489" fmla="*/ 316766 w 1194702"/>
                <a:gd name="connsiteY4-490" fmla="*/ 164498 h 1104142"/>
                <a:gd name="connsiteX5-491" fmla="*/ 496280 w 1194702"/>
                <a:gd name="connsiteY5-492" fmla="*/ 164498 h 1104142"/>
                <a:gd name="connsiteX6-493" fmla="*/ 496280 w 1194702"/>
                <a:gd name="connsiteY6-494" fmla="*/ 299133 h 1104142"/>
                <a:gd name="connsiteX7-495" fmla="*/ 527134 w 1194702"/>
                <a:gd name="connsiteY7-496" fmla="*/ 299133 h 1104142"/>
                <a:gd name="connsiteX8-497" fmla="*/ 524329 w 1194702"/>
                <a:gd name="connsiteY8-498" fmla="*/ 116814 h 1104142"/>
                <a:gd name="connsiteX9-499" fmla="*/ 723478 w 1194702"/>
                <a:gd name="connsiteY9-500" fmla="*/ 116814 h 1104142"/>
                <a:gd name="connsiteX10-501" fmla="*/ 729087 w 1194702"/>
                <a:gd name="connsiteY10-502" fmla="*/ 299133 h 1104142"/>
                <a:gd name="connsiteX11-503" fmla="*/ 748722 w 1194702"/>
                <a:gd name="connsiteY11-504" fmla="*/ 296328 h 1104142"/>
                <a:gd name="connsiteX12-505" fmla="*/ 748722 w 1194702"/>
                <a:gd name="connsiteY12-506" fmla="*/ 80350 h 1104142"/>
                <a:gd name="connsiteX13-507" fmla="*/ 950675 w 1194702"/>
                <a:gd name="connsiteY13-508" fmla="*/ 80350 h 1104142"/>
                <a:gd name="connsiteX14-509" fmla="*/ 950675 w 1194702"/>
                <a:gd name="connsiteY14-510" fmla="*/ 290719 h 1104142"/>
                <a:gd name="connsiteX15-511" fmla="*/ 1001164 w 1194702"/>
                <a:gd name="connsiteY15-512" fmla="*/ 287914 h 1104142"/>
                <a:gd name="connsiteX16-513" fmla="*/ 1001164 w 1194702"/>
                <a:gd name="connsiteY16-514" fmla="*/ 164498 h 1104142"/>
                <a:gd name="connsiteX17-515" fmla="*/ 1147019 w 1194702"/>
                <a:gd name="connsiteY17-516" fmla="*/ 164498 h 1104142"/>
                <a:gd name="connsiteX18-517" fmla="*/ 1161043 w 1194702"/>
                <a:gd name="connsiteY18-518" fmla="*/ 489867 h 1104142"/>
                <a:gd name="connsiteX19-519" fmla="*/ 1189092 w 1194702"/>
                <a:gd name="connsiteY19-520" fmla="*/ 509501 h 1104142"/>
                <a:gd name="connsiteX20-521" fmla="*/ 1194702 w 1194702"/>
                <a:gd name="connsiteY20-522" fmla="*/ 848895 h 1104142"/>
                <a:gd name="connsiteX21-523" fmla="*/ 1020798 w 1194702"/>
                <a:gd name="connsiteY21-524" fmla="*/ 1053653 h 1104142"/>
                <a:gd name="connsiteX22-525" fmla="*/ 1020798 w 1194702"/>
                <a:gd name="connsiteY22-526" fmla="*/ 1095727 h 1104142"/>
                <a:gd name="connsiteX23-527" fmla="*/ 451402 w 1194702"/>
                <a:gd name="connsiteY23-528" fmla="*/ 1104142 h 1104142"/>
                <a:gd name="connsiteX0-529" fmla="*/ 451402 w 1194702"/>
                <a:gd name="connsiteY0-530" fmla="*/ 1104142 h 1104142"/>
                <a:gd name="connsiteX1-531" fmla="*/ 11031 w 1194702"/>
                <a:gd name="connsiteY1-532" fmla="*/ 548770 h 1104142"/>
                <a:gd name="connsiteX2-533" fmla="*/ 207375 w 1194702"/>
                <a:gd name="connsiteY2-534" fmla="*/ 408525 h 1104142"/>
                <a:gd name="connsiteX3-535" fmla="*/ 313961 w 1194702"/>
                <a:gd name="connsiteY3-536" fmla="*/ 517916 h 1104142"/>
                <a:gd name="connsiteX4-537" fmla="*/ 316766 w 1194702"/>
                <a:gd name="connsiteY4-538" fmla="*/ 164498 h 1104142"/>
                <a:gd name="connsiteX5-539" fmla="*/ 496280 w 1194702"/>
                <a:gd name="connsiteY5-540" fmla="*/ 164498 h 1104142"/>
                <a:gd name="connsiteX6-541" fmla="*/ 496280 w 1194702"/>
                <a:gd name="connsiteY6-542" fmla="*/ 299133 h 1104142"/>
                <a:gd name="connsiteX7-543" fmla="*/ 527134 w 1194702"/>
                <a:gd name="connsiteY7-544" fmla="*/ 299133 h 1104142"/>
                <a:gd name="connsiteX8-545" fmla="*/ 524329 w 1194702"/>
                <a:gd name="connsiteY8-546" fmla="*/ 116814 h 1104142"/>
                <a:gd name="connsiteX9-547" fmla="*/ 723478 w 1194702"/>
                <a:gd name="connsiteY9-548" fmla="*/ 116814 h 1104142"/>
                <a:gd name="connsiteX10-549" fmla="*/ 729087 w 1194702"/>
                <a:gd name="connsiteY10-550" fmla="*/ 299133 h 1104142"/>
                <a:gd name="connsiteX11-551" fmla="*/ 748722 w 1194702"/>
                <a:gd name="connsiteY11-552" fmla="*/ 296328 h 1104142"/>
                <a:gd name="connsiteX12-553" fmla="*/ 748722 w 1194702"/>
                <a:gd name="connsiteY12-554" fmla="*/ 80350 h 1104142"/>
                <a:gd name="connsiteX13-555" fmla="*/ 950675 w 1194702"/>
                <a:gd name="connsiteY13-556" fmla="*/ 80350 h 1104142"/>
                <a:gd name="connsiteX14-557" fmla="*/ 950675 w 1194702"/>
                <a:gd name="connsiteY14-558" fmla="*/ 290719 h 1104142"/>
                <a:gd name="connsiteX15-559" fmla="*/ 1001164 w 1194702"/>
                <a:gd name="connsiteY15-560" fmla="*/ 287914 h 1104142"/>
                <a:gd name="connsiteX16-561" fmla="*/ 1001164 w 1194702"/>
                <a:gd name="connsiteY16-562" fmla="*/ 164498 h 1104142"/>
                <a:gd name="connsiteX17-563" fmla="*/ 1147019 w 1194702"/>
                <a:gd name="connsiteY17-564" fmla="*/ 164498 h 1104142"/>
                <a:gd name="connsiteX18-565" fmla="*/ 1161043 w 1194702"/>
                <a:gd name="connsiteY18-566" fmla="*/ 489867 h 1104142"/>
                <a:gd name="connsiteX19-567" fmla="*/ 1189092 w 1194702"/>
                <a:gd name="connsiteY19-568" fmla="*/ 509501 h 1104142"/>
                <a:gd name="connsiteX20-569" fmla="*/ 1194702 w 1194702"/>
                <a:gd name="connsiteY20-570" fmla="*/ 848895 h 1104142"/>
                <a:gd name="connsiteX21-571" fmla="*/ 1020798 w 1194702"/>
                <a:gd name="connsiteY21-572" fmla="*/ 1053653 h 1104142"/>
                <a:gd name="connsiteX22-573" fmla="*/ 1020798 w 1194702"/>
                <a:gd name="connsiteY22-574" fmla="*/ 1095727 h 1104142"/>
                <a:gd name="connsiteX23-575" fmla="*/ 451402 w 1194702"/>
                <a:gd name="connsiteY23-576" fmla="*/ 1104142 h 1104142"/>
                <a:gd name="connsiteX0-577" fmla="*/ 451402 w 1194702"/>
                <a:gd name="connsiteY0-578" fmla="*/ 1104142 h 1104142"/>
                <a:gd name="connsiteX1-579" fmla="*/ 11031 w 1194702"/>
                <a:gd name="connsiteY1-580" fmla="*/ 548770 h 1104142"/>
                <a:gd name="connsiteX2-581" fmla="*/ 207375 w 1194702"/>
                <a:gd name="connsiteY2-582" fmla="*/ 408525 h 1104142"/>
                <a:gd name="connsiteX3-583" fmla="*/ 313961 w 1194702"/>
                <a:gd name="connsiteY3-584" fmla="*/ 517916 h 1104142"/>
                <a:gd name="connsiteX4-585" fmla="*/ 316766 w 1194702"/>
                <a:gd name="connsiteY4-586" fmla="*/ 164498 h 1104142"/>
                <a:gd name="connsiteX5-587" fmla="*/ 496280 w 1194702"/>
                <a:gd name="connsiteY5-588" fmla="*/ 164498 h 1104142"/>
                <a:gd name="connsiteX6-589" fmla="*/ 496280 w 1194702"/>
                <a:gd name="connsiteY6-590" fmla="*/ 299133 h 1104142"/>
                <a:gd name="connsiteX7-591" fmla="*/ 527134 w 1194702"/>
                <a:gd name="connsiteY7-592" fmla="*/ 299133 h 1104142"/>
                <a:gd name="connsiteX8-593" fmla="*/ 524329 w 1194702"/>
                <a:gd name="connsiteY8-594" fmla="*/ 116814 h 1104142"/>
                <a:gd name="connsiteX9-595" fmla="*/ 723478 w 1194702"/>
                <a:gd name="connsiteY9-596" fmla="*/ 116814 h 1104142"/>
                <a:gd name="connsiteX10-597" fmla="*/ 729087 w 1194702"/>
                <a:gd name="connsiteY10-598" fmla="*/ 299133 h 1104142"/>
                <a:gd name="connsiteX11-599" fmla="*/ 748722 w 1194702"/>
                <a:gd name="connsiteY11-600" fmla="*/ 296328 h 1104142"/>
                <a:gd name="connsiteX12-601" fmla="*/ 748722 w 1194702"/>
                <a:gd name="connsiteY12-602" fmla="*/ 80350 h 1104142"/>
                <a:gd name="connsiteX13-603" fmla="*/ 950675 w 1194702"/>
                <a:gd name="connsiteY13-604" fmla="*/ 80350 h 1104142"/>
                <a:gd name="connsiteX14-605" fmla="*/ 950675 w 1194702"/>
                <a:gd name="connsiteY14-606" fmla="*/ 290719 h 1104142"/>
                <a:gd name="connsiteX15-607" fmla="*/ 1001164 w 1194702"/>
                <a:gd name="connsiteY15-608" fmla="*/ 287914 h 1104142"/>
                <a:gd name="connsiteX16-609" fmla="*/ 1001164 w 1194702"/>
                <a:gd name="connsiteY16-610" fmla="*/ 164498 h 1104142"/>
                <a:gd name="connsiteX17-611" fmla="*/ 1147019 w 1194702"/>
                <a:gd name="connsiteY17-612" fmla="*/ 164498 h 1104142"/>
                <a:gd name="connsiteX18-613" fmla="*/ 1161043 w 1194702"/>
                <a:gd name="connsiteY18-614" fmla="*/ 489867 h 1104142"/>
                <a:gd name="connsiteX19-615" fmla="*/ 1189092 w 1194702"/>
                <a:gd name="connsiteY19-616" fmla="*/ 509501 h 1104142"/>
                <a:gd name="connsiteX20-617" fmla="*/ 1194702 w 1194702"/>
                <a:gd name="connsiteY20-618" fmla="*/ 848895 h 1104142"/>
                <a:gd name="connsiteX21-619" fmla="*/ 1020798 w 1194702"/>
                <a:gd name="connsiteY21-620" fmla="*/ 1053653 h 1104142"/>
                <a:gd name="connsiteX22-621" fmla="*/ 1020798 w 1194702"/>
                <a:gd name="connsiteY22-622" fmla="*/ 1095727 h 1104142"/>
                <a:gd name="connsiteX23-623" fmla="*/ 451402 w 1194702"/>
                <a:gd name="connsiteY23-624" fmla="*/ 1104142 h 1104142"/>
                <a:gd name="connsiteX0-625" fmla="*/ 451402 w 1194702"/>
                <a:gd name="connsiteY0-626" fmla="*/ 1104142 h 1104142"/>
                <a:gd name="connsiteX1-627" fmla="*/ 11031 w 1194702"/>
                <a:gd name="connsiteY1-628" fmla="*/ 548770 h 1104142"/>
                <a:gd name="connsiteX2-629" fmla="*/ 207375 w 1194702"/>
                <a:gd name="connsiteY2-630" fmla="*/ 408525 h 1104142"/>
                <a:gd name="connsiteX3-631" fmla="*/ 313961 w 1194702"/>
                <a:gd name="connsiteY3-632" fmla="*/ 517916 h 1104142"/>
                <a:gd name="connsiteX4-633" fmla="*/ 316766 w 1194702"/>
                <a:gd name="connsiteY4-634" fmla="*/ 164498 h 1104142"/>
                <a:gd name="connsiteX5-635" fmla="*/ 496280 w 1194702"/>
                <a:gd name="connsiteY5-636" fmla="*/ 164498 h 1104142"/>
                <a:gd name="connsiteX6-637" fmla="*/ 496280 w 1194702"/>
                <a:gd name="connsiteY6-638" fmla="*/ 299133 h 1104142"/>
                <a:gd name="connsiteX7-639" fmla="*/ 527134 w 1194702"/>
                <a:gd name="connsiteY7-640" fmla="*/ 299133 h 1104142"/>
                <a:gd name="connsiteX8-641" fmla="*/ 524329 w 1194702"/>
                <a:gd name="connsiteY8-642" fmla="*/ 116814 h 1104142"/>
                <a:gd name="connsiteX9-643" fmla="*/ 723478 w 1194702"/>
                <a:gd name="connsiteY9-644" fmla="*/ 116814 h 1104142"/>
                <a:gd name="connsiteX10-645" fmla="*/ 729087 w 1194702"/>
                <a:gd name="connsiteY10-646" fmla="*/ 299133 h 1104142"/>
                <a:gd name="connsiteX11-647" fmla="*/ 748722 w 1194702"/>
                <a:gd name="connsiteY11-648" fmla="*/ 296328 h 1104142"/>
                <a:gd name="connsiteX12-649" fmla="*/ 748722 w 1194702"/>
                <a:gd name="connsiteY12-650" fmla="*/ 80350 h 1104142"/>
                <a:gd name="connsiteX13-651" fmla="*/ 950675 w 1194702"/>
                <a:gd name="connsiteY13-652" fmla="*/ 80350 h 1104142"/>
                <a:gd name="connsiteX14-653" fmla="*/ 950675 w 1194702"/>
                <a:gd name="connsiteY14-654" fmla="*/ 290719 h 1104142"/>
                <a:gd name="connsiteX15-655" fmla="*/ 1001164 w 1194702"/>
                <a:gd name="connsiteY15-656" fmla="*/ 287914 h 1104142"/>
                <a:gd name="connsiteX16-657" fmla="*/ 1001164 w 1194702"/>
                <a:gd name="connsiteY16-658" fmla="*/ 164498 h 1104142"/>
                <a:gd name="connsiteX17-659" fmla="*/ 1147019 w 1194702"/>
                <a:gd name="connsiteY17-660" fmla="*/ 164498 h 1104142"/>
                <a:gd name="connsiteX18-661" fmla="*/ 1161043 w 1194702"/>
                <a:gd name="connsiteY18-662" fmla="*/ 489867 h 1104142"/>
                <a:gd name="connsiteX19-663" fmla="*/ 1189092 w 1194702"/>
                <a:gd name="connsiteY19-664" fmla="*/ 509501 h 1104142"/>
                <a:gd name="connsiteX20-665" fmla="*/ 1194702 w 1194702"/>
                <a:gd name="connsiteY20-666" fmla="*/ 848895 h 1104142"/>
                <a:gd name="connsiteX21-667" fmla="*/ 1020798 w 1194702"/>
                <a:gd name="connsiteY21-668" fmla="*/ 1053653 h 1104142"/>
                <a:gd name="connsiteX22-669" fmla="*/ 1020798 w 1194702"/>
                <a:gd name="connsiteY22-670" fmla="*/ 1095727 h 1104142"/>
                <a:gd name="connsiteX23-671" fmla="*/ 451402 w 1194702"/>
                <a:gd name="connsiteY23-672" fmla="*/ 1104142 h 1104142"/>
                <a:gd name="connsiteX0-673" fmla="*/ 451402 w 1194702"/>
                <a:gd name="connsiteY0-674" fmla="*/ 1104142 h 1104142"/>
                <a:gd name="connsiteX1-675" fmla="*/ 11031 w 1194702"/>
                <a:gd name="connsiteY1-676" fmla="*/ 548770 h 1104142"/>
                <a:gd name="connsiteX2-677" fmla="*/ 207375 w 1194702"/>
                <a:gd name="connsiteY2-678" fmla="*/ 408525 h 1104142"/>
                <a:gd name="connsiteX3-679" fmla="*/ 313961 w 1194702"/>
                <a:gd name="connsiteY3-680" fmla="*/ 517916 h 1104142"/>
                <a:gd name="connsiteX4-681" fmla="*/ 316766 w 1194702"/>
                <a:gd name="connsiteY4-682" fmla="*/ 164498 h 1104142"/>
                <a:gd name="connsiteX5-683" fmla="*/ 496280 w 1194702"/>
                <a:gd name="connsiteY5-684" fmla="*/ 164498 h 1104142"/>
                <a:gd name="connsiteX6-685" fmla="*/ 496280 w 1194702"/>
                <a:gd name="connsiteY6-686" fmla="*/ 299133 h 1104142"/>
                <a:gd name="connsiteX7-687" fmla="*/ 527134 w 1194702"/>
                <a:gd name="connsiteY7-688" fmla="*/ 299133 h 1104142"/>
                <a:gd name="connsiteX8-689" fmla="*/ 524329 w 1194702"/>
                <a:gd name="connsiteY8-690" fmla="*/ 116814 h 1104142"/>
                <a:gd name="connsiteX9-691" fmla="*/ 723478 w 1194702"/>
                <a:gd name="connsiteY9-692" fmla="*/ 116814 h 1104142"/>
                <a:gd name="connsiteX10-693" fmla="*/ 729087 w 1194702"/>
                <a:gd name="connsiteY10-694" fmla="*/ 299133 h 1104142"/>
                <a:gd name="connsiteX11-695" fmla="*/ 748722 w 1194702"/>
                <a:gd name="connsiteY11-696" fmla="*/ 296328 h 1104142"/>
                <a:gd name="connsiteX12-697" fmla="*/ 748722 w 1194702"/>
                <a:gd name="connsiteY12-698" fmla="*/ 80350 h 1104142"/>
                <a:gd name="connsiteX13-699" fmla="*/ 950675 w 1194702"/>
                <a:gd name="connsiteY13-700" fmla="*/ 80350 h 1104142"/>
                <a:gd name="connsiteX14-701" fmla="*/ 950675 w 1194702"/>
                <a:gd name="connsiteY14-702" fmla="*/ 290719 h 1104142"/>
                <a:gd name="connsiteX15-703" fmla="*/ 1001164 w 1194702"/>
                <a:gd name="connsiteY15-704" fmla="*/ 287914 h 1104142"/>
                <a:gd name="connsiteX16-705" fmla="*/ 1001164 w 1194702"/>
                <a:gd name="connsiteY16-706" fmla="*/ 164498 h 1104142"/>
                <a:gd name="connsiteX17-707" fmla="*/ 1147019 w 1194702"/>
                <a:gd name="connsiteY17-708" fmla="*/ 164498 h 1104142"/>
                <a:gd name="connsiteX18-709" fmla="*/ 1161043 w 1194702"/>
                <a:gd name="connsiteY18-710" fmla="*/ 489867 h 1104142"/>
                <a:gd name="connsiteX19-711" fmla="*/ 1189092 w 1194702"/>
                <a:gd name="connsiteY19-712" fmla="*/ 509501 h 1104142"/>
                <a:gd name="connsiteX20-713" fmla="*/ 1194702 w 1194702"/>
                <a:gd name="connsiteY20-714" fmla="*/ 848895 h 1104142"/>
                <a:gd name="connsiteX21-715" fmla="*/ 1020798 w 1194702"/>
                <a:gd name="connsiteY21-716" fmla="*/ 1053653 h 1104142"/>
                <a:gd name="connsiteX22-717" fmla="*/ 1020798 w 1194702"/>
                <a:gd name="connsiteY22-718" fmla="*/ 1095727 h 1104142"/>
                <a:gd name="connsiteX23-719" fmla="*/ 451402 w 1194702"/>
                <a:gd name="connsiteY23-720" fmla="*/ 1104142 h 1104142"/>
                <a:gd name="connsiteX0-721" fmla="*/ 451402 w 1194702"/>
                <a:gd name="connsiteY0-722" fmla="*/ 1104142 h 1104142"/>
                <a:gd name="connsiteX1-723" fmla="*/ 11031 w 1194702"/>
                <a:gd name="connsiteY1-724" fmla="*/ 548770 h 1104142"/>
                <a:gd name="connsiteX2-725" fmla="*/ 207375 w 1194702"/>
                <a:gd name="connsiteY2-726" fmla="*/ 408525 h 1104142"/>
                <a:gd name="connsiteX3-727" fmla="*/ 313961 w 1194702"/>
                <a:gd name="connsiteY3-728" fmla="*/ 517916 h 1104142"/>
                <a:gd name="connsiteX4-729" fmla="*/ 316766 w 1194702"/>
                <a:gd name="connsiteY4-730" fmla="*/ 164498 h 1104142"/>
                <a:gd name="connsiteX5-731" fmla="*/ 496280 w 1194702"/>
                <a:gd name="connsiteY5-732" fmla="*/ 164498 h 1104142"/>
                <a:gd name="connsiteX6-733" fmla="*/ 496280 w 1194702"/>
                <a:gd name="connsiteY6-734" fmla="*/ 299133 h 1104142"/>
                <a:gd name="connsiteX7-735" fmla="*/ 527134 w 1194702"/>
                <a:gd name="connsiteY7-736" fmla="*/ 299133 h 1104142"/>
                <a:gd name="connsiteX8-737" fmla="*/ 524329 w 1194702"/>
                <a:gd name="connsiteY8-738" fmla="*/ 116814 h 1104142"/>
                <a:gd name="connsiteX9-739" fmla="*/ 723478 w 1194702"/>
                <a:gd name="connsiteY9-740" fmla="*/ 116814 h 1104142"/>
                <a:gd name="connsiteX10-741" fmla="*/ 729087 w 1194702"/>
                <a:gd name="connsiteY10-742" fmla="*/ 299133 h 1104142"/>
                <a:gd name="connsiteX11-743" fmla="*/ 748722 w 1194702"/>
                <a:gd name="connsiteY11-744" fmla="*/ 296328 h 1104142"/>
                <a:gd name="connsiteX12-745" fmla="*/ 748722 w 1194702"/>
                <a:gd name="connsiteY12-746" fmla="*/ 80350 h 1104142"/>
                <a:gd name="connsiteX13-747" fmla="*/ 950675 w 1194702"/>
                <a:gd name="connsiteY13-748" fmla="*/ 80350 h 1104142"/>
                <a:gd name="connsiteX14-749" fmla="*/ 950675 w 1194702"/>
                <a:gd name="connsiteY14-750" fmla="*/ 290719 h 1104142"/>
                <a:gd name="connsiteX15-751" fmla="*/ 1001164 w 1194702"/>
                <a:gd name="connsiteY15-752" fmla="*/ 287914 h 1104142"/>
                <a:gd name="connsiteX16-753" fmla="*/ 1001164 w 1194702"/>
                <a:gd name="connsiteY16-754" fmla="*/ 164498 h 1104142"/>
                <a:gd name="connsiteX17-755" fmla="*/ 1147019 w 1194702"/>
                <a:gd name="connsiteY17-756" fmla="*/ 164498 h 1104142"/>
                <a:gd name="connsiteX18-757" fmla="*/ 1161043 w 1194702"/>
                <a:gd name="connsiteY18-758" fmla="*/ 489867 h 1104142"/>
                <a:gd name="connsiteX19-759" fmla="*/ 1189092 w 1194702"/>
                <a:gd name="connsiteY19-760" fmla="*/ 509501 h 1104142"/>
                <a:gd name="connsiteX20-761" fmla="*/ 1194702 w 1194702"/>
                <a:gd name="connsiteY20-762" fmla="*/ 848895 h 1104142"/>
                <a:gd name="connsiteX21-763" fmla="*/ 1020798 w 1194702"/>
                <a:gd name="connsiteY21-764" fmla="*/ 1053653 h 1104142"/>
                <a:gd name="connsiteX22-765" fmla="*/ 1020798 w 1194702"/>
                <a:gd name="connsiteY22-766" fmla="*/ 1095727 h 1104142"/>
                <a:gd name="connsiteX23-767" fmla="*/ 451402 w 1194702"/>
                <a:gd name="connsiteY23-768" fmla="*/ 1104142 h 1104142"/>
                <a:gd name="connsiteX0-769" fmla="*/ 451402 w 1194702"/>
                <a:gd name="connsiteY0-770" fmla="*/ 1104142 h 1104142"/>
                <a:gd name="connsiteX1-771" fmla="*/ 11031 w 1194702"/>
                <a:gd name="connsiteY1-772" fmla="*/ 548770 h 1104142"/>
                <a:gd name="connsiteX2-773" fmla="*/ 207375 w 1194702"/>
                <a:gd name="connsiteY2-774" fmla="*/ 408525 h 1104142"/>
                <a:gd name="connsiteX3-775" fmla="*/ 313961 w 1194702"/>
                <a:gd name="connsiteY3-776" fmla="*/ 517916 h 1104142"/>
                <a:gd name="connsiteX4-777" fmla="*/ 316766 w 1194702"/>
                <a:gd name="connsiteY4-778" fmla="*/ 164498 h 1104142"/>
                <a:gd name="connsiteX5-779" fmla="*/ 496280 w 1194702"/>
                <a:gd name="connsiteY5-780" fmla="*/ 164498 h 1104142"/>
                <a:gd name="connsiteX6-781" fmla="*/ 496280 w 1194702"/>
                <a:gd name="connsiteY6-782" fmla="*/ 299133 h 1104142"/>
                <a:gd name="connsiteX7-783" fmla="*/ 527134 w 1194702"/>
                <a:gd name="connsiteY7-784" fmla="*/ 299133 h 1104142"/>
                <a:gd name="connsiteX8-785" fmla="*/ 524329 w 1194702"/>
                <a:gd name="connsiteY8-786" fmla="*/ 116814 h 1104142"/>
                <a:gd name="connsiteX9-787" fmla="*/ 723478 w 1194702"/>
                <a:gd name="connsiteY9-788" fmla="*/ 116814 h 1104142"/>
                <a:gd name="connsiteX10-789" fmla="*/ 729087 w 1194702"/>
                <a:gd name="connsiteY10-790" fmla="*/ 299133 h 1104142"/>
                <a:gd name="connsiteX11-791" fmla="*/ 748722 w 1194702"/>
                <a:gd name="connsiteY11-792" fmla="*/ 296328 h 1104142"/>
                <a:gd name="connsiteX12-793" fmla="*/ 748722 w 1194702"/>
                <a:gd name="connsiteY12-794" fmla="*/ 80350 h 1104142"/>
                <a:gd name="connsiteX13-795" fmla="*/ 950675 w 1194702"/>
                <a:gd name="connsiteY13-796" fmla="*/ 80350 h 1104142"/>
                <a:gd name="connsiteX14-797" fmla="*/ 950675 w 1194702"/>
                <a:gd name="connsiteY14-798" fmla="*/ 290719 h 1104142"/>
                <a:gd name="connsiteX15-799" fmla="*/ 1001164 w 1194702"/>
                <a:gd name="connsiteY15-800" fmla="*/ 287914 h 1104142"/>
                <a:gd name="connsiteX16-801" fmla="*/ 1001164 w 1194702"/>
                <a:gd name="connsiteY16-802" fmla="*/ 164498 h 1104142"/>
                <a:gd name="connsiteX17-803" fmla="*/ 1147019 w 1194702"/>
                <a:gd name="connsiteY17-804" fmla="*/ 164498 h 1104142"/>
                <a:gd name="connsiteX18-805" fmla="*/ 1161043 w 1194702"/>
                <a:gd name="connsiteY18-806" fmla="*/ 489867 h 1104142"/>
                <a:gd name="connsiteX19-807" fmla="*/ 1189092 w 1194702"/>
                <a:gd name="connsiteY19-808" fmla="*/ 509501 h 1104142"/>
                <a:gd name="connsiteX20-809" fmla="*/ 1194702 w 1194702"/>
                <a:gd name="connsiteY20-810" fmla="*/ 848895 h 1104142"/>
                <a:gd name="connsiteX21-811" fmla="*/ 1020798 w 1194702"/>
                <a:gd name="connsiteY21-812" fmla="*/ 1053653 h 1104142"/>
                <a:gd name="connsiteX22-813" fmla="*/ 1020798 w 1194702"/>
                <a:gd name="connsiteY22-814" fmla="*/ 1095727 h 1104142"/>
                <a:gd name="connsiteX23-815" fmla="*/ 451402 w 1194702"/>
                <a:gd name="connsiteY23-816" fmla="*/ 1104142 h 1104142"/>
                <a:gd name="connsiteX0-817" fmla="*/ 451402 w 1194702"/>
                <a:gd name="connsiteY0-818" fmla="*/ 1104142 h 1104142"/>
                <a:gd name="connsiteX1-819" fmla="*/ 11031 w 1194702"/>
                <a:gd name="connsiteY1-820" fmla="*/ 548770 h 1104142"/>
                <a:gd name="connsiteX2-821" fmla="*/ 207375 w 1194702"/>
                <a:gd name="connsiteY2-822" fmla="*/ 408525 h 1104142"/>
                <a:gd name="connsiteX3-823" fmla="*/ 313961 w 1194702"/>
                <a:gd name="connsiteY3-824" fmla="*/ 517916 h 1104142"/>
                <a:gd name="connsiteX4-825" fmla="*/ 316766 w 1194702"/>
                <a:gd name="connsiteY4-826" fmla="*/ 164498 h 1104142"/>
                <a:gd name="connsiteX5-827" fmla="*/ 496280 w 1194702"/>
                <a:gd name="connsiteY5-828" fmla="*/ 164498 h 1104142"/>
                <a:gd name="connsiteX6-829" fmla="*/ 496280 w 1194702"/>
                <a:gd name="connsiteY6-830" fmla="*/ 299133 h 1104142"/>
                <a:gd name="connsiteX7-831" fmla="*/ 527134 w 1194702"/>
                <a:gd name="connsiteY7-832" fmla="*/ 299133 h 1104142"/>
                <a:gd name="connsiteX8-833" fmla="*/ 524329 w 1194702"/>
                <a:gd name="connsiteY8-834" fmla="*/ 116814 h 1104142"/>
                <a:gd name="connsiteX9-835" fmla="*/ 723478 w 1194702"/>
                <a:gd name="connsiteY9-836" fmla="*/ 116814 h 1104142"/>
                <a:gd name="connsiteX10-837" fmla="*/ 729087 w 1194702"/>
                <a:gd name="connsiteY10-838" fmla="*/ 299133 h 1104142"/>
                <a:gd name="connsiteX11-839" fmla="*/ 748722 w 1194702"/>
                <a:gd name="connsiteY11-840" fmla="*/ 296328 h 1104142"/>
                <a:gd name="connsiteX12-841" fmla="*/ 748722 w 1194702"/>
                <a:gd name="connsiteY12-842" fmla="*/ 80350 h 1104142"/>
                <a:gd name="connsiteX13-843" fmla="*/ 950675 w 1194702"/>
                <a:gd name="connsiteY13-844" fmla="*/ 80350 h 1104142"/>
                <a:gd name="connsiteX14-845" fmla="*/ 950675 w 1194702"/>
                <a:gd name="connsiteY14-846" fmla="*/ 290719 h 1104142"/>
                <a:gd name="connsiteX15-847" fmla="*/ 1001164 w 1194702"/>
                <a:gd name="connsiteY15-848" fmla="*/ 287914 h 1104142"/>
                <a:gd name="connsiteX16-849" fmla="*/ 1001164 w 1194702"/>
                <a:gd name="connsiteY16-850" fmla="*/ 164498 h 1104142"/>
                <a:gd name="connsiteX17-851" fmla="*/ 1147019 w 1194702"/>
                <a:gd name="connsiteY17-852" fmla="*/ 164498 h 1104142"/>
                <a:gd name="connsiteX18-853" fmla="*/ 1161043 w 1194702"/>
                <a:gd name="connsiteY18-854" fmla="*/ 489867 h 1104142"/>
                <a:gd name="connsiteX19-855" fmla="*/ 1189092 w 1194702"/>
                <a:gd name="connsiteY19-856" fmla="*/ 509501 h 1104142"/>
                <a:gd name="connsiteX20-857" fmla="*/ 1194702 w 1194702"/>
                <a:gd name="connsiteY20-858" fmla="*/ 848895 h 1104142"/>
                <a:gd name="connsiteX21-859" fmla="*/ 1020798 w 1194702"/>
                <a:gd name="connsiteY21-860" fmla="*/ 1053653 h 1104142"/>
                <a:gd name="connsiteX22-861" fmla="*/ 1020798 w 1194702"/>
                <a:gd name="connsiteY22-862" fmla="*/ 1095727 h 1104142"/>
                <a:gd name="connsiteX23-863" fmla="*/ 451402 w 1194702"/>
                <a:gd name="connsiteY23-864" fmla="*/ 1104142 h 11041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194702" h="1104142">
                  <a:moveTo>
                    <a:pt x="451402" y="1104142"/>
                  </a:moveTo>
                  <a:cubicBezTo>
                    <a:pt x="287783" y="958287"/>
                    <a:pt x="157821" y="733894"/>
                    <a:pt x="11031" y="548770"/>
                  </a:cubicBezTo>
                  <a:cubicBezTo>
                    <a:pt x="-46937" y="471168"/>
                    <a:pt x="139122" y="340272"/>
                    <a:pt x="207375" y="408525"/>
                  </a:cubicBezTo>
                  <a:lnTo>
                    <a:pt x="313961" y="517916"/>
                  </a:lnTo>
                  <a:lnTo>
                    <a:pt x="316766" y="164498"/>
                  </a:lnTo>
                  <a:cubicBezTo>
                    <a:pt x="312091" y="15838"/>
                    <a:pt x="500955" y="52301"/>
                    <a:pt x="496280" y="164498"/>
                  </a:cubicBezTo>
                  <a:lnTo>
                    <a:pt x="496280" y="299133"/>
                  </a:lnTo>
                  <a:lnTo>
                    <a:pt x="527134" y="299133"/>
                  </a:lnTo>
                  <a:lnTo>
                    <a:pt x="524329" y="116814"/>
                  </a:lnTo>
                  <a:cubicBezTo>
                    <a:pt x="523394" y="-31846"/>
                    <a:pt x="721608" y="-45870"/>
                    <a:pt x="723478" y="116814"/>
                  </a:cubicBezTo>
                  <a:lnTo>
                    <a:pt x="729087" y="299133"/>
                  </a:lnTo>
                  <a:lnTo>
                    <a:pt x="748722" y="296328"/>
                  </a:lnTo>
                  <a:lnTo>
                    <a:pt x="748722" y="80350"/>
                  </a:lnTo>
                  <a:cubicBezTo>
                    <a:pt x="745918" y="-12212"/>
                    <a:pt x="950675" y="-37456"/>
                    <a:pt x="950675" y="80350"/>
                  </a:cubicBezTo>
                  <a:lnTo>
                    <a:pt x="950675" y="290719"/>
                  </a:lnTo>
                  <a:lnTo>
                    <a:pt x="1001164" y="287914"/>
                  </a:lnTo>
                  <a:lnTo>
                    <a:pt x="1001164" y="164498"/>
                  </a:lnTo>
                  <a:cubicBezTo>
                    <a:pt x="1002098" y="85960"/>
                    <a:pt x="1143280" y="94375"/>
                    <a:pt x="1147019" y="164498"/>
                  </a:cubicBezTo>
                  <a:lnTo>
                    <a:pt x="1161043" y="489867"/>
                  </a:lnTo>
                  <a:lnTo>
                    <a:pt x="1189092" y="509501"/>
                  </a:lnTo>
                  <a:lnTo>
                    <a:pt x="1194702" y="848895"/>
                  </a:lnTo>
                  <a:cubicBezTo>
                    <a:pt x="1187223" y="950807"/>
                    <a:pt x="1087181" y="1010644"/>
                    <a:pt x="1020798" y="1053653"/>
                  </a:cubicBezTo>
                  <a:lnTo>
                    <a:pt x="1020798" y="1095727"/>
                  </a:lnTo>
                  <a:lnTo>
                    <a:pt x="451402" y="1104142"/>
                  </a:lnTo>
                  <a:close/>
                </a:path>
              </a:pathLst>
            </a:custGeom>
            <a:solidFill>
              <a:srgbClr val="F0A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4" name="矩形 103"/>
            <p:cNvSpPr/>
            <p:nvPr/>
          </p:nvSpPr>
          <p:spPr>
            <a:xfrm>
              <a:off x="5062859" y="6131529"/>
              <a:ext cx="718056" cy="159880"/>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矩形 104"/>
            <p:cNvSpPr/>
            <p:nvPr/>
          </p:nvSpPr>
          <p:spPr>
            <a:xfrm>
              <a:off x="5009565" y="6291407"/>
              <a:ext cx="835861" cy="2904235"/>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06" name="组合 105"/>
          <p:cNvGrpSpPr/>
          <p:nvPr/>
        </p:nvGrpSpPr>
        <p:grpSpPr>
          <a:xfrm>
            <a:off x="5166355" y="3087009"/>
            <a:ext cx="1194702" cy="3770991"/>
            <a:chOff x="4681579" y="5027387"/>
            <a:chExt cx="1194702" cy="3770991"/>
          </a:xfrm>
        </p:grpSpPr>
        <p:sp>
          <p:nvSpPr>
            <p:cNvPr id="107" name="任意多边形 106"/>
            <p:cNvSpPr/>
            <p:nvPr/>
          </p:nvSpPr>
          <p:spPr>
            <a:xfrm>
              <a:off x="4681579" y="5027387"/>
              <a:ext cx="1194702" cy="1104142"/>
            </a:xfrm>
            <a:custGeom>
              <a:avLst/>
              <a:gdLst>
                <a:gd name="connsiteX0" fmla="*/ 440371 w 1183671"/>
                <a:gd name="connsiteY0" fmla="*/ 1023792 h 1023792"/>
                <a:gd name="connsiteX1" fmla="*/ 0 w 1183671"/>
                <a:gd name="connsiteY1" fmla="*/ 468420 h 1023792"/>
                <a:gd name="connsiteX2" fmla="*/ 196344 w 1183671"/>
                <a:gd name="connsiteY2" fmla="*/ 328175 h 1023792"/>
                <a:gd name="connsiteX3" fmla="*/ 302930 w 1183671"/>
                <a:gd name="connsiteY3" fmla="*/ 437566 h 1023792"/>
                <a:gd name="connsiteX4" fmla="*/ 305735 w 1183671"/>
                <a:gd name="connsiteY4" fmla="*/ 84148 h 1023792"/>
                <a:gd name="connsiteX5" fmla="*/ 485249 w 1183671"/>
                <a:gd name="connsiteY5" fmla="*/ 84148 h 1023792"/>
                <a:gd name="connsiteX6" fmla="*/ 485249 w 1183671"/>
                <a:gd name="connsiteY6" fmla="*/ 218783 h 1023792"/>
                <a:gd name="connsiteX7" fmla="*/ 516103 w 1183671"/>
                <a:gd name="connsiteY7" fmla="*/ 218783 h 1023792"/>
                <a:gd name="connsiteX8" fmla="*/ 516103 w 1183671"/>
                <a:gd name="connsiteY8" fmla="*/ 67318 h 1023792"/>
                <a:gd name="connsiteX9" fmla="*/ 706837 w 1183671"/>
                <a:gd name="connsiteY9" fmla="*/ 67318 h 1023792"/>
                <a:gd name="connsiteX10" fmla="*/ 718056 w 1183671"/>
                <a:gd name="connsiteY10" fmla="*/ 218783 h 1023792"/>
                <a:gd name="connsiteX11" fmla="*/ 737691 w 1183671"/>
                <a:gd name="connsiteY11" fmla="*/ 215978 h 1023792"/>
                <a:gd name="connsiteX12" fmla="*/ 737691 w 1183671"/>
                <a:gd name="connsiteY12" fmla="*/ 0 h 1023792"/>
                <a:gd name="connsiteX13" fmla="*/ 939644 w 1183671"/>
                <a:gd name="connsiteY13" fmla="*/ 0 h 1023792"/>
                <a:gd name="connsiteX14" fmla="*/ 939644 w 1183671"/>
                <a:gd name="connsiteY14" fmla="*/ 210369 h 1023792"/>
                <a:gd name="connsiteX15" fmla="*/ 990133 w 1183671"/>
                <a:gd name="connsiteY15" fmla="*/ 207564 h 1023792"/>
                <a:gd name="connsiteX16" fmla="*/ 990133 w 1183671"/>
                <a:gd name="connsiteY16" fmla="*/ 84148 h 1023792"/>
                <a:gd name="connsiteX17" fmla="*/ 1135988 w 1183671"/>
                <a:gd name="connsiteY17" fmla="*/ 84148 h 1023792"/>
                <a:gd name="connsiteX18" fmla="*/ 1150012 w 1183671"/>
                <a:gd name="connsiteY18" fmla="*/ 409517 h 1023792"/>
                <a:gd name="connsiteX19" fmla="*/ 1178061 w 1183671"/>
                <a:gd name="connsiteY19" fmla="*/ 429151 h 1023792"/>
                <a:gd name="connsiteX20" fmla="*/ 1183671 w 1183671"/>
                <a:gd name="connsiteY20" fmla="*/ 768545 h 1023792"/>
                <a:gd name="connsiteX21" fmla="*/ 1009767 w 1183671"/>
                <a:gd name="connsiteY21" fmla="*/ 973303 h 1023792"/>
                <a:gd name="connsiteX22" fmla="*/ 1009767 w 1183671"/>
                <a:gd name="connsiteY22" fmla="*/ 1015377 h 1023792"/>
                <a:gd name="connsiteX23" fmla="*/ 440371 w 1183671"/>
                <a:gd name="connsiteY23" fmla="*/ 1023792 h 1023792"/>
                <a:gd name="connsiteX0-1" fmla="*/ 445288 w 1188588"/>
                <a:gd name="connsiteY0-2" fmla="*/ 1023792 h 1023792"/>
                <a:gd name="connsiteX1-3" fmla="*/ 4917 w 1188588"/>
                <a:gd name="connsiteY1-4" fmla="*/ 468420 h 1023792"/>
                <a:gd name="connsiteX2-5" fmla="*/ 201261 w 1188588"/>
                <a:gd name="connsiteY2-6" fmla="*/ 328175 h 1023792"/>
                <a:gd name="connsiteX3-7" fmla="*/ 307847 w 1188588"/>
                <a:gd name="connsiteY3-8" fmla="*/ 437566 h 1023792"/>
                <a:gd name="connsiteX4-9" fmla="*/ 310652 w 1188588"/>
                <a:gd name="connsiteY4-10" fmla="*/ 84148 h 1023792"/>
                <a:gd name="connsiteX5-11" fmla="*/ 490166 w 1188588"/>
                <a:gd name="connsiteY5-12" fmla="*/ 84148 h 1023792"/>
                <a:gd name="connsiteX6-13" fmla="*/ 490166 w 1188588"/>
                <a:gd name="connsiteY6-14" fmla="*/ 218783 h 1023792"/>
                <a:gd name="connsiteX7-15" fmla="*/ 521020 w 1188588"/>
                <a:gd name="connsiteY7-16" fmla="*/ 218783 h 1023792"/>
                <a:gd name="connsiteX8-17" fmla="*/ 521020 w 1188588"/>
                <a:gd name="connsiteY8-18" fmla="*/ 67318 h 1023792"/>
                <a:gd name="connsiteX9-19" fmla="*/ 711754 w 1188588"/>
                <a:gd name="connsiteY9-20" fmla="*/ 67318 h 1023792"/>
                <a:gd name="connsiteX10-21" fmla="*/ 722973 w 1188588"/>
                <a:gd name="connsiteY10-22" fmla="*/ 218783 h 1023792"/>
                <a:gd name="connsiteX11-23" fmla="*/ 742608 w 1188588"/>
                <a:gd name="connsiteY11-24" fmla="*/ 215978 h 1023792"/>
                <a:gd name="connsiteX12-25" fmla="*/ 742608 w 1188588"/>
                <a:gd name="connsiteY12-26" fmla="*/ 0 h 1023792"/>
                <a:gd name="connsiteX13-27" fmla="*/ 944561 w 1188588"/>
                <a:gd name="connsiteY13-28" fmla="*/ 0 h 1023792"/>
                <a:gd name="connsiteX14-29" fmla="*/ 944561 w 1188588"/>
                <a:gd name="connsiteY14-30" fmla="*/ 210369 h 1023792"/>
                <a:gd name="connsiteX15-31" fmla="*/ 995050 w 1188588"/>
                <a:gd name="connsiteY15-32" fmla="*/ 207564 h 1023792"/>
                <a:gd name="connsiteX16-33" fmla="*/ 995050 w 1188588"/>
                <a:gd name="connsiteY16-34" fmla="*/ 84148 h 1023792"/>
                <a:gd name="connsiteX17-35" fmla="*/ 1140905 w 1188588"/>
                <a:gd name="connsiteY17-36" fmla="*/ 84148 h 1023792"/>
                <a:gd name="connsiteX18-37" fmla="*/ 1154929 w 1188588"/>
                <a:gd name="connsiteY18-38" fmla="*/ 409517 h 1023792"/>
                <a:gd name="connsiteX19-39" fmla="*/ 1182978 w 1188588"/>
                <a:gd name="connsiteY19-40" fmla="*/ 429151 h 1023792"/>
                <a:gd name="connsiteX20-41" fmla="*/ 1188588 w 1188588"/>
                <a:gd name="connsiteY20-42" fmla="*/ 768545 h 1023792"/>
                <a:gd name="connsiteX21-43" fmla="*/ 1014684 w 1188588"/>
                <a:gd name="connsiteY21-44" fmla="*/ 973303 h 1023792"/>
                <a:gd name="connsiteX22-45" fmla="*/ 1014684 w 1188588"/>
                <a:gd name="connsiteY22-46" fmla="*/ 1015377 h 1023792"/>
                <a:gd name="connsiteX23-47" fmla="*/ 445288 w 1188588"/>
                <a:gd name="connsiteY23-48" fmla="*/ 1023792 h 1023792"/>
                <a:gd name="connsiteX0-49" fmla="*/ 445357 w 1188657"/>
                <a:gd name="connsiteY0-50" fmla="*/ 1023792 h 1023792"/>
                <a:gd name="connsiteX1-51" fmla="*/ 4986 w 1188657"/>
                <a:gd name="connsiteY1-52" fmla="*/ 468420 h 1023792"/>
                <a:gd name="connsiteX2-53" fmla="*/ 201330 w 1188657"/>
                <a:gd name="connsiteY2-54" fmla="*/ 328175 h 1023792"/>
                <a:gd name="connsiteX3-55" fmla="*/ 307916 w 1188657"/>
                <a:gd name="connsiteY3-56" fmla="*/ 437566 h 1023792"/>
                <a:gd name="connsiteX4-57" fmla="*/ 310721 w 1188657"/>
                <a:gd name="connsiteY4-58" fmla="*/ 84148 h 1023792"/>
                <a:gd name="connsiteX5-59" fmla="*/ 490235 w 1188657"/>
                <a:gd name="connsiteY5-60" fmla="*/ 84148 h 1023792"/>
                <a:gd name="connsiteX6-61" fmla="*/ 490235 w 1188657"/>
                <a:gd name="connsiteY6-62" fmla="*/ 218783 h 1023792"/>
                <a:gd name="connsiteX7-63" fmla="*/ 521089 w 1188657"/>
                <a:gd name="connsiteY7-64" fmla="*/ 218783 h 1023792"/>
                <a:gd name="connsiteX8-65" fmla="*/ 521089 w 1188657"/>
                <a:gd name="connsiteY8-66" fmla="*/ 67318 h 1023792"/>
                <a:gd name="connsiteX9-67" fmla="*/ 711823 w 1188657"/>
                <a:gd name="connsiteY9-68" fmla="*/ 67318 h 1023792"/>
                <a:gd name="connsiteX10-69" fmla="*/ 723042 w 1188657"/>
                <a:gd name="connsiteY10-70" fmla="*/ 218783 h 1023792"/>
                <a:gd name="connsiteX11-71" fmla="*/ 742677 w 1188657"/>
                <a:gd name="connsiteY11-72" fmla="*/ 215978 h 1023792"/>
                <a:gd name="connsiteX12-73" fmla="*/ 742677 w 1188657"/>
                <a:gd name="connsiteY12-74" fmla="*/ 0 h 1023792"/>
                <a:gd name="connsiteX13-75" fmla="*/ 944630 w 1188657"/>
                <a:gd name="connsiteY13-76" fmla="*/ 0 h 1023792"/>
                <a:gd name="connsiteX14-77" fmla="*/ 944630 w 1188657"/>
                <a:gd name="connsiteY14-78" fmla="*/ 210369 h 1023792"/>
                <a:gd name="connsiteX15-79" fmla="*/ 995119 w 1188657"/>
                <a:gd name="connsiteY15-80" fmla="*/ 207564 h 1023792"/>
                <a:gd name="connsiteX16-81" fmla="*/ 995119 w 1188657"/>
                <a:gd name="connsiteY16-82" fmla="*/ 84148 h 1023792"/>
                <a:gd name="connsiteX17-83" fmla="*/ 1140974 w 1188657"/>
                <a:gd name="connsiteY17-84" fmla="*/ 84148 h 1023792"/>
                <a:gd name="connsiteX18-85" fmla="*/ 1154998 w 1188657"/>
                <a:gd name="connsiteY18-86" fmla="*/ 409517 h 1023792"/>
                <a:gd name="connsiteX19-87" fmla="*/ 1183047 w 1188657"/>
                <a:gd name="connsiteY19-88" fmla="*/ 429151 h 1023792"/>
                <a:gd name="connsiteX20-89" fmla="*/ 1188657 w 1188657"/>
                <a:gd name="connsiteY20-90" fmla="*/ 768545 h 1023792"/>
                <a:gd name="connsiteX21-91" fmla="*/ 1014753 w 1188657"/>
                <a:gd name="connsiteY21-92" fmla="*/ 973303 h 1023792"/>
                <a:gd name="connsiteX22-93" fmla="*/ 1014753 w 1188657"/>
                <a:gd name="connsiteY22-94" fmla="*/ 1015377 h 1023792"/>
                <a:gd name="connsiteX23-95" fmla="*/ 445357 w 1188657"/>
                <a:gd name="connsiteY23-96" fmla="*/ 1023792 h 1023792"/>
                <a:gd name="connsiteX0-97" fmla="*/ 451402 w 1194702"/>
                <a:gd name="connsiteY0-98" fmla="*/ 1023792 h 1023792"/>
                <a:gd name="connsiteX1-99" fmla="*/ 11031 w 1194702"/>
                <a:gd name="connsiteY1-100" fmla="*/ 468420 h 1023792"/>
                <a:gd name="connsiteX2-101" fmla="*/ 207375 w 1194702"/>
                <a:gd name="connsiteY2-102" fmla="*/ 328175 h 1023792"/>
                <a:gd name="connsiteX3-103" fmla="*/ 313961 w 1194702"/>
                <a:gd name="connsiteY3-104" fmla="*/ 437566 h 1023792"/>
                <a:gd name="connsiteX4-105" fmla="*/ 316766 w 1194702"/>
                <a:gd name="connsiteY4-106" fmla="*/ 84148 h 1023792"/>
                <a:gd name="connsiteX5-107" fmla="*/ 496280 w 1194702"/>
                <a:gd name="connsiteY5-108" fmla="*/ 84148 h 1023792"/>
                <a:gd name="connsiteX6-109" fmla="*/ 496280 w 1194702"/>
                <a:gd name="connsiteY6-110" fmla="*/ 218783 h 1023792"/>
                <a:gd name="connsiteX7-111" fmla="*/ 527134 w 1194702"/>
                <a:gd name="connsiteY7-112" fmla="*/ 218783 h 1023792"/>
                <a:gd name="connsiteX8-113" fmla="*/ 527134 w 1194702"/>
                <a:gd name="connsiteY8-114" fmla="*/ 67318 h 1023792"/>
                <a:gd name="connsiteX9-115" fmla="*/ 717868 w 1194702"/>
                <a:gd name="connsiteY9-116" fmla="*/ 67318 h 1023792"/>
                <a:gd name="connsiteX10-117" fmla="*/ 729087 w 1194702"/>
                <a:gd name="connsiteY10-118" fmla="*/ 218783 h 1023792"/>
                <a:gd name="connsiteX11-119" fmla="*/ 748722 w 1194702"/>
                <a:gd name="connsiteY11-120" fmla="*/ 215978 h 1023792"/>
                <a:gd name="connsiteX12-121" fmla="*/ 748722 w 1194702"/>
                <a:gd name="connsiteY12-122" fmla="*/ 0 h 1023792"/>
                <a:gd name="connsiteX13-123" fmla="*/ 950675 w 1194702"/>
                <a:gd name="connsiteY13-124" fmla="*/ 0 h 1023792"/>
                <a:gd name="connsiteX14-125" fmla="*/ 950675 w 1194702"/>
                <a:gd name="connsiteY14-126" fmla="*/ 210369 h 1023792"/>
                <a:gd name="connsiteX15-127" fmla="*/ 1001164 w 1194702"/>
                <a:gd name="connsiteY15-128" fmla="*/ 207564 h 1023792"/>
                <a:gd name="connsiteX16-129" fmla="*/ 1001164 w 1194702"/>
                <a:gd name="connsiteY16-130" fmla="*/ 84148 h 1023792"/>
                <a:gd name="connsiteX17-131" fmla="*/ 1147019 w 1194702"/>
                <a:gd name="connsiteY17-132" fmla="*/ 84148 h 1023792"/>
                <a:gd name="connsiteX18-133" fmla="*/ 1161043 w 1194702"/>
                <a:gd name="connsiteY18-134" fmla="*/ 409517 h 1023792"/>
                <a:gd name="connsiteX19-135" fmla="*/ 1189092 w 1194702"/>
                <a:gd name="connsiteY19-136" fmla="*/ 429151 h 1023792"/>
                <a:gd name="connsiteX20-137" fmla="*/ 1194702 w 1194702"/>
                <a:gd name="connsiteY20-138" fmla="*/ 768545 h 1023792"/>
                <a:gd name="connsiteX21-139" fmla="*/ 1020798 w 1194702"/>
                <a:gd name="connsiteY21-140" fmla="*/ 973303 h 1023792"/>
                <a:gd name="connsiteX22-141" fmla="*/ 1020798 w 1194702"/>
                <a:gd name="connsiteY22-142" fmla="*/ 1015377 h 1023792"/>
                <a:gd name="connsiteX23-143" fmla="*/ 451402 w 1194702"/>
                <a:gd name="connsiteY23-144" fmla="*/ 1023792 h 1023792"/>
                <a:gd name="connsiteX0-145" fmla="*/ 451402 w 1194702"/>
                <a:gd name="connsiteY0-146" fmla="*/ 1023792 h 1023792"/>
                <a:gd name="connsiteX1-147" fmla="*/ 11031 w 1194702"/>
                <a:gd name="connsiteY1-148" fmla="*/ 468420 h 1023792"/>
                <a:gd name="connsiteX2-149" fmla="*/ 207375 w 1194702"/>
                <a:gd name="connsiteY2-150" fmla="*/ 328175 h 1023792"/>
                <a:gd name="connsiteX3-151" fmla="*/ 313961 w 1194702"/>
                <a:gd name="connsiteY3-152" fmla="*/ 437566 h 1023792"/>
                <a:gd name="connsiteX4-153" fmla="*/ 316766 w 1194702"/>
                <a:gd name="connsiteY4-154" fmla="*/ 84148 h 1023792"/>
                <a:gd name="connsiteX5-155" fmla="*/ 496280 w 1194702"/>
                <a:gd name="connsiteY5-156" fmla="*/ 84148 h 1023792"/>
                <a:gd name="connsiteX6-157" fmla="*/ 496280 w 1194702"/>
                <a:gd name="connsiteY6-158" fmla="*/ 218783 h 1023792"/>
                <a:gd name="connsiteX7-159" fmla="*/ 527134 w 1194702"/>
                <a:gd name="connsiteY7-160" fmla="*/ 218783 h 1023792"/>
                <a:gd name="connsiteX8-161" fmla="*/ 527134 w 1194702"/>
                <a:gd name="connsiteY8-162" fmla="*/ 67318 h 1023792"/>
                <a:gd name="connsiteX9-163" fmla="*/ 717868 w 1194702"/>
                <a:gd name="connsiteY9-164" fmla="*/ 67318 h 1023792"/>
                <a:gd name="connsiteX10-165" fmla="*/ 729087 w 1194702"/>
                <a:gd name="connsiteY10-166" fmla="*/ 218783 h 1023792"/>
                <a:gd name="connsiteX11-167" fmla="*/ 748722 w 1194702"/>
                <a:gd name="connsiteY11-168" fmla="*/ 215978 h 1023792"/>
                <a:gd name="connsiteX12-169" fmla="*/ 748722 w 1194702"/>
                <a:gd name="connsiteY12-170" fmla="*/ 0 h 1023792"/>
                <a:gd name="connsiteX13-171" fmla="*/ 950675 w 1194702"/>
                <a:gd name="connsiteY13-172" fmla="*/ 0 h 1023792"/>
                <a:gd name="connsiteX14-173" fmla="*/ 950675 w 1194702"/>
                <a:gd name="connsiteY14-174" fmla="*/ 210369 h 1023792"/>
                <a:gd name="connsiteX15-175" fmla="*/ 1001164 w 1194702"/>
                <a:gd name="connsiteY15-176" fmla="*/ 207564 h 1023792"/>
                <a:gd name="connsiteX16-177" fmla="*/ 1001164 w 1194702"/>
                <a:gd name="connsiteY16-178" fmla="*/ 84148 h 1023792"/>
                <a:gd name="connsiteX17-179" fmla="*/ 1147019 w 1194702"/>
                <a:gd name="connsiteY17-180" fmla="*/ 84148 h 1023792"/>
                <a:gd name="connsiteX18-181" fmla="*/ 1161043 w 1194702"/>
                <a:gd name="connsiteY18-182" fmla="*/ 409517 h 1023792"/>
                <a:gd name="connsiteX19-183" fmla="*/ 1189092 w 1194702"/>
                <a:gd name="connsiteY19-184" fmla="*/ 429151 h 1023792"/>
                <a:gd name="connsiteX20-185" fmla="*/ 1194702 w 1194702"/>
                <a:gd name="connsiteY20-186" fmla="*/ 768545 h 1023792"/>
                <a:gd name="connsiteX21-187" fmla="*/ 1020798 w 1194702"/>
                <a:gd name="connsiteY21-188" fmla="*/ 973303 h 1023792"/>
                <a:gd name="connsiteX22-189" fmla="*/ 1020798 w 1194702"/>
                <a:gd name="connsiteY22-190" fmla="*/ 1015377 h 1023792"/>
                <a:gd name="connsiteX23-191" fmla="*/ 451402 w 1194702"/>
                <a:gd name="connsiteY23-192" fmla="*/ 1023792 h 1023792"/>
                <a:gd name="connsiteX0-193" fmla="*/ 451402 w 1194702"/>
                <a:gd name="connsiteY0-194" fmla="*/ 1037938 h 1037938"/>
                <a:gd name="connsiteX1-195" fmla="*/ 11031 w 1194702"/>
                <a:gd name="connsiteY1-196" fmla="*/ 482566 h 1037938"/>
                <a:gd name="connsiteX2-197" fmla="*/ 207375 w 1194702"/>
                <a:gd name="connsiteY2-198" fmla="*/ 342321 h 1037938"/>
                <a:gd name="connsiteX3-199" fmla="*/ 313961 w 1194702"/>
                <a:gd name="connsiteY3-200" fmla="*/ 451712 h 1037938"/>
                <a:gd name="connsiteX4-201" fmla="*/ 316766 w 1194702"/>
                <a:gd name="connsiteY4-202" fmla="*/ 98294 h 1037938"/>
                <a:gd name="connsiteX5-203" fmla="*/ 496280 w 1194702"/>
                <a:gd name="connsiteY5-204" fmla="*/ 98294 h 1037938"/>
                <a:gd name="connsiteX6-205" fmla="*/ 496280 w 1194702"/>
                <a:gd name="connsiteY6-206" fmla="*/ 232929 h 1037938"/>
                <a:gd name="connsiteX7-207" fmla="*/ 527134 w 1194702"/>
                <a:gd name="connsiteY7-208" fmla="*/ 232929 h 1037938"/>
                <a:gd name="connsiteX8-209" fmla="*/ 527134 w 1194702"/>
                <a:gd name="connsiteY8-210" fmla="*/ 81464 h 1037938"/>
                <a:gd name="connsiteX9-211" fmla="*/ 717868 w 1194702"/>
                <a:gd name="connsiteY9-212" fmla="*/ 81464 h 1037938"/>
                <a:gd name="connsiteX10-213" fmla="*/ 729087 w 1194702"/>
                <a:gd name="connsiteY10-214" fmla="*/ 232929 h 1037938"/>
                <a:gd name="connsiteX11-215" fmla="*/ 748722 w 1194702"/>
                <a:gd name="connsiteY11-216" fmla="*/ 230124 h 1037938"/>
                <a:gd name="connsiteX12-217" fmla="*/ 748722 w 1194702"/>
                <a:gd name="connsiteY12-218" fmla="*/ 14146 h 1037938"/>
                <a:gd name="connsiteX13-219" fmla="*/ 950675 w 1194702"/>
                <a:gd name="connsiteY13-220" fmla="*/ 14146 h 1037938"/>
                <a:gd name="connsiteX14-221" fmla="*/ 950675 w 1194702"/>
                <a:gd name="connsiteY14-222" fmla="*/ 224515 h 1037938"/>
                <a:gd name="connsiteX15-223" fmla="*/ 1001164 w 1194702"/>
                <a:gd name="connsiteY15-224" fmla="*/ 221710 h 1037938"/>
                <a:gd name="connsiteX16-225" fmla="*/ 1001164 w 1194702"/>
                <a:gd name="connsiteY16-226" fmla="*/ 98294 h 1037938"/>
                <a:gd name="connsiteX17-227" fmla="*/ 1147019 w 1194702"/>
                <a:gd name="connsiteY17-228" fmla="*/ 98294 h 1037938"/>
                <a:gd name="connsiteX18-229" fmla="*/ 1161043 w 1194702"/>
                <a:gd name="connsiteY18-230" fmla="*/ 423663 h 1037938"/>
                <a:gd name="connsiteX19-231" fmla="*/ 1189092 w 1194702"/>
                <a:gd name="connsiteY19-232" fmla="*/ 443297 h 1037938"/>
                <a:gd name="connsiteX20-233" fmla="*/ 1194702 w 1194702"/>
                <a:gd name="connsiteY20-234" fmla="*/ 782691 h 1037938"/>
                <a:gd name="connsiteX21-235" fmla="*/ 1020798 w 1194702"/>
                <a:gd name="connsiteY21-236" fmla="*/ 987449 h 1037938"/>
                <a:gd name="connsiteX22-237" fmla="*/ 1020798 w 1194702"/>
                <a:gd name="connsiteY22-238" fmla="*/ 1029523 h 1037938"/>
                <a:gd name="connsiteX23-239" fmla="*/ 451402 w 1194702"/>
                <a:gd name="connsiteY23-240" fmla="*/ 1037938 h 1037938"/>
                <a:gd name="connsiteX0-241" fmla="*/ 451402 w 1194702"/>
                <a:gd name="connsiteY0-242" fmla="*/ 1064930 h 1064930"/>
                <a:gd name="connsiteX1-243" fmla="*/ 11031 w 1194702"/>
                <a:gd name="connsiteY1-244" fmla="*/ 509558 h 1064930"/>
                <a:gd name="connsiteX2-245" fmla="*/ 207375 w 1194702"/>
                <a:gd name="connsiteY2-246" fmla="*/ 369313 h 1064930"/>
                <a:gd name="connsiteX3-247" fmla="*/ 313961 w 1194702"/>
                <a:gd name="connsiteY3-248" fmla="*/ 478704 h 1064930"/>
                <a:gd name="connsiteX4-249" fmla="*/ 316766 w 1194702"/>
                <a:gd name="connsiteY4-250" fmla="*/ 125286 h 1064930"/>
                <a:gd name="connsiteX5-251" fmla="*/ 496280 w 1194702"/>
                <a:gd name="connsiteY5-252" fmla="*/ 125286 h 1064930"/>
                <a:gd name="connsiteX6-253" fmla="*/ 496280 w 1194702"/>
                <a:gd name="connsiteY6-254" fmla="*/ 259921 h 1064930"/>
                <a:gd name="connsiteX7-255" fmla="*/ 527134 w 1194702"/>
                <a:gd name="connsiteY7-256" fmla="*/ 259921 h 1064930"/>
                <a:gd name="connsiteX8-257" fmla="*/ 527134 w 1194702"/>
                <a:gd name="connsiteY8-258" fmla="*/ 108456 h 1064930"/>
                <a:gd name="connsiteX9-259" fmla="*/ 717868 w 1194702"/>
                <a:gd name="connsiteY9-260" fmla="*/ 108456 h 1064930"/>
                <a:gd name="connsiteX10-261" fmla="*/ 729087 w 1194702"/>
                <a:gd name="connsiteY10-262" fmla="*/ 259921 h 1064930"/>
                <a:gd name="connsiteX11-263" fmla="*/ 748722 w 1194702"/>
                <a:gd name="connsiteY11-264" fmla="*/ 257116 h 1064930"/>
                <a:gd name="connsiteX12-265" fmla="*/ 748722 w 1194702"/>
                <a:gd name="connsiteY12-266" fmla="*/ 41138 h 1064930"/>
                <a:gd name="connsiteX13-267" fmla="*/ 950675 w 1194702"/>
                <a:gd name="connsiteY13-268" fmla="*/ 41138 h 1064930"/>
                <a:gd name="connsiteX14-269" fmla="*/ 950675 w 1194702"/>
                <a:gd name="connsiteY14-270" fmla="*/ 251507 h 1064930"/>
                <a:gd name="connsiteX15-271" fmla="*/ 1001164 w 1194702"/>
                <a:gd name="connsiteY15-272" fmla="*/ 248702 h 1064930"/>
                <a:gd name="connsiteX16-273" fmla="*/ 1001164 w 1194702"/>
                <a:gd name="connsiteY16-274" fmla="*/ 125286 h 1064930"/>
                <a:gd name="connsiteX17-275" fmla="*/ 1147019 w 1194702"/>
                <a:gd name="connsiteY17-276" fmla="*/ 125286 h 1064930"/>
                <a:gd name="connsiteX18-277" fmla="*/ 1161043 w 1194702"/>
                <a:gd name="connsiteY18-278" fmla="*/ 450655 h 1064930"/>
                <a:gd name="connsiteX19-279" fmla="*/ 1189092 w 1194702"/>
                <a:gd name="connsiteY19-280" fmla="*/ 470289 h 1064930"/>
                <a:gd name="connsiteX20-281" fmla="*/ 1194702 w 1194702"/>
                <a:gd name="connsiteY20-282" fmla="*/ 809683 h 1064930"/>
                <a:gd name="connsiteX21-283" fmla="*/ 1020798 w 1194702"/>
                <a:gd name="connsiteY21-284" fmla="*/ 1014441 h 1064930"/>
                <a:gd name="connsiteX22-285" fmla="*/ 1020798 w 1194702"/>
                <a:gd name="connsiteY22-286" fmla="*/ 1056515 h 1064930"/>
                <a:gd name="connsiteX23-287" fmla="*/ 451402 w 1194702"/>
                <a:gd name="connsiteY23-288" fmla="*/ 1064930 h 1064930"/>
                <a:gd name="connsiteX0-289" fmla="*/ 451402 w 1194702"/>
                <a:gd name="connsiteY0-290" fmla="*/ 1110486 h 1110486"/>
                <a:gd name="connsiteX1-291" fmla="*/ 11031 w 1194702"/>
                <a:gd name="connsiteY1-292" fmla="*/ 555114 h 1110486"/>
                <a:gd name="connsiteX2-293" fmla="*/ 207375 w 1194702"/>
                <a:gd name="connsiteY2-294" fmla="*/ 414869 h 1110486"/>
                <a:gd name="connsiteX3-295" fmla="*/ 313961 w 1194702"/>
                <a:gd name="connsiteY3-296" fmla="*/ 524260 h 1110486"/>
                <a:gd name="connsiteX4-297" fmla="*/ 316766 w 1194702"/>
                <a:gd name="connsiteY4-298" fmla="*/ 170842 h 1110486"/>
                <a:gd name="connsiteX5-299" fmla="*/ 496280 w 1194702"/>
                <a:gd name="connsiteY5-300" fmla="*/ 170842 h 1110486"/>
                <a:gd name="connsiteX6-301" fmla="*/ 496280 w 1194702"/>
                <a:gd name="connsiteY6-302" fmla="*/ 305477 h 1110486"/>
                <a:gd name="connsiteX7-303" fmla="*/ 527134 w 1194702"/>
                <a:gd name="connsiteY7-304" fmla="*/ 305477 h 1110486"/>
                <a:gd name="connsiteX8-305" fmla="*/ 527134 w 1194702"/>
                <a:gd name="connsiteY8-306" fmla="*/ 154012 h 1110486"/>
                <a:gd name="connsiteX9-307" fmla="*/ 717868 w 1194702"/>
                <a:gd name="connsiteY9-308" fmla="*/ 154012 h 1110486"/>
                <a:gd name="connsiteX10-309" fmla="*/ 729087 w 1194702"/>
                <a:gd name="connsiteY10-310" fmla="*/ 305477 h 1110486"/>
                <a:gd name="connsiteX11-311" fmla="*/ 748722 w 1194702"/>
                <a:gd name="connsiteY11-312" fmla="*/ 302672 h 1110486"/>
                <a:gd name="connsiteX12-313" fmla="*/ 748722 w 1194702"/>
                <a:gd name="connsiteY12-314" fmla="*/ 86694 h 1110486"/>
                <a:gd name="connsiteX13-315" fmla="*/ 950675 w 1194702"/>
                <a:gd name="connsiteY13-316" fmla="*/ 86694 h 1110486"/>
                <a:gd name="connsiteX14-317" fmla="*/ 950675 w 1194702"/>
                <a:gd name="connsiteY14-318" fmla="*/ 297063 h 1110486"/>
                <a:gd name="connsiteX15-319" fmla="*/ 1001164 w 1194702"/>
                <a:gd name="connsiteY15-320" fmla="*/ 294258 h 1110486"/>
                <a:gd name="connsiteX16-321" fmla="*/ 1001164 w 1194702"/>
                <a:gd name="connsiteY16-322" fmla="*/ 170842 h 1110486"/>
                <a:gd name="connsiteX17-323" fmla="*/ 1147019 w 1194702"/>
                <a:gd name="connsiteY17-324" fmla="*/ 170842 h 1110486"/>
                <a:gd name="connsiteX18-325" fmla="*/ 1161043 w 1194702"/>
                <a:gd name="connsiteY18-326" fmla="*/ 496211 h 1110486"/>
                <a:gd name="connsiteX19-327" fmla="*/ 1189092 w 1194702"/>
                <a:gd name="connsiteY19-328" fmla="*/ 515845 h 1110486"/>
                <a:gd name="connsiteX20-329" fmla="*/ 1194702 w 1194702"/>
                <a:gd name="connsiteY20-330" fmla="*/ 855239 h 1110486"/>
                <a:gd name="connsiteX21-331" fmla="*/ 1020798 w 1194702"/>
                <a:gd name="connsiteY21-332" fmla="*/ 1059997 h 1110486"/>
                <a:gd name="connsiteX22-333" fmla="*/ 1020798 w 1194702"/>
                <a:gd name="connsiteY22-334" fmla="*/ 1102071 h 1110486"/>
                <a:gd name="connsiteX23-335" fmla="*/ 451402 w 1194702"/>
                <a:gd name="connsiteY23-336" fmla="*/ 1110486 h 1110486"/>
                <a:gd name="connsiteX0-337" fmla="*/ 451402 w 1194702"/>
                <a:gd name="connsiteY0-338" fmla="*/ 1124506 h 1124506"/>
                <a:gd name="connsiteX1-339" fmla="*/ 11031 w 1194702"/>
                <a:gd name="connsiteY1-340" fmla="*/ 569134 h 1124506"/>
                <a:gd name="connsiteX2-341" fmla="*/ 207375 w 1194702"/>
                <a:gd name="connsiteY2-342" fmla="*/ 428889 h 1124506"/>
                <a:gd name="connsiteX3-343" fmla="*/ 313961 w 1194702"/>
                <a:gd name="connsiteY3-344" fmla="*/ 538280 h 1124506"/>
                <a:gd name="connsiteX4-345" fmla="*/ 316766 w 1194702"/>
                <a:gd name="connsiteY4-346" fmla="*/ 184862 h 1124506"/>
                <a:gd name="connsiteX5-347" fmla="*/ 496280 w 1194702"/>
                <a:gd name="connsiteY5-348" fmla="*/ 184862 h 1124506"/>
                <a:gd name="connsiteX6-349" fmla="*/ 496280 w 1194702"/>
                <a:gd name="connsiteY6-350" fmla="*/ 319497 h 1124506"/>
                <a:gd name="connsiteX7-351" fmla="*/ 527134 w 1194702"/>
                <a:gd name="connsiteY7-352" fmla="*/ 319497 h 1124506"/>
                <a:gd name="connsiteX8-353" fmla="*/ 527134 w 1194702"/>
                <a:gd name="connsiteY8-354" fmla="*/ 168032 h 1124506"/>
                <a:gd name="connsiteX9-355" fmla="*/ 723478 w 1194702"/>
                <a:gd name="connsiteY9-356" fmla="*/ 137178 h 1124506"/>
                <a:gd name="connsiteX10-357" fmla="*/ 729087 w 1194702"/>
                <a:gd name="connsiteY10-358" fmla="*/ 319497 h 1124506"/>
                <a:gd name="connsiteX11-359" fmla="*/ 748722 w 1194702"/>
                <a:gd name="connsiteY11-360" fmla="*/ 316692 h 1124506"/>
                <a:gd name="connsiteX12-361" fmla="*/ 748722 w 1194702"/>
                <a:gd name="connsiteY12-362" fmla="*/ 100714 h 1124506"/>
                <a:gd name="connsiteX13-363" fmla="*/ 950675 w 1194702"/>
                <a:gd name="connsiteY13-364" fmla="*/ 100714 h 1124506"/>
                <a:gd name="connsiteX14-365" fmla="*/ 950675 w 1194702"/>
                <a:gd name="connsiteY14-366" fmla="*/ 311083 h 1124506"/>
                <a:gd name="connsiteX15-367" fmla="*/ 1001164 w 1194702"/>
                <a:gd name="connsiteY15-368" fmla="*/ 308278 h 1124506"/>
                <a:gd name="connsiteX16-369" fmla="*/ 1001164 w 1194702"/>
                <a:gd name="connsiteY16-370" fmla="*/ 184862 h 1124506"/>
                <a:gd name="connsiteX17-371" fmla="*/ 1147019 w 1194702"/>
                <a:gd name="connsiteY17-372" fmla="*/ 184862 h 1124506"/>
                <a:gd name="connsiteX18-373" fmla="*/ 1161043 w 1194702"/>
                <a:gd name="connsiteY18-374" fmla="*/ 510231 h 1124506"/>
                <a:gd name="connsiteX19-375" fmla="*/ 1189092 w 1194702"/>
                <a:gd name="connsiteY19-376" fmla="*/ 529865 h 1124506"/>
                <a:gd name="connsiteX20-377" fmla="*/ 1194702 w 1194702"/>
                <a:gd name="connsiteY20-378" fmla="*/ 869259 h 1124506"/>
                <a:gd name="connsiteX21-379" fmla="*/ 1020798 w 1194702"/>
                <a:gd name="connsiteY21-380" fmla="*/ 1074017 h 1124506"/>
                <a:gd name="connsiteX22-381" fmla="*/ 1020798 w 1194702"/>
                <a:gd name="connsiteY22-382" fmla="*/ 1116091 h 1124506"/>
                <a:gd name="connsiteX23-383" fmla="*/ 451402 w 1194702"/>
                <a:gd name="connsiteY23-384" fmla="*/ 1124506 h 1124506"/>
                <a:gd name="connsiteX0-385" fmla="*/ 451402 w 1194702"/>
                <a:gd name="connsiteY0-386" fmla="*/ 1141340 h 1141340"/>
                <a:gd name="connsiteX1-387" fmla="*/ 11031 w 1194702"/>
                <a:gd name="connsiteY1-388" fmla="*/ 585968 h 1141340"/>
                <a:gd name="connsiteX2-389" fmla="*/ 207375 w 1194702"/>
                <a:gd name="connsiteY2-390" fmla="*/ 445723 h 1141340"/>
                <a:gd name="connsiteX3-391" fmla="*/ 313961 w 1194702"/>
                <a:gd name="connsiteY3-392" fmla="*/ 555114 h 1141340"/>
                <a:gd name="connsiteX4-393" fmla="*/ 316766 w 1194702"/>
                <a:gd name="connsiteY4-394" fmla="*/ 201696 h 1141340"/>
                <a:gd name="connsiteX5-395" fmla="*/ 496280 w 1194702"/>
                <a:gd name="connsiteY5-396" fmla="*/ 201696 h 1141340"/>
                <a:gd name="connsiteX6-397" fmla="*/ 496280 w 1194702"/>
                <a:gd name="connsiteY6-398" fmla="*/ 336331 h 1141340"/>
                <a:gd name="connsiteX7-399" fmla="*/ 527134 w 1194702"/>
                <a:gd name="connsiteY7-400" fmla="*/ 336331 h 1141340"/>
                <a:gd name="connsiteX8-401" fmla="*/ 524329 w 1194702"/>
                <a:gd name="connsiteY8-402" fmla="*/ 154012 h 1141340"/>
                <a:gd name="connsiteX9-403" fmla="*/ 723478 w 1194702"/>
                <a:gd name="connsiteY9-404" fmla="*/ 154012 h 1141340"/>
                <a:gd name="connsiteX10-405" fmla="*/ 729087 w 1194702"/>
                <a:gd name="connsiteY10-406" fmla="*/ 336331 h 1141340"/>
                <a:gd name="connsiteX11-407" fmla="*/ 748722 w 1194702"/>
                <a:gd name="connsiteY11-408" fmla="*/ 333526 h 1141340"/>
                <a:gd name="connsiteX12-409" fmla="*/ 748722 w 1194702"/>
                <a:gd name="connsiteY12-410" fmla="*/ 117548 h 1141340"/>
                <a:gd name="connsiteX13-411" fmla="*/ 950675 w 1194702"/>
                <a:gd name="connsiteY13-412" fmla="*/ 117548 h 1141340"/>
                <a:gd name="connsiteX14-413" fmla="*/ 950675 w 1194702"/>
                <a:gd name="connsiteY14-414" fmla="*/ 327917 h 1141340"/>
                <a:gd name="connsiteX15-415" fmla="*/ 1001164 w 1194702"/>
                <a:gd name="connsiteY15-416" fmla="*/ 325112 h 1141340"/>
                <a:gd name="connsiteX16-417" fmla="*/ 1001164 w 1194702"/>
                <a:gd name="connsiteY16-418" fmla="*/ 201696 h 1141340"/>
                <a:gd name="connsiteX17-419" fmla="*/ 1147019 w 1194702"/>
                <a:gd name="connsiteY17-420" fmla="*/ 201696 h 1141340"/>
                <a:gd name="connsiteX18-421" fmla="*/ 1161043 w 1194702"/>
                <a:gd name="connsiteY18-422" fmla="*/ 527065 h 1141340"/>
                <a:gd name="connsiteX19-423" fmla="*/ 1189092 w 1194702"/>
                <a:gd name="connsiteY19-424" fmla="*/ 546699 h 1141340"/>
                <a:gd name="connsiteX20-425" fmla="*/ 1194702 w 1194702"/>
                <a:gd name="connsiteY20-426" fmla="*/ 886093 h 1141340"/>
                <a:gd name="connsiteX21-427" fmla="*/ 1020798 w 1194702"/>
                <a:gd name="connsiteY21-428" fmla="*/ 1090851 h 1141340"/>
                <a:gd name="connsiteX22-429" fmla="*/ 1020798 w 1194702"/>
                <a:gd name="connsiteY22-430" fmla="*/ 1132925 h 1141340"/>
                <a:gd name="connsiteX23-431" fmla="*/ 451402 w 1194702"/>
                <a:gd name="connsiteY23-432" fmla="*/ 1141340 h 1141340"/>
                <a:gd name="connsiteX0-433" fmla="*/ 451402 w 1194702"/>
                <a:gd name="connsiteY0-434" fmla="*/ 1104142 h 1104142"/>
                <a:gd name="connsiteX1-435" fmla="*/ 11031 w 1194702"/>
                <a:gd name="connsiteY1-436" fmla="*/ 548770 h 1104142"/>
                <a:gd name="connsiteX2-437" fmla="*/ 207375 w 1194702"/>
                <a:gd name="connsiteY2-438" fmla="*/ 408525 h 1104142"/>
                <a:gd name="connsiteX3-439" fmla="*/ 313961 w 1194702"/>
                <a:gd name="connsiteY3-440" fmla="*/ 517916 h 1104142"/>
                <a:gd name="connsiteX4-441" fmla="*/ 316766 w 1194702"/>
                <a:gd name="connsiteY4-442" fmla="*/ 164498 h 1104142"/>
                <a:gd name="connsiteX5-443" fmla="*/ 496280 w 1194702"/>
                <a:gd name="connsiteY5-444" fmla="*/ 164498 h 1104142"/>
                <a:gd name="connsiteX6-445" fmla="*/ 496280 w 1194702"/>
                <a:gd name="connsiteY6-446" fmla="*/ 299133 h 1104142"/>
                <a:gd name="connsiteX7-447" fmla="*/ 527134 w 1194702"/>
                <a:gd name="connsiteY7-448" fmla="*/ 299133 h 1104142"/>
                <a:gd name="connsiteX8-449" fmla="*/ 524329 w 1194702"/>
                <a:gd name="connsiteY8-450" fmla="*/ 116814 h 1104142"/>
                <a:gd name="connsiteX9-451" fmla="*/ 723478 w 1194702"/>
                <a:gd name="connsiteY9-452" fmla="*/ 116814 h 1104142"/>
                <a:gd name="connsiteX10-453" fmla="*/ 729087 w 1194702"/>
                <a:gd name="connsiteY10-454" fmla="*/ 299133 h 1104142"/>
                <a:gd name="connsiteX11-455" fmla="*/ 748722 w 1194702"/>
                <a:gd name="connsiteY11-456" fmla="*/ 296328 h 1104142"/>
                <a:gd name="connsiteX12-457" fmla="*/ 748722 w 1194702"/>
                <a:gd name="connsiteY12-458" fmla="*/ 80350 h 1104142"/>
                <a:gd name="connsiteX13-459" fmla="*/ 950675 w 1194702"/>
                <a:gd name="connsiteY13-460" fmla="*/ 80350 h 1104142"/>
                <a:gd name="connsiteX14-461" fmla="*/ 950675 w 1194702"/>
                <a:gd name="connsiteY14-462" fmla="*/ 290719 h 1104142"/>
                <a:gd name="connsiteX15-463" fmla="*/ 1001164 w 1194702"/>
                <a:gd name="connsiteY15-464" fmla="*/ 287914 h 1104142"/>
                <a:gd name="connsiteX16-465" fmla="*/ 1001164 w 1194702"/>
                <a:gd name="connsiteY16-466" fmla="*/ 164498 h 1104142"/>
                <a:gd name="connsiteX17-467" fmla="*/ 1147019 w 1194702"/>
                <a:gd name="connsiteY17-468" fmla="*/ 164498 h 1104142"/>
                <a:gd name="connsiteX18-469" fmla="*/ 1161043 w 1194702"/>
                <a:gd name="connsiteY18-470" fmla="*/ 489867 h 1104142"/>
                <a:gd name="connsiteX19-471" fmla="*/ 1189092 w 1194702"/>
                <a:gd name="connsiteY19-472" fmla="*/ 509501 h 1104142"/>
                <a:gd name="connsiteX20-473" fmla="*/ 1194702 w 1194702"/>
                <a:gd name="connsiteY20-474" fmla="*/ 848895 h 1104142"/>
                <a:gd name="connsiteX21-475" fmla="*/ 1020798 w 1194702"/>
                <a:gd name="connsiteY21-476" fmla="*/ 1053653 h 1104142"/>
                <a:gd name="connsiteX22-477" fmla="*/ 1020798 w 1194702"/>
                <a:gd name="connsiteY22-478" fmla="*/ 1095727 h 1104142"/>
                <a:gd name="connsiteX23-479" fmla="*/ 451402 w 1194702"/>
                <a:gd name="connsiteY23-480" fmla="*/ 1104142 h 1104142"/>
                <a:gd name="connsiteX0-481" fmla="*/ 451402 w 1194702"/>
                <a:gd name="connsiteY0-482" fmla="*/ 1104142 h 1104142"/>
                <a:gd name="connsiteX1-483" fmla="*/ 11031 w 1194702"/>
                <a:gd name="connsiteY1-484" fmla="*/ 548770 h 1104142"/>
                <a:gd name="connsiteX2-485" fmla="*/ 207375 w 1194702"/>
                <a:gd name="connsiteY2-486" fmla="*/ 408525 h 1104142"/>
                <a:gd name="connsiteX3-487" fmla="*/ 313961 w 1194702"/>
                <a:gd name="connsiteY3-488" fmla="*/ 517916 h 1104142"/>
                <a:gd name="connsiteX4-489" fmla="*/ 316766 w 1194702"/>
                <a:gd name="connsiteY4-490" fmla="*/ 164498 h 1104142"/>
                <a:gd name="connsiteX5-491" fmla="*/ 496280 w 1194702"/>
                <a:gd name="connsiteY5-492" fmla="*/ 164498 h 1104142"/>
                <a:gd name="connsiteX6-493" fmla="*/ 496280 w 1194702"/>
                <a:gd name="connsiteY6-494" fmla="*/ 299133 h 1104142"/>
                <a:gd name="connsiteX7-495" fmla="*/ 527134 w 1194702"/>
                <a:gd name="connsiteY7-496" fmla="*/ 299133 h 1104142"/>
                <a:gd name="connsiteX8-497" fmla="*/ 524329 w 1194702"/>
                <a:gd name="connsiteY8-498" fmla="*/ 116814 h 1104142"/>
                <a:gd name="connsiteX9-499" fmla="*/ 723478 w 1194702"/>
                <a:gd name="connsiteY9-500" fmla="*/ 116814 h 1104142"/>
                <a:gd name="connsiteX10-501" fmla="*/ 729087 w 1194702"/>
                <a:gd name="connsiteY10-502" fmla="*/ 299133 h 1104142"/>
                <a:gd name="connsiteX11-503" fmla="*/ 748722 w 1194702"/>
                <a:gd name="connsiteY11-504" fmla="*/ 296328 h 1104142"/>
                <a:gd name="connsiteX12-505" fmla="*/ 748722 w 1194702"/>
                <a:gd name="connsiteY12-506" fmla="*/ 80350 h 1104142"/>
                <a:gd name="connsiteX13-507" fmla="*/ 950675 w 1194702"/>
                <a:gd name="connsiteY13-508" fmla="*/ 80350 h 1104142"/>
                <a:gd name="connsiteX14-509" fmla="*/ 950675 w 1194702"/>
                <a:gd name="connsiteY14-510" fmla="*/ 290719 h 1104142"/>
                <a:gd name="connsiteX15-511" fmla="*/ 1001164 w 1194702"/>
                <a:gd name="connsiteY15-512" fmla="*/ 287914 h 1104142"/>
                <a:gd name="connsiteX16-513" fmla="*/ 1001164 w 1194702"/>
                <a:gd name="connsiteY16-514" fmla="*/ 164498 h 1104142"/>
                <a:gd name="connsiteX17-515" fmla="*/ 1147019 w 1194702"/>
                <a:gd name="connsiteY17-516" fmla="*/ 164498 h 1104142"/>
                <a:gd name="connsiteX18-517" fmla="*/ 1161043 w 1194702"/>
                <a:gd name="connsiteY18-518" fmla="*/ 489867 h 1104142"/>
                <a:gd name="connsiteX19-519" fmla="*/ 1189092 w 1194702"/>
                <a:gd name="connsiteY19-520" fmla="*/ 509501 h 1104142"/>
                <a:gd name="connsiteX20-521" fmla="*/ 1194702 w 1194702"/>
                <a:gd name="connsiteY20-522" fmla="*/ 848895 h 1104142"/>
                <a:gd name="connsiteX21-523" fmla="*/ 1020798 w 1194702"/>
                <a:gd name="connsiteY21-524" fmla="*/ 1053653 h 1104142"/>
                <a:gd name="connsiteX22-525" fmla="*/ 1020798 w 1194702"/>
                <a:gd name="connsiteY22-526" fmla="*/ 1095727 h 1104142"/>
                <a:gd name="connsiteX23-527" fmla="*/ 451402 w 1194702"/>
                <a:gd name="connsiteY23-528" fmla="*/ 1104142 h 1104142"/>
                <a:gd name="connsiteX0-529" fmla="*/ 451402 w 1194702"/>
                <a:gd name="connsiteY0-530" fmla="*/ 1104142 h 1104142"/>
                <a:gd name="connsiteX1-531" fmla="*/ 11031 w 1194702"/>
                <a:gd name="connsiteY1-532" fmla="*/ 548770 h 1104142"/>
                <a:gd name="connsiteX2-533" fmla="*/ 207375 w 1194702"/>
                <a:gd name="connsiteY2-534" fmla="*/ 408525 h 1104142"/>
                <a:gd name="connsiteX3-535" fmla="*/ 313961 w 1194702"/>
                <a:gd name="connsiteY3-536" fmla="*/ 517916 h 1104142"/>
                <a:gd name="connsiteX4-537" fmla="*/ 316766 w 1194702"/>
                <a:gd name="connsiteY4-538" fmla="*/ 164498 h 1104142"/>
                <a:gd name="connsiteX5-539" fmla="*/ 496280 w 1194702"/>
                <a:gd name="connsiteY5-540" fmla="*/ 164498 h 1104142"/>
                <a:gd name="connsiteX6-541" fmla="*/ 496280 w 1194702"/>
                <a:gd name="connsiteY6-542" fmla="*/ 299133 h 1104142"/>
                <a:gd name="connsiteX7-543" fmla="*/ 527134 w 1194702"/>
                <a:gd name="connsiteY7-544" fmla="*/ 299133 h 1104142"/>
                <a:gd name="connsiteX8-545" fmla="*/ 524329 w 1194702"/>
                <a:gd name="connsiteY8-546" fmla="*/ 116814 h 1104142"/>
                <a:gd name="connsiteX9-547" fmla="*/ 723478 w 1194702"/>
                <a:gd name="connsiteY9-548" fmla="*/ 116814 h 1104142"/>
                <a:gd name="connsiteX10-549" fmla="*/ 729087 w 1194702"/>
                <a:gd name="connsiteY10-550" fmla="*/ 299133 h 1104142"/>
                <a:gd name="connsiteX11-551" fmla="*/ 748722 w 1194702"/>
                <a:gd name="connsiteY11-552" fmla="*/ 296328 h 1104142"/>
                <a:gd name="connsiteX12-553" fmla="*/ 748722 w 1194702"/>
                <a:gd name="connsiteY12-554" fmla="*/ 80350 h 1104142"/>
                <a:gd name="connsiteX13-555" fmla="*/ 950675 w 1194702"/>
                <a:gd name="connsiteY13-556" fmla="*/ 80350 h 1104142"/>
                <a:gd name="connsiteX14-557" fmla="*/ 950675 w 1194702"/>
                <a:gd name="connsiteY14-558" fmla="*/ 290719 h 1104142"/>
                <a:gd name="connsiteX15-559" fmla="*/ 1001164 w 1194702"/>
                <a:gd name="connsiteY15-560" fmla="*/ 287914 h 1104142"/>
                <a:gd name="connsiteX16-561" fmla="*/ 1001164 w 1194702"/>
                <a:gd name="connsiteY16-562" fmla="*/ 164498 h 1104142"/>
                <a:gd name="connsiteX17-563" fmla="*/ 1147019 w 1194702"/>
                <a:gd name="connsiteY17-564" fmla="*/ 164498 h 1104142"/>
                <a:gd name="connsiteX18-565" fmla="*/ 1161043 w 1194702"/>
                <a:gd name="connsiteY18-566" fmla="*/ 489867 h 1104142"/>
                <a:gd name="connsiteX19-567" fmla="*/ 1189092 w 1194702"/>
                <a:gd name="connsiteY19-568" fmla="*/ 509501 h 1104142"/>
                <a:gd name="connsiteX20-569" fmla="*/ 1194702 w 1194702"/>
                <a:gd name="connsiteY20-570" fmla="*/ 848895 h 1104142"/>
                <a:gd name="connsiteX21-571" fmla="*/ 1020798 w 1194702"/>
                <a:gd name="connsiteY21-572" fmla="*/ 1053653 h 1104142"/>
                <a:gd name="connsiteX22-573" fmla="*/ 1020798 w 1194702"/>
                <a:gd name="connsiteY22-574" fmla="*/ 1095727 h 1104142"/>
                <a:gd name="connsiteX23-575" fmla="*/ 451402 w 1194702"/>
                <a:gd name="connsiteY23-576" fmla="*/ 1104142 h 1104142"/>
                <a:gd name="connsiteX0-577" fmla="*/ 451402 w 1194702"/>
                <a:gd name="connsiteY0-578" fmla="*/ 1104142 h 1104142"/>
                <a:gd name="connsiteX1-579" fmla="*/ 11031 w 1194702"/>
                <a:gd name="connsiteY1-580" fmla="*/ 548770 h 1104142"/>
                <a:gd name="connsiteX2-581" fmla="*/ 207375 w 1194702"/>
                <a:gd name="connsiteY2-582" fmla="*/ 408525 h 1104142"/>
                <a:gd name="connsiteX3-583" fmla="*/ 313961 w 1194702"/>
                <a:gd name="connsiteY3-584" fmla="*/ 517916 h 1104142"/>
                <a:gd name="connsiteX4-585" fmla="*/ 316766 w 1194702"/>
                <a:gd name="connsiteY4-586" fmla="*/ 164498 h 1104142"/>
                <a:gd name="connsiteX5-587" fmla="*/ 496280 w 1194702"/>
                <a:gd name="connsiteY5-588" fmla="*/ 164498 h 1104142"/>
                <a:gd name="connsiteX6-589" fmla="*/ 496280 w 1194702"/>
                <a:gd name="connsiteY6-590" fmla="*/ 299133 h 1104142"/>
                <a:gd name="connsiteX7-591" fmla="*/ 527134 w 1194702"/>
                <a:gd name="connsiteY7-592" fmla="*/ 299133 h 1104142"/>
                <a:gd name="connsiteX8-593" fmla="*/ 524329 w 1194702"/>
                <a:gd name="connsiteY8-594" fmla="*/ 116814 h 1104142"/>
                <a:gd name="connsiteX9-595" fmla="*/ 723478 w 1194702"/>
                <a:gd name="connsiteY9-596" fmla="*/ 116814 h 1104142"/>
                <a:gd name="connsiteX10-597" fmla="*/ 729087 w 1194702"/>
                <a:gd name="connsiteY10-598" fmla="*/ 299133 h 1104142"/>
                <a:gd name="connsiteX11-599" fmla="*/ 748722 w 1194702"/>
                <a:gd name="connsiteY11-600" fmla="*/ 296328 h 1104142"/>
                <a:gd name="connsiteX12-601" fmla="*/ 748722 w 1194702"/>
                <a:gd name="connsiteY12-602" fmla="*/ 80350 h 1104142"/>
                <a:gd name="connsiteX13-603" fmla="*/ 950675 w 1194702"/>
                <a:gd name="connsiteY13-604" fmla="*/ 80350 h 1104142"/>
                <a:gd name="connsiteX14-605" fmla="*/ 950675 w 1194702"/>
                <a:gd name="connsiteY14-606" fmla="*/ 290719 h 1104142"/>
                <a:gd name="connsiteX15-607" fmla="*/ 1001164 w 1194702"/>
                <a:gd name="connsiteY15-608" fmla="*/ 287914 h 1104142"/>
                <a:gd name="connsiteX16-609" fmla="*/ 1001164 w 1194702"/>
                <a:gd name="connsiteY16-610" fmla="*/ 164498 h 1104142"/>
                <a:gd name="connsiteX17-611" fmla="*/ 1147019 w 1194702"/>
                <a:gd name="connsiteY17-612" fmla="*/ 164498 h 1104142"/>
                <a:gd name="connsiteX18-613" fmla="*/ 1161043 w 1194702"/>
                <a:gd name="connsiteY18-614" fmla="*/ 489867 h 1104142"/>
                <a:gd name="connsiteX19-615" fmla="*/ 1189092 w 1194702"/>
                <a:gd name="connsiteY19-616" fmla="*/ 509501 h 1104142"/>
                <a:gd name="connsiteX20-617" fmla="*/ 1194702 w 1194702"/>
                <a:gd name="connsiteY20-618" fmla="*/ 848895 h 1104142"/>
                <a:gd name="connsiteX21-619" fmla="*/ 1020798 w 1194702"/>
                <a:gd name="connsiteY21-620" fmla="*/ 1053653 h 1104142"/>
                <a:gd name="connsiteX22-621" fmla="*/ 1020798 w 1194702"/>
                <a:gd name="connsiteY22-622" fmla="*/ 1095727 h 1104142"/>
                <a:gd name="connsiteX23-623" fmla="*/ 451402 w 1194702"/>
                <a:gd name="connsiteY23-624" fmla="*/ 1104142 h 1104142"/>
                <a:gd name="connsiteX0-625" fmla="*/ 451402 w 1194702"/>
                <a:gd name="connsiteY0-626" fmla="*/ 1104142 h 1104142"/>
                <a:gd name="connsiteX1-627" fmla="*/ 11031 w 1194702"/>
                <a:gd name="connsiteY1-628" fmla="*/ 548770 h 1104142"/>
                <a:gd name="connsiteX2-629" fmla="*/ 207375 w 1194702"/>
                <a:gd name="connsiteY2-630" fmla="*/ 408525 h 1104142"/>
                <a:gd name="connsiteX3-631" fmla="*/ 313961 w 1194702"/>
                <a:gd name="connsiteY3-632" fmla="*/ 517916 h 1104142"/>
                <a:gd name="connsiteX4-633" fmla="*/ 316766 w 1194702"/>
                <a:gd name="connsiteY4-634" fmla="*/ 164498 h 1104142"/>
                <a:gd name="connsiteX5-635" fmla="*/ 496280 w 1194702"/>
                <a:gd name="connsiteY5-636" fmla="*/ 164498 h 1104142"/>
                <a:gd name="connsiteX6-637" fmla="*/ 496280 w 1194702"/>
                <a:gd name="connsiteY6-638" fmla="*/ 299133 h 1104142"/>
                <a:gd name="connsiteX7-639" fmla="*/ 527134 w 1194702"/>
                <a:gd name="connsiteY7-640" fmla="*/ 299133 h 1104142"/>
                <a:gd name="connsiteX8-641" fmla="*/ 524329 w 1194702"/>
                <a:gd name="connsiteY8-642" fmla="*/ 116814 h 1104142"/>
                <a:gd name="connsiteX9-643" fmla="*/ 723478 w 1194702"/>
                <a:gd name="connsiteY9-644" fmla="*/ 116814 h 1104142"/>
                <a:gd name="connsiteX10-645" fmla="*/ 729087 w 1194702"/>
                <a:gd name="connsiteY10-646" fmla="*/ 299133 h 1104142"/>
                <a:gd name="connsiteX11-647" fmla="*/ 748722 w 1194702"/>
                <a:gd name="connsiteY11-648" fmla="*/ 296328 h 1104142"/>
                <a:gd name="connsiteX12-649" fmla="*/ 748722 w 1194702"/>
                <a:gd name="connsiteY12-650" fmla="*/ 80350 h 1104142"/>
                <a:gd name="connsiteX13-651" fmla="*/ 950675 w 1194702"/>
                <a:gd name="connsiteY13-652" fmla="*/ 80350 h 1104142"/>
                <a:gd name="connsiteX14-653" fmla="*/ 950675 w 1194702"/>
                <a:gd name="connsiteY14-654" fmla="*/ 290719 h 1104142"/>
                <a:gd name="connsiteX15-655" fmla="*/ 1001164 w 1194702"/>
                <a:gd name="connsiteY15-656" fmla="*/ 287914 h 1104142"/>
                <a:gd name="connsiteX16-657" fmla="*/ 1001164 w 1194702"/>
                <a:gd name="connsiteY16-658" fmla="*/ 164498 h 1104142"/>
                <a:gd name="connsiteX17-659" fmla="*/ 1147019 w 1194702"/>
                <a:gd name="connsiteY17-660" fmla="*/ 164498 h 1104142"/>
                <a:gd name="connsiteX18-661" fmla="*/ 1161043 w 1194702"/>
                <a:gd name="connsiteY18-662" fmla="*/ 489867 h 1104142"/>
                <a:gd name="connsiteX19-663" fmla="*/ 1189092 w 1194702"/>
                <a:gd name="connsiteY19-664" fmla="*/ 509501 h 1104142"/>
                <a:gd name="connsiteX20-665" fmla="*/ 1194702 w 1194702"/>
                <a:gd name="connsiteY20-666" fmla="*/ 848895 h 1104142"/>
                <a:gd name="connsiteX21-667" fmla="*/ 1020798 w 1194702"/>
                <a:gd name="connsiteY21-668" fmla="*/ 1053653 h 1104142"/>
                <a:gd name="connsiteX22-669" fmla="*/ 1020798 w 1194702"/>
                <a:gd name="connsiteY22-670" fmla="*/ 1095727 h 1104142"/>
                <a:gd name="connsiteX23-671" fmla="*/ 451402 w 1194702"/>
                <a:gd name="connsiteY23-672" fmla="*/ 1104142 h 1104142"/>
                <a:gd name="connsiteX0-673" fmla="*/ 451402 w 1194702"/>
                <a:gd name="connsiteY0-674" fmla="*/ 1104142 h 1104142"/>
                <a:gd name="connsiteX1-675" fmla="*/ 11031 w 1194702"/>
                <a:gd name="connsiteY1-676" fmla="*/ 548770 h 1104142"/>
                <a:gd name="connsiteX2-677" fmla="*/ 207375 w 1194702"/>
                <a:gd name="connsiteY2-678" fmla="*/ 408525 h 1104142"/>
                <a:gd name="connsiteX3-679" fmla="*/ 313961 w 1194702"/>
                <a:gd name="connsiteY3-680" fmla="*/ 517916 h 1104142"/>
                <a:gd name="connsiteX4-681" fmla="*/ 316766 w 1194702"/>
                <a:gd name="connsiteY4-682" fmla="*/ 164498 h 1104142"/>
                <a:gd name="connsiteX5-683" fmla="*/ 496280 w 1194702"/>
                <a:gd name="connsiteY5-684" fmla="*/ 164498 h 1104142"/>
                <a:gd name="connsiteX6-685" fmla="*/ 496280 w 1194702"/>
                <a:gd name="connsiteY6-686" fmla="*/ 299133 h 1104142"/>
                <a:gd name="connsiteX7-687" fmla="*/ 527134 w 1194702"/>
                <a:gd name="connsiteY7-688" fmla="*/ 299133 h 1104142"/>
                <a:gd name="connsiteX8-689" fmla="*/ 524329 w 1194702"/>
                <a:gd name="connsiteY8-690" fmla="*/ 116814 h 1104142"/>
                <a:gd name="connsiteX9-691" fmla="*/ 723478 w 1194702"/>
                <a:gd name="connsiteY9-692" fmla="*/ 116814 h 1104142"/>
                <a:gd name="connsiteX10-693" fmla="*/ 729087 w 1194702"/>
                <a:gd name="connsiteY10-694" fmla="*/ 299133 h 1104142"/>
                <a:gd name="connsiteX11-695" fmla="*/ 748722 w 1194702"/>
                <a:gd name="connsiteY11-696" fmla="*/ 296328 h 1104142"/>
                <a:gd name="connsiteX12-697" fmla="*/ 748722 w 1194702"/>
                <a:gd name="connsiteY12-698" fmla="*/ 80350 h 1104142"/>
                <a:gd name="connsiteX13-699" fmla="*/ 950675 w 1194702"/>
                <a:gd name="connsiteY13-700" fmla="*/ 80350 h 1104142"/>
                <a:gd name="connsiteX14-701" fmla="*/ 950675 w 1194702"/>
                <a:gd name="connsiteY14-702" fmla="*/ 290719 h 1104142"/>
                <a:gd name="connsiteX15-703" fmla="*/ 1001164 w 1194702"/>
                <a:gd name="connsiteY15-704" fmla="*/ 287914 h 1104142"/>
                <a:gd name="connsiteX16-705" fmla="*/ 1001164 w 1194702"/>
                <a:gd name="connsiteY16-706" fmla="*/ 164498 h 1104142"/>
                <a:gd name="connsiteX17-707" fmla="*/ 1147019 w 1194702"/>
                <a:gd name="connsiteY17-708" fmla="*/ 164498 h 1104142"/>
                <a:gd name="connsiteX18-709" fmla="*/ 1161043 w 1194702"/>
                <a:gd name="connsiteY18-710" fmla="*/ 489867 h 1104142"/>
                <a:gd name="connsiteX19-711" fmla="*/ 1189092 w 1194702"/>
                <a:gd name="connsiteY19-712" fmla="*/ 509501 h 1104142"/>
                <a:gd name="connsiteX20-713" fmla="*/ 1194702 w 1194702"/>
                <a:gd name="connsiteY20-714" fmla="*/ 848895 h 1104142"/>
                <a:gd name="connsiteX21-715" fmla="*/ 1020798 w 1194702"/>
                <a:gd name="connsiteY21-716" fmla="*/ 1053653 h 1104142"/>
                <a:gd name="connsiteX22-717" fmla="*/ 1020798 w 1194702"/>
                <a:gd name="connsiteY22-718" fmla="*/ 1095727 h 1104142"/>
                <a:gd name="connsiteX23-719" fmla="*/ 451402 w 1194702"/>
                <a:gd name="connsiteY23-720" fmla="*/ 1104142 h 1104142"/>
                <a:gd name="connsiteX0-721" fmla="*/ 451402 w 1194702"/>
                <a:gd name="connsiteY0-722" fmla="*/ 1104142 h 1104142"/>
                <a:gd name="connsiteX1-723" fmla="*/ 11031 w 1194702"/>
                <a:gd name="connsiteY1-724" fmla="*/ 548770 h 1104142"/>
                <a:gd name="connsiteX2-725" fmla="*/ 207375 w 1194702"/>
                <a:gd name="connsiteY2-726" fmla="*/ 408525 h 1104142"/>
                <a:gd name="connsiteX3-727" fmla="*/ 313961 w 1194702"/>
                <a:gd name="connsiteY3-728" fmla="*/ 517916 h 1104142"/>
                <a:gd name="connsiteX4-729" fmla="*/ 316766 w 1194702"/>
                <a:gd name="connsiteY4-730" fmla="*/ 164498 h 1104142"/>
                <a:gd name="connsiteX5-731" fmla="*/ 496280 w 1194702"/>
                <a:gd name="connsiteY5-732" fmla="*/ 164498 h 1104142"/>
                <a:gd name="connsiteX6-733" fmla="*/ 496280 w 1194702"/>
                <a:gd name="connsiteY6-734" fmla="*/ 299133 h 1104142"/>
                <a:gd name="connsiteX7-735" fmla="*/ 527134 w 1194702"/>
                <a:gd name="connsiteY7-736" fmla="*/ 299133 h 1104142"/>
                <a:gd name="connsiteX8-737" fmla="*/ 524329 w 1194702"/>
                <a:gd name="connsiteY8-738" fmla="*/ 116814 h 1104142"/>
                <a:gd name="connsiteX9-739" fmla="*/ 723478 w 1194702"/>
                <a:gd name="connsiteY9-740" fmla="*/ 116814 h 1104142"/>
                <a:gd name="connsiteX10-741" fmla="*/ 729087 w 1194702"/>
                <a:gd name="connsiteY10-742" fmla="*/ 299133 h 1104142"/>
                <a:gd name="connsiteX11-743" fmla="*/ 748722 w 1194702"/>
                <a:gd name="connsiteY11-744" fmla="*/ 296328 h 1104142"/>
                <a:gd name="connsiteX12-745" fmla="*/ 748722 w 1194702"/>
                <a:gd name="connsiteY12-746" fmla="*/ 80350 h 1104142"/>
                <a:gd name="connsiteX13-747" fmla="*/ 950675 w 1194702"/>
                <a:gd name="connsiteY13-748" fmla="*/ 80350 h 1104142"/>
                <a:gd name="connsiteX14-749" fmla="*/ 950675 w 1194702"/>
                <a:gd name="connsiteY14-750" fmla="*/ 290719 h 1104142"/>
                <a:gd name="connsiteX15-751" fmla="*/ 1001164 w 1194702"/>
                <a:gd name="connsiteY15-752" fmla="*/ 287914 h 1104142"/>
                <a:gd name="connsiteX16-753" fmla="*/ 1001164 w 1194702"/>
                <a:gd name="connsiteY16-754" fmla="*/ 164498 h 1104142"/>
                <a:gd name="connsiteX17-755" fmla="*/ 1147019 w 1194702"/>
                <a:gd name="connsiteY17-756" fmla="*/ 164498 h 1104142"/>
                <a:gd name="connsiteX18-757" fmla="*/ 1161043 w 1194702"/>
                <a:gd name="connsiteY18-758" fmla="*/ 489867 h 1104142"/>
                <a:gd name="connsiteX19-759" fmla="*/ 1189092 w 1194702"/>
                <a:gd name="connsiteY19-760" fmla="*/ 509501 h 1104142"/>
                <a:gd name="connsiteX20-761" fmla="*/ 1194702 w 1194702"/>
                <a:gd name="connsiteY20-762" fmla="*/ 848895 h 1104142"/>
                <a:gd name="connsiteX21-763" fmla="*/ 1020798 w 1194702"/>
                <a:gd name="connsiteY21-764" fmla="*/ 1053653 h 1104142"/>
                <a:gd name="connsiteX22-765" fmla="*/ 1020798 w 1194702"/>
                <a:gd name="connsiteY22-766" fmla="*/ 1095727 h 1104142"/>
                <a:gd name="connsiteX23-767" fmla="*/ 451402 w 1194702"/>
                <a:gd name="connsiteY23-768" fmla="*/ 1104142 h 1104142"/>
                <a:gd name="connsiteX0-769" fmla="*/ 451402 w 1194702"/>
                <a:gd name="connsiteY0-770" fmla="*/ 1104142 h 1104142"/>
                <a:gd name="connsiteX1-771" fmla="*/ 11031 w 1194702"/>
                <a:gd name="connsiteY1-772" fmla="*/ 548770 h 1104142"/>
                <a:gd name="connsiteX2-773" fmla="*/ 207375 w 1194702"/>
                <a:gd name="connsiteY2-774" fmla="*/ 408525 h 1104142"/>
                <a:gd name="connsiteX3-775" fmla="*/ 313961 w 1194702"/>
                <a:gd name="connsiteY3-776" fmla="*/ 517916 h 1104142"/>
                <a:gd name="connsiteX4-777" fmla="*/ 316766 w 1194702"/>
                <a:gd name="connsiteY4-778" fmla="*/ 164498 h 1104142"/>
                <a:gd name="connsiteX5-779" fmla="*/ 496280 w 1194702"/>
                <a:gd name="connsiteY5-780" fmla="*/ 164498 h 1104142"/>
                <a:gd name="connsiteX6-781" fmla="*/ 496280 w 1194702"/>
                <a:gd name="connsiteY6-782" fmla="*/ 299133 h 1104142"/>
                <a:gd name="connsiteX7-783" fmla="*/ 527134 w 1194702"/>
                <a:gd name="connsiteY7-784" fmla="*/ 299133 h 1104142"/>
                <a:gd name="connsiteX8-785" fmla="*/ 524329 w 1194702"/>
                <a:gd name="connsiteY8-786" fmla="*/ 116814 h 1104142"/>
                <a:gd name="connsiteX9-787" fmla="*/ 723478 w 1194702"/>
                <a:gd name="connsiteY9-788" fmla="*/ 116814 h 1104142"/>
                <a:gd name="connsiteX10-789" fmla="*/ 729087 w 1194702"/>
                <a:gd name="connsiteY10-790" fmla="*/ 299133 h 1104142"/>
                <a:gd name="connsiteX11-791" fmla="*/ 748722 w 1194702"/>
                <a:gd name="connsiteY11-792" fmla="*/ 296328 h 1104142"/>
                <a:gd name="connsiteX12-793" fmla="*/ 748722 w 1194702"/>
                <a:gd name="connsiteY12-794" fmla="*/ 80350 h 1104142"/>
                <a:gd name="connsiteX13-795" fmla="*/ 950675 w 1194702"/>
                <a:gd name="connsiteY13-796" fmla="*/ 80350 h 1104142"/>
                <a:gd name="connsiteX14-797" fmla="*/ 950675 w 1194702"/>
                <a:gd name="connsiteY14-798" fmla="*/ 290719 h 1104142"/>
                <a:gd name="connsiteX15-799" fmla="*/ 1001164 w 1194702"/>
                <a:gd name="connsiteY15-800" fmla="*/ 287914 h 1104142"/>
                <a:gd name="connsiteX16-801" fmla="*/ 1001164 w 1194702"/>
                <a:gd name="connsiteY16-802" fmla="*/ 164498 h 1104142"/>
                <a:gd name="connsiteX17-803" fmla="*/ 1147019 w 1194702"/>
                <a:gd name="connsiteY17-804" fmla="*/ 164498 h 1104142"/>
                <a:gd name="connsiteX18-805" fmla="*/ 1161043 w 1194702"/>
                <a:gd name="connsiteY18-806" fmla="*/ 489867 h 1104142"/>
                <a:gd name="connsiteX19-807" fmla="*/ 1189092 w 1194702"/>
                <a:gd name="connsiteY19-808" fmla="*/ 509501 h 1104142"/>
                <a:gd name="connsiteX20-809" fmla="*/ 1194702 w 1194702"/>
                <a:gd name="connsiteY20-810" fmla="*/ 848895 h 1104142"/>
                <a:gd name="connsiteX21-811" fmla="*/ 1020798 w 1194702"/>
                <a:gd name="connsiteY21-812" fmla="*/ 1053653 h 1104142"/>
                <a:gd name="connsiteX22-813" fmla="*/ 1020798 w 1194702"/>
                <a:gd name="connsiteY22-814" fmla="*/ 1095727 h 1104142"/>
                <a:gd name="connsiteX23-815" fmla="*/ 451402 w 1194702"/>
                <a:gd name="connsiteY23-816" fmla="*/ 1104142 h 1104142"/>
                <a:gd name="connsiteX0-817" fmla="*/ 451402 w 1194702"/>
                <a:gd name="connsiteY0-818" fmla="*/ 1104142 h 1104142"/>
                <a:gd name="connsiteX1-819" fmla="*/ 11031 w 1194702"/>
                <a:gd name="connsiteY1-820" fmla="*/ 548770 h 1104142"/>
                <a:gd name="connsiteX2-821" fmla="*/ 207375 w 1194702"/>
                <a:gd name="connsiteY2-822" fmla="*/ 408525 h 1104142"/>
                <a:gd name="connsiteX3-823" fmla="*/ 313961 w 1194702"/>
                <a:gd name="connsiteY3-824" fmla="*/ 517916 h 1104142"/>
                <a:gd name="connsiteX4-825" fmla="*/ 316766 w 1194702"/>
                <a:gd name="connsiteY4-826" fmla="*/ 164498 h 1104142"/>
                <a:gd name="connsiteX5-827" fmla="*/ 496280 w 1194702"/>
                <a:gd name="connsiteY5-828" fmla="*/ 164498 h 1104142"/>
                <a:gd name="connsiteX6-829" fmla="*/ 496280 w 1194702"/>
                <a:gd name="connsiteY6-830" fmla="*/ 299133 h 1104142"/>
                <a:gd name="connsiteX7-831" fmla="*/ 527134 w 1194702"/>
                <a:gd name="connsiteY7-832" fmla="*/ 299133 h 1104142"/>
                <a:gd name="connsiteX8-833" fmla="*/ 524329 w 1194702"/>
                <a:gd name="connsiteY8-834" fmla="*/ 116814 h 1104142"/>
                <a:gd name="connsiteX9-835" fmla="*/ 723478 w 1194702"/>
                <a:gd name="connsiteY9-836" fmla="*/ 116814 h 1104142"/>
                <a:gd name="connsiteX10-837" fmla="*/ 729087 w 1194702"/>
                <a:gd name="connsiteY10-838" fmla="*/ 299133 h 1104142"/>
                <a:gd name="connsiteX11-839" fmla="*/ 748722 w 1194702"/>
                <a:gd name="connsiteY11-840" fmla="*/ 296328 h 1104142"/>
                <a:gd name="connsiteX12-841" fmla="*/ 748722 w 1194702"/>
                <a:gd name="connsiteY12-842" fmla="*/ 80350 h 1104142"/>
                <a:gd name="connsiteX13-843" fmla="*/ 950675 w 1194702"/>
                <a:gd name="connsiteY13-844" fmla="*/ 80350 h 1104142"/>
                <a:gd name="connsiteX14-845" fmla="*/ 950675 w 1194702"/>
                <a:gd name="connsiteY14-846" fmla="*/ 290719 h 1104142"/>
                <a:gd name="connsiteX15-847" fmla="*/ 1001164 w 1194702"/>
                <a:gd name="connsiteY15-848" fmla="*/ 287914 h 1104142"/>
                <a:gd name="connsiteX16-849" fmla="*/ 1001164 w 1194702"/>
                <a:gd name="connsiteY16-850" fmla="*/ 164498 h 1104142"/>
                <a:gd name="connsiteX17-851" fmla="*/ 1147019 w 1194702"/>
                <a:gd name="connsiteY17-852" fmla="*/ 164498 h 1104142"/>
                <a:gd name="connsiteX18-853" fmla="*/ 1161043 w 1194702"/>
                <a:gd name="connsiteY18-854" fmla="*/ 489867 h 1104142"/>
                <a:gd name="connsiteX19-855" fmla="*/ 1189092 w 1194702"/>
                <a:gd name="connsiteY19-856" fmla="*/ 509501 h 1104142"/>
                <a:gd name="connsiteX20-857" fmla="*/ 1194702 w 1194702"/>
                <a:gd name="connsiteY20-858" fmla="*/ 848895 h 1104142"/>
                <a:gd name="connsiteX21-859" fmla="*/ 1020798 w 1194702"/>
                <a:gd name="connsiteY21-860" fmla="*/ 1053653 h 1104142"/>
                <a:gd name="connsiteX22-861" fmla="*/ 1020798 w 1194702"/>
                <a:gd name="connsiteY22-862" fmla="*/ 1095727 h 1104142"/>
                <a:gd name="connsiteX23-863" fmla="*/ 451402 w 1194702"/>
                <a:gd name="connsiteY23-864" fmla="*/ 1104142 h 11041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194702" h="1104142">
                  <a:moveTo>
                    <a:pt x="451402" y="1104142"/>
                  </a:moveTo>
                  <a:cubicBezTo>
                    <a:pt x="287783" y="958287"/>
                    <a:pt x="157821" y="733894"/>
                    <a:pt x="11031" y="548770"/>
                  </a:cubicBezTo>
                  <a:cubicBezTo>
                    <a:pt x="-46937" y="471168"/>
                    <a:pt x="139122" y="340272"/>
                    <a:pt x="207375" y="408525"/>
                  </a:cubicBezTo>
                  <a:lnTo>
                    <a:pt x="313961" y="517916"/>
                  </a:lnTo>
                  <a:lnTo>
                    <a:pt x="316766" y="164498"/>
                  </a:lnTo>
                  <a:cubicBezTo>
                    <a:pt x="312091" y="15838"/>
                    <a:pt x="500955" y="52301"/>
                    <a:pt x="496280" y="164498"/>
                  </a:cubicBezTo>
                  <a:lnTo>
                    <a:pt x="496280" y="299133"/>
                  </a:lnTo>
                  <a:lnTo>
                    <a:pt x="527134" y="299133"/>
                  </a:lnTo>
                  <a:lnTo>
                    <a:pt x="524329" y="116814"/>
                  </a:lnTo>
                  <a:cubicBezTo>
                    <a:pt x="523394" y="-31846"/>
                    <a:pt x="721608" y="-45870"/>
                    <a:pt x="723478" y="116814"/>
                  </a:cubicBezTo>
                  <a:lnTo>
                    <a:pt x="729087" y="299133"/>
                  </a:lnTo>
                  <a:lnTo>
                    <a:pt x="748722" y="296328"/>
                  </a:lnTo>
                  <a:lnTo>
                    <a:pt x="748722" y="80350"/>
                  </a:lnTo>
                  <a:cubicBezTo>
                    <a:pt x="745918" y="-12212"/>
                    <a:pt x="950675" y="-37456"/>
                    <a:pt x="950675" y="80350"/>
                  </a:cubicBezTo>
                  <a:lnTo>
                    <a:pt x="950675" y="290719"/>
                  </a:lnTo>
                  <a:lnTo>
                    <a:pt x="1001164" y="287914"/>
                  </a:lnTo>
                  <a:lnTo>
                    <a:pt x="1001164" y="164498"/>
                  </a:lnTo>
                  <a:cubicBezTo>
                    <a:pt x="1002098" y="85960"/>
                    <a:pt x="1143280" y="94375"/>
                    <a:pt x="1147019" y="164498"/>
                  </a:cubicBezTo>
                  <a:lnTo>
                    <a:pt x="1161043" y="489867"/>
                  </a:lnTo>
                  <a:lnTo>
                    <a:pt x="1189092" y="509501"/>
                  </a:lnTo>
                  <a:lnTo>
                    <a:pt x="1194702" y="848895"/>
                  </a:lnTo>
                  <a:cubicBezTo>
                    <a:pt x="1187223" y="950807"/>
                    <a:pt x="1087181" y="1010644"/>
                    <a:pt x="1020798" y="1053653"/>
                  </a:cubicBezTo>
                  <a:lnTo>
                    <a:pt x="1020798" y="1095727"/>
                  </a:lnTo>
                  <a:lnTo>
                    <a:pt x="451402" y="1104142"/>
                  </a:lnTo>
                  <a:close/>
                </a:path>
              </a:pathLst>
            </a:custGeom>
            <a:solidFill>
              <a:srgbClr val="F0A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8" name="矩形 107"/>
            <p:cNvSpPr/>
            <p:nvPr/>
          </p:nvSpPr>
          <p:spPr>
            <a:xfrm>
              <a:off x="5062859" y="6131529"/>
              <a:ext cx="718056" cy="159880"/>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矩形 108"/>
            <p:cNvSpPr/>
            <p:nvPr/>
          </p:nvSpPr>
          <p:spPr>
            <a:xfrm>
              <a:off x="5009566" y="6291408"/>
              <a:ext cx="835861" cy="2506970"/>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19" name="文本框 118"/>
          <p:cNvSpPr txBox="1"/>
          <p:nvPr/>
        </p:nvSpPr>
        <p:spPr>
          <a:xfrm>
            <a:off x="4771861" y="2292037"/>
            <a:ext cx="2398875" cy="429895"/>
          </a:xfrm>
          <a:prstGeom prst="rect">
            <a:avLst/>
          </a:prstGeom>
          <a:noFill/>
        </p:spPr>
        <p:txBody>
          <a:bodyPr wrap="square" rtlCol="0">
            <a:spAutoFit/>
            <a:scene3d>
              <a:camera prst="orthographicFront"/>
              <a:lightRig rig="threePt" dir="t"/>
            </a:scene3d>
            <a:sp3d contourW="12700"/>
          </a:bodyPr>
          <a:lstStyle/>
          <a:p>
            <a:pPr algn="ctr"/>
            <a:r>
              <a:rPr lang="en-US" altLang="zh-CN" sz="2200" b="1" dirty="0">
                <a:solidFill>
                  <a:srgbClr val="288DBB"/>
                </a:solidFill>
                <a:latin typeface="Calibri" panose="020F0502020204030204" pitchFamily="34" charset="0"/>
              </a:rPr>
              <a:t> Silica </a:t>
            </a:r>
            <a:endParaRPr lang="zh-CN" altLang="en-US" sz="2200" b="1" dirty="0">
              <a:solidFill>
                <a:srgbClr val="288DBB"/>
              </a:solidFill>
              <a:latin typeface="Calibri" panose="020F0502020204030204" pitchFamily="34" charset="0"/>
            </a:endParaRPr>
          </a:p>
        </p:txBody>
      </p:sp>
      <p:sp>
        <p:nvSpPr>
          <p:cNvPr id="120" name="文本框 119"/>
          <p:cNvSpPr txBox="1"/>
          <p:nvPr/>
        </p:nvSpPr>
        <p:spPr>
          <a:xfrm>
            <a:off x="6610981" y="3798252"/>
            <a:ext cx="2398875" cy="52197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12B19F"/>
                </a:solidFill>
                <a:latin typeface="Calibri" panose="020F0502020204030204" pitchFamily="34" charset="0"/>
              </a:rPr>
              <a:t>Limestone</a:t>
            </a:r>
            <a:endParaRPr lang="zh-CN" altLang="en-US" sz="2800" b="1" dirty="0">
              <a:solidFill>
                <a:srgbClr val="12B19F"/>
              </a:solidFill>
              <a:latin typeface="Calibri" panose="020F0502020204030204" pitchFamily="34" charset="0"/>
            </a:endParaRPr>
          </a:p>
        </p:txBody>
      </p:sp>
      <p:sp>
        <p:nvSpPr>
          <p:cNvPr id="121" name="文本框 120"/>
          <p:cNvSpPr txBox="1"/>
          <p:nvPr/>
        </p:nvSpPr>
        <p:spPr>
          <a:xfrm>
            <a:off x="8474210" y="2586235"/>
            <a:ext cx="2398875" cy="52197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E04548"/>
                </a:solidFill>
                <a:latin typeface="Calibri" panose="020F0502020204030204" pitchFamily="34" charset="0"/>
              </a:rPr>
              <a:t>Gypsum</a:t>
            </a:r>
            <a:endParaRPr lang="zh-CN" altLang="en-US" sz="2800" b="1" dirty="0">
              <a:solidFill>
                <a:srgbClr val="E04548"/>
              </a:solidFill>
              <a:latin typeface="Calibri" panose="020F0502020204030204" pitchFamily="34" charset="0"/>
            </a:endParaRPr>
          </a:p>
        </p:txBody>
      </p:sp>
      <p:sp>
        <p:nvSpPr>
          <p:cNvPr id="122" name="文本框 121"/>
          <p:cNvSpPr txBox="1"/>
          <p:nvPr/>
        </p:nvSpPr>
        <p:spPr>
          <a:xfrm>
            <a:off x="10191610" y="3109455"/>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rgbClr val="FDB52D"/>
                </a:solidFill>
                <a:latin typeface="Calibri" panose="020F0502020204030204" pitchFamily="34" charset="0"/>
              </a:rPr>
              <a:t>Clay</a:t>
            </a:r>
            <a:endParaRPr lang="en-US" altLang="zh-CN" sz="2000" b="1" dirty="0">
              <a:solidFill>
                <a:srgbClr val="FDB52D"/>
              </a:solidFill>
              <a:latin typeface="Calibri" panose="020F0502020204030204" pitchFamily="34" charset="0"/>
            </a:endParaRPr>
          </a:p>
        </p:txBody>
      </p:sp>
      <p:sp>
        <p:nvSpPr>
          <p:cNvPr id="123" name="文本框 18"/>
          <p:cNvSpPr>
            <a:spLocks noChangeArrowheads="1"/>
          </p:cNvSpPr>
          <p:nvPr/>
        </p:nvSpPr>
        <p:spPr bwMode="auto">
          <a:xfrm>
            <a:off x="3662931" y="183167"/>
            <a:ext cx="42011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8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rPr>
              <a:t>Raw Materials</a:t>
            </a:r>
            <a:endParaRPr lang="en-US" sz="4800" b="1" dirty="0">
              <a:solidFill>
                <a:schemeClr val="bg1"/>
              </a:solidFill>
              <a:latin typeface="Chalkboard Bold" panose="03050602040202020205" charset="0"/>
              <a:ea typeface="Microsoft YaHei" panose="020B0503020204020204" pitchFamily="34" charset="-122"/>
              <a:cs typeface="Chalkboard Bold" panose="03050602040202020205" charset="0"/>
              <a:sym typeface="Microsoft YaHei" panose="020B0503020204020204" pitchFamily="34" charset="-122"/>
            </a:endParaRPr>
          </a:p>
        </p:txBody>
      </p:sp>
      <p:sp>
        <p:nvSpPr>
          <p:cNvPr id="5" name="Text Box 4"/>
          <p:cNvSpPr txBox="1"/>
          <p:nvPr/>
        </p:nvSpPr>
        <p:spPr>
          <a:xfrm>
            <a:off x="160020" y="1940560"/>
            <a:ext cx="4612005" cy="645160"/>
          </a:xfrm>
          <a:prstGeom prst="rect">
            <a:avLst/>
          </a:prstGeom>
          <a:noFill/>
        </p:spPr>
        <p:txBody>
          <a:bodyPr wrap="square" rtlCol="0">
            <a:spAutoFit/>
          </a:bodyPr>
          <a:p>
            <a:r>
              <a:rPr lang="en-US" b="1">
                <a:latin typeface="Chalkboard Bold" panose="03050602040202020205" charset="0"/>
                <a:cs typeface="Chalkboard Bold" panose="03050602040202020205" charset="0"/>
              </a:rPr>
              <a:t>The raw materials used in the production of cement are:</a:t>
            </a:r>
            <a:endParaRPr lang="en-US" b="1">
              <a:latin typeface="Chalkboard Bold" panose="03050602040202020205" charset="0"/>
              <a:cs typeface="Chalkboard Bold" panose="03050602040202020205" charset="0"/>
            </a:endParaRPr>
          </a:p>
        </p:txBody>
      </p:sp>
      <p:sp>
        <p:nvSpPr>
          <p:cNvPr id="6" name="Text Box 5"/>
          <p:cNvSpPr txBox="1"/>
          <p:nvPr/>
        </p:nvSpPr>
        <p:spPr>
          <a:xfrm>
            <a:off x="160655" y="2747645"/>
            <a:ext cx="4611370" cy="3046095"/>
          </a:xfrm>
          <a:prstGeom prst="rect">
            <a:avLst/>
          </a:prstGeom>
          <a:noFill/>
        </p:spPr>
        <p:txBody>
          <a:bodyPr wrap="square" rtlCol="0">
            <a:spAutoFit/>
          </a:bodyPr>
          <a:p>
            <a:r>
              <a:rPr lang="en-US" sz="1600" b="1">
                <a:latin typeface="PingFang HK Semibold" panose="020B0400000000000000" charset="-122"/>
                <a:ea typeface="PingFang HK Semibold" panose="020B0400000000000000" charset="-122"/>
                <a:cs typeface="Andale Mono" panose="020B0509000000000004" charset="0"/>
              </a:rPr>
              <a:t>1. Calcareous materials(which supply lime): Eg. limestone, cement rock(a soft argillaceous limestone), chalk, clay/marl, or marine shales and waste calcium carbonate from industrial process.</a:t>
            </a:r>
            <a:endParaRPr lang="en-US" sz="1600" b="1">
              <a:latin typeface="PingFang HK Semibold" panose="020B0400000000000000" charset="-122"/>
              <a:ea typeface="PingFang HK Semibold" panose="020B0400000000000000" charset="-122"/>
              <a:cs typeface="Andale Mono" panose="020B0509000000000004" charset="0"/>
            </a:endParaRPr>
          </a:p>
          <a:p>
            <a:endParaRPr lang="en-US" sz="1600" b="1">
              <a:latin typeface="PingFang HK Semibold" panose="020B0400000000000000" charset="-122"/>
              <a:ea typeface="PingFang HK Semibold" panose="020B0400000000000000" charset="-122"/>
              <a:cs typeface="Andale Mono" panose="020B0509000000000004" charset="0"/>
            </a:endParaRPr>
          </a:p>
          <a:p>
            <a:r>
              <a:rPr lang="en-US" sz="1600" b="1">
                <a:latin typeface="PingFang HK Semibold" panose="020B0400000000000000" charset="-122"/>
                <a:ea typeface="PingFang HK Semibold" panose="020B0400000000000000" charset="-122"/>
                <a:cs typeface="Andale Mono" panose="020B0509000000000004" charset="0"/>
              </a:rPr>
              <a:t>2. Argillaceous materials(which supply silica(SiO₂), aluminates(Al₂O₃), and iron oxides (Fe₂O₃)): Eg. clay, ashes, blast furnace slag.</a:t>
            </a:r>
            <a:endParaRPr lang="en-US" sz="1600" b="1">
              <a:latin typeface="PingFang HK Semibold" panose="020B0400000000000000" charset="-122"/>
              <a:ea typeface="PingFang HK Semibold" panose="020B0400000000000000" charset="-122"/>
              <a:cs typeface="Andale Mono" panose="020B0509000000000004" charset="0"/>
            </a:endParaRPr>
          </a:p>
          <a:p>
            <a:endParaRPr lang="en-US" sz="1600" b="1">
              <a:latin typeface="PingFang HK Semibold" panose="020B0400000000000000" charset="-122"/>
              <a:ea typeface="PingFang HK Semibold" panose="020B0400000000000000" charset="-122"/>
              <a:cs typeface="Andale Mono" panose="020B0509000000000004" charset="0"/>
            </a:endParaRPr>
          </a:p>
          <a:p>
            <a:r>
              <a:rPr lang="en-US" sz="1600" b="1">
                <a:latin typeface="PingFang HK Semibold" panose="020B0400000000000000" charset="-122"/>
                <a:ea typeface="PingFang HK Semibold" panose="020B0400000000000000" charset="-122"/>
                <a:cs typeface="Andale Mono" panose="020B0509000000000004" charset="0"/>
              </a:rPr>
              <a:t>3. Gypsum (CaSO₄.2H₂O)</a:t>
            </a:r>
            <a:endParaRPr lang="en-US" sz="1600" b="1">
              <a:latin typeface="PingFang HK Semibold" panose="020B0400000000000000" charset="-122"/>
              <a:ea typeface="PingFang HK Semibold" panose="020B0400000000000000" charset="-122"/>
              <a:cs typeface="Andale Mono" panose="020B0509000000000004" charset="0"/>
            </a:endParaRPr>
          </a:p>
        </p:txBody>
      </p:sp>
      <p:pic>
        <p:nvPicPr>
          <p:cNvPr id="56" name="Picture 55" descr="hand"/>
          <p:cNvPicPr>
            <a:picLocks noChangeAspect="1"/>
          </p:cNvPicPr>
          <p:nvPr/>
        </p:nvPicPr>
        <p:blipFill>
          <a:blip r:embed="rId1"/>
          <a:stretch>
            <a:fillRect/>
          </a:stretch>
        </p:blipFill>
        <p:spPr>
          <a:xfrm>
            <a:off x="10584815" y="10160"/>
            <a:ext cx="1269365" cy="1269365"/>
          </a:xfrm>
          <a:prstGeom prst="rect">
            <a:avLst/>
          </a:prstGeom>
        </p:spPr>
      </p:pic>
      <p:pic>
        <p:nvPicPr>
          <p:cNvPr id="57" name="Picture 56" descr="stone"/>
          <p:cNvPicPr>
            <a:picLocks noChangeAspect="1"/>
          </p:cNvPicPr>
          <p:nvPr/>
        </p:nvPicPr>
        <p:blipFill>
          <a:blip r:embed="rId2"/>
          <a:stretch>
            <a:fillRect/>
          </a:stretch>
        </p:blipFill>
        <p:spPr>
          <a:xfrm>
            <a:off x="160020" y="-57150"/>
            <a:ext cx="1394460" cy="1394460"/>
          </a:xfrm>
          <a:prstGeom prst="rect">
            <a:avLst/>
          </a:prstGeom>
        </p:spPr>
      </p:pic>
      <p:sp>
        <p:nvSpPr>
          <p:cNvPr id="58" name="Text Box 57"/>
          <p:cNvSpPr txBox="1"/>
          <p:nvPr/>
        </p:nvSpPr>
        <p:spPr>
          <a:xfrm>
            <a:off x="160020" y="5997575"/>
            <a:ext cx="5046345" cy="583565"/>
          </a:xfrm>
          <a:prstGeom prst="rect">
            <a:avLst/>
          </a:prstGeom>
          <a:noFill/>
        </p:spPr>
        <p:txBody>
          <a:bodyPr wrap="square" rtlCol="0">
            <a:spAutoFit/>
          </a:bodyPr>
          <a:p>
            <a:r>
              <a:rPr lang="en-US" sz="1600" b="1">
                <a:latin typeface="Andale Mono" panose="020B0509000000000004" charset="0"/>
                <a:cs typeface="Andale Mono" panose="020B0509000000000004" charset="0"/>
              </a:rPr>
              <a:t>Now, let's move on and see the overview of the cement manufacturing process.</a:t>
            </a:r>
            <a:endParaRPr lang="en-US" sz="1600" b="1">
              <a:latin typeface="Andale Mono" panose="020B0509000000000004" charset="0"/>
              <a:cs typeface="Andale Mono" panose="020B05090000000000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sndAc>
          <p:stSnd>
            <p:snd r:embed="rId3" name="laser.wav"/>
          </p:stSnd>
        </p:sndAc>
      </p:transition>
    </mc:Choice>
    <mc:Fallback>
      <p:transition spd="med">
        <p:pull/>
        <p:sndAc>
          <p:stSnd>
            <p:snd r:embed="rId3"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strVal val="2/3*#ppt_w"/>
                                          </p:val>
                                        </p:tav>
                                        <p:tav tm="100000">
                                          <p:val>
                                            <p:strVal val="#ppt_w"/>
                                          </p:val>
                                        </p:tav>
                                      </p:tavLst>
                                    </p:anim>
                                    <p:anim calcmode="lin" valueType="num">
                                      <p:cBhvr>
                                        <p:cTn id="8" dur="500" fill="hold"/>
                                        <p:tgtEl>
                                          <p:spTgt spid="123"/>
                                        </p:tgtEl>
                                        <p:attrNameLst>
                                          <p:attrName>ppt_h</p:attrName>
                                        </p:attrNameLst>
                                      </p:cBhvr>
                                      <p:tavLst>
                                        <p:tav tm="0">
                                          <p:val>
                                            <p:strVal val="2/3*#ppt_h"/>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p:tgtEl>
                                          <p:spTgt spid="56"/>
                                        </p:tgtEl>
                                        <p:attrNameLst>
                                          <p:attrName>ppt_y</p:attrName>
                                        </p:attrNameLst>
                                      </p:cBhvr>
                                      <p:tavLst>
                                        <p:tav tm="0">
                                          <p:val>
                                            <p:strVal val="#ppt_y-#ppt_h*1.125000"/>
                                          </p:val>
                                        </p:tav>
                                        <p:tav tm="100000">
                                          <p:val>
                                            <p:strVal val="#ppt_y"/>
                                          </p:val>
                                        </p:tav>
                                      </p:tavLst>
                                    </p:anim>
                                    <p:animEffect transition="in" filter="wipe(down)">
                                      <p:cBhvr>
                                        <p:cTn id="12" dur="500"/>
                                        <p:tgtEl>
                                          <p:spTgt spid="56"/>
                                        </p:tgtEl>
                                      </p:cBhvr>
                                    </p:animEffect>
                                  </p:childTnLst>
                                </p:cTn>
                              </p:par>
                              <p:par>
                                <p:cTn id="13" presetID="12" presetClass="entr" presetSubtype="8"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p:tgtEl>
                                          <p:spTgt spid="57"/>
                                        </p:tgtEl>
                                        <p:attrNameLst>
                                          <p:attrName>ppt_x</p:attrName>
                                        </p:attrNameLst>
                                      </p:cBhvr>
                                      <p:tavLst>
                                        <p:tav tm="0">
                                          <p:val>
                                            <p:strVal val="#ppt_x-#ppt_w*1.125000"/>
                                          </p:val>
                                        </p:tav>
                                        <p:tav tm="100000">
                                          <p:val>
                                            <p:strVal val="#ppt_x"/>
                                          </p:val>
                                        </p:tav>
                                      </p:tavLst>
                                    </p:anim>
                                    <p:animEffect transition="in" filter="wipe(right)">
                                      <p:cBhvr>
                                        <p:cTn id="16" dur="500"/>
                                        <p:tgtEl>
                                          <p:spTgt spid="5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up)">
                                      <p:cBhvr>
                                        <p:cTn id="26" dur="500"/>
                                        <p:tgtEl>
                                          <p:spTgt spid="6"/>
                                        </p:tgtEl>
                                      </p:cBhvr>
                                    </p:animEffect>
                                  </p:childTnLst>
                                </p:cTn>
                              </p:par>
                            </p:childTnLst>
                          </p:cTn>
                        </p:par>
                        <p:par>
                          <p:cTn id="27" fill="hold">
                            <p:stCondLst>
                              <p:cond delay="1500"/>
                            </p:stCondLst>
                            <p:childTnLst>
                              <p:par>
                                <p:cTn id="28" presetID="2" presetClass="entr" presetSubtype="4" decel="25300" fill="hold" nodeType="afterEffect">
                                  <p:stCondLst>
                                    <p:cond delay="0"/>
                                  </p:stCondLst>
                                  <p:childTnLst>
                                    <p:set>
                                      <p:cBhvr>
                                        <p:cTn id="29" dur="1" fill="hold">
                                          <p:stCondLst>
                                            <p:cond delay="0"/>
                                          </p:stCondLst>
                                        </p:cTn>
                                        <p:tgtEl>
                                          <p:spTgt spid="106"/>
                                        </p:tgtEl>
                                        <p:attrNameLst>
                                          <p:attrName>style.visibility</p:attrName>
                                        </p:attrNameLst>
                                      </p:cBhvr>
                                      <p:to>
                                        <p:strVal val="visible"/>
                                      </p:to>
                                    </p:set>
                                    <p:anim calcmode="lin" valueType="num">
                                      <p:cBhvr additive="base">
                                        <p:cTn id="30" dur="750" fill="hold"/>
                                        <p:tgtEl>
                                          <p:spTgt spid="106"/>
                                        </p:tgtEl>
                                        <p:attrNameLst>
                                          <p:attrName>ppt_x</p:attrName>
                                        </p:attrNameLst>
                                      </p:cBhvr>
                                      <p:tavLst>
                                        <p:tav tm="0">
                                          <p:val>
                                            <p:strVal val="#ppt_x"/>
                                          </p:val>
                                        </p:tav>
                                        <p:tav tm="100000">
                                          <p:val>
                                            <p:strVal val="#ppt_x"/>
                                          </p:val>
                                        </p:tav>
                                      </p:tavLst>
                                    </p:anim>
                                    <p:anim calcmode="lin" valueType="num">
                                      <p:cBhvr additive="base">
                                        <p:cTn id="31" dur="750" fill="hold"/>
                                        <p:tgtEl>
                                          <p:spTgt spid="106"/>
                                        </p:tgtEl>
                                        <p:attrNameLst>
                                          <p:attrName>ppt_y</p:attrName>
                                        </p:attrNameLst>
                                      </p:cBhvr>
                                      <p:tavLst>
                                        <p:tav tm="0">
                                          <p:val>
                                            <p:strVal val="1+#ppt_h/2"/>
                                          </p:val>
                                        </p:tav>
                                        <p:tav tm="100000">
                                          <p:val>
                                            <p:strVal val="#ppt_y"/>
                                          </p:val>
                                        </p:tav>
                                      </p:tavLst>
                                    </p:anim>
                                  </p:childTnLst>
                                </p:cTn>
                              </p:par>
                              <p:par>
                                <p:cTn id="32" presetID="2" presetClass="entr" presetSubtype="4" decel="2530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750" fill="hold"/>
                                        <p:tgtEl>
                                          <p:spTgt spid="93"/>
                                        </p:tgtEl>
                                        <p:attrNameLst>
                                          <p:attrName>ppt_x</p:attrName>
                                        </p:attrNameLst>
                                      </p:cBhvr>
                                      <p:tavLst>
                                        <p:tav tm="0">
                                          <p:val>
                                            <p:strVal val="#ppt_x"/>
                                          </p:val>
                                        </p:tav>
                                        <p:tav tm="100000">
                                          <p:val>
                                            <p:strVal val="#ppt_x"/>
                                          </p:val>
                                        </p:tav>
                                      </p:tavLst>
                                    </p:anim>
                                    <p:anim calcmode="lin" valueType="num">
                                      <p:cBhvr additive="base">
                                        <p:cTn id="35" dur="750" fill="hold"/>
                                        <p:tgtEl>
                                          <p:spTgt spid="93"/>
                                        </p:tgtEl>
                                        <p:attrNameLst>
                                          <p:attrName>ppt_y</p:attrName>
                                        </p:attrNameLst>
                                      </p:cBhvr>
                                      <p:tavLst>
                                        <p:tav tm="0">
                                          <p:val>
                                            <p:strVal val="1+#ppt_h/2"/>
                                          </p:val>
                                        </p:tav>
                                        <p:tav tm="100000">
                                          <p:val>
                                            <p:strVal val="#ppt_y"/>
                                          </p:val>
                                        </p:tav>
                                      </p:tavLst>
                                    </p:anim>
                                  </p:childTnLst>
                                </p:cTn>
                              </p:par>
                              <p:par>
                                <p:cTn id="36" presetID="2" presetClass="entr" presetSubtype="4" decel="25300" fill="hold" nodeType="withEffect">
                                  <p:stCondLst>
                                    <p:cond delay="0"/>
                                  </p:stCondLst>
                                  <p:childTnLst>
                                    <p:set>
                                      <p:cBhvr>
                                        <p:cTn id="37" dur="1" fill="hold">
                                          <p:stCondLst>
                                            <p:cond delay="0"/>
                                          </p:stCondLst>
                                        </p:cTn>
                                        <p:tgtEl>
                                          <p:spTgt spid="97"/>
                                        </p:tgtEl>
                                        <p:attrNameLst>
                                          <p:attrName>style.visibility</p:attrName>
                                        </p:attrNameLst>
                                      </p:cBhvr>
                                      <p:to>
                                        <p:strVal val="visible"/>
                                      </p:to>
                                    </p:set>
                                    <p:anim calcmode="lin" valueType="num">
                                      <p:cBhvr additive="base">
                                        <p:cTn id="38" dur="750" fill="hold"/>
                                        <p:tgtEl>
                                          <p:spTgt spid="97"/>
                                        </p:tgtEl>
                                        <p:attrNameLst>
                                          <p:attrName>ppt_x</p:attrName>
                                        </p:attrNameLst>
                                      </p:cBhvr>
                                      <p:tavLst>
                                        <p:tav tm="0">
                                          <p:val>
                                            <p:strVal val="#ppt_x"/>
                                          </p:val>
                                        </p:tav>
                                        <p:tav tm="100000">
                                          <p:val>
                                            <p:strVal val="#ppt_x"/>
                                          </p:val>
                                        </p:tav>
                                      </p:tavLst>
                                    </p:anim>
                                    <p:anim calcmode="lin" valueType="num">
                                      <p:cBhvr additive="base">
                                        <p:cTn id="39" dur="750" fill="hold"/>
                                        <p:tgtEl>
                                          <p:spTgt spid="97"/>
                                        </p:tgtEl>
                                        <p:attrNameLst>
                                          <p:attrName>ppt_y</p:attrName>
                                        </p:attrNameLst>
                                      </p:cBhvr>
                                      <p:tavLst>
                                        <p:tav tm="0">
                                          <p:val>
                                            <p:strVal val="1+#ppt_h/2"/>
                                          </p:val>
                                        </p:tav>
                                        <p:tav tm="100000">
                                          <p:val>
                                            <p:strVal val="#ppt_y"/>
                                          </p:val>
                                        </p:tav>
                                      </p:tavLst>
                                    </p:anim>
                                  </p:childTnLst>
                                </p:cTn>
                              </p:par>
                              <p:par>
                                <p:cTn id="40" presetID="2" presetClass="entr" presetSubtype="4" decel="25300" fill="hold" nodeType="withEffect">
                                  <p:stCondLst>
                                    <p:cond delay="0"/>
                                  </p:stCondLst>
                                  <p:childTnLst>
                                    <p:set>
                                      <p:cBhvr>
                                        <p:cTn id="41" dur="1" fill="hold">
                                          <p:stCondLst>
                                            <p:cond delay="0"/>
                                          </p:stCondLst>
                                        </p:cTn>
                                        <p:tgtEl>
                                          <p:spTgt spid="102"/>
                                        </p:tgtEl>
                                        <p:attrNameLst>
                                          <p:attrName>style.visibility</p:attrName>
                                        </p:attrNameLst>
                                      </p:cBhvr>
                                      <p:to>
                                        <p:strVal val="visible"/>
                                      </p:to>
                                    </p:set>
                                    <p:anim calcmode="lin" valueType="num">
                                      <p:cBhvr additive="base">
                                        <p:cTn id="42" dur="750" fill="hold"/>
                                        <p:tgtEl>
                                          <p:spTgt spid="102"/>
                                        </p:tgtEl>
                                        <p:attrNameLst>
                                          <p:attrName>ppt_x</p:attrName>
                                        </p:attrNameLst>
                                      </p:cBhvr>
                                      <p:tavLst>
                                        <p:tav tm="0">
                                          <p:val>
                                            <p:strVal val="#ppt_x"/>
                                          </p:val>
                                        </p:tav>
                                        <p:tav tm="100000">
                                          <p:val>
                                            <p:strVal val="#ppt_x"/>
                                          </p:val>
                                        </p:tav>
                                      </p:tavLst>
                                    </p:anim>
                                    <p:anim calcmode="lin" valueType="num">
                                      <p:cBhvr additive="base">
                                        <p:cTn id="43" dur="750" fill="hold"/>
                                        <p:tgtEl>
                                          <p:spTgt spid="102"/>
                                        </p:tgtEl>
                                        <p:attrNameLst>
                                          <p:attrName>ppt_y</p:attrName>
                                        </p:attrNameLst>
                                      </p:cBhvr>
                                      <p:tavLst>
                                        <p:tav tm="0">
                                          <p:val>
                                            <p:strVal val="1+#ppt_h/2"/>
                                          </p:val>
                                        </p:tav>
                                        <p:tav tm="100000">
                                          <p:val>
                                            <p:strVal val="#ppt_y"/>
                                          </p:val>
                                        </p:tav>
                                      </p:tavLst>
                                    </p:anim>
                                  </p:childTnLst>
                                </p:cTn>
                              </p:par>
                              <p:par>
                                <p:cTn id="44" presetID="53" presetClass="entr" presetSubtype="16" fill="hold" grpId="0" nodeType="withEffect">
                                  <p:stCondLst>
                                    <p:cond delay="750"/>
                                  </p:stCondLst>
                                  <p:childTnLst>
                                    <p:set>
                                      <p:cBhvr>
                                        <p:cTn id="45" dur="1" fill="hold">
                                          <p:stCondLst>
                                            <p:cond delay="0"/>
                                          </p:stCondLst>
                                        </p:cTn>
                                        <p:tgtEl>
                                          <p:spTgt spid="86"/>
                                        </p:tgtEl>
                                        <p:attrNameLst>
                                          <p:attrName>style.visibility</p:attrName>
                                        </p:attrNameLst>
                                      </p:cBhvr>
                                      <p:to>
                                        <p:strVal val="visible"/>
                                      </p:to>
                                    </p:set>
                                    <p:anim calcmode="lin" valueType="num">
                                      <p:cBhvr>
                                        <p:cTn id="46" dur="2000" fill="hold"/>
                                        <p:tgtEl>
                                          <p:spTgt spid="86"/>
                                        </p:tgtEl>
                                        <p:attrNameLst>
                                          <p:attrName>ppt_w</p:attrName>
                                        </p:attrNameLst>
                                      </p:cBhvr>
                                      <p:tavLst>
                                        <p:tav tm="0">
                                          <p:val>
                                            <p:fltVal val="0"/>
                                          </p:val>
                                        </p:tav>
                                        <p:tav tm="100000">
                                          <p:val>
                                            <p:strVal val="#ppt_w"/>
                                          </p:val>
                                        </p:tav>
                                      </p:tavLst>
                                    </p:anim>
                                    <p:anim calcmode="lin" valueType="num">
                                      <p:cBhvr>
                                        <p:cTn id="47" dur="2000" fill="hold"/>
                                        <p:tgtEl>
                                          <p:spTgt spid="86"/>
                                        </p:tgtEl>
                                        <p:attrNameLst>
                                          <p:attrName>ppt_h</p:attrName>
                                        </p:attrNameLst>
                                      </p:cBhvr>
                                      <p:tavLst>
                                        <p:tav tm="0">
                                          <p:val>
                                            <p:fltVal val="0"/>
                                          </p:val>
                                        </p:tav>
                                        <p:tav tm="100000">
                                          <p:val>
                                            <p:strVal val="#ppt_h"/>
                                          </p:val>
                                        </p:tav>
                                      </p:tavLst>
                                    </p:anim>
                                    <p:animEffect transition="in" filter="fade">
                                      <p:cBhvr>
                                        <p:cTn id="48" dur="2000"/>
                                        <p:tgtEl>
                                          <p:spTgt spid="86"/>
                                        </p:tgtEl>
                                      </p:cBhvr>
                                    </p:animEffect>
                                  </p:childTnLst>
                                </p:cTn>
                              </p:par>
                              <p:par>
                                <p:cTn id="49" presetID="8" presetClass="emph" presetSubtype="0" fill="hold" grpId="1" nodeType="withEffect">
                                  <p:stCondLst>
                                    <p:cond delay="750"/>
                                  </p:stCondLst>
                                  <p:childTnLst>
                                    <p:animRot by="21600000">
                                      <p:cBhvr>
                                        <p:cTn id="50" dur="6500" fill="hold"/>
                                        <p:tgtEl>
                                          <p:spTgt spid="86"/>
                                        </p:tgtEl>
                                        <p:attrNameLst>
                                          <p:attrName>r</p:attrName>
                                        </p:attrNameLst>
                                      </p:cBhvr>
                                    </p:animRot>
                                  </p:childTnLst>
                                </p:cTn>
                              </p:par>
                              <p:par>
                                <p:cTn id="51" presetID="53" presetClass="entr" presetSubtype="16" fill="hold" grpId="0" nodeType="withEffect">
                                  <p:stCondLst>
                                    <p:cond delay="1000"/>
                                  </p:stCondLst>
                                  <p:childTnLst>
                                    <p:set>
                                      <p:cBhvr>
                                        <p:cTn id="52" dur="1" fill="hold">
                                          <p:stCondLst>
                                            <p:cond delay="0"/>
                                          </p:stCondLst>
                                        </p:cTn>
                                        <p:tgtEl>
                                          <p:spTgt spid="92"/>
                                        </p:tgtEl>
                                        <p:attrNameLst>
                                          <p:attrName>style.visibility</p:attrName>
                                        </p:attrNameLst>
                                      </p:cBhvr>
                                      <p:to>
                                        <p:strVal val="visible"/>
                                      </p:to>
                                    </p:set>
                                    <p:anim calcmode="lin" valueType="num">
                                      <p:cBhvr>
                                        <p:cTn id="53" dur="2000" fill="hold"/>
                                        <p:tgtEl>
                                          <p:spTgt spid="92"/>
                                        </p:tgtEl>
                                        <p:attrNameLst>
                                          <p:attrName>ppt_w</p:attrName>
                                        </p:attrNameLst>
                                      </p:cBhvr>
                                      <p:tavLst>
                                        <p:tav tm="0">
                                          <p:val>
                                            <p:fltVal val="0"/>
                                          </p:val>
                                        </p:tav>
                                        <p:tav tm="100000">
                                          <p:val>
                                            <p:strVal val="#ppt_w"/>
                                          </p:val>
                                        </p:tav>
                                      </p:tavLst>
                                    </p:anim>
                                    <p:anim calcmode="lin" valueType="num">
                                      <p:cBhvr>
                                        <p:cTn id="54" dur="2000" fill="hold"/>
                                        <p:tgtEl>
                                          <p:spTgt spid="92"/>
                                        </p:tgtEl>
                                        <p:attrNameLst>
                                          <p:attrName>ppt_h</p:attrName>
                                        </p:attrNameLst>
                                      </p:cBhvr>
                                      <p:tavLst>
                                        <p:tav tm="0">
                                          <p:val>
                                            <p:fltVal val="0"/>
                                          </p:val>
                                        </p:tav>
                                        <p:tav tm="100000">
                                          <p:val>
                                            <p:strVal val="#ppt_h"/>
                                          </p:val>
                                        </p:tav>
                                      </p:tavLst>
                                    </p:anim>
                                    <p:animEffect transition="in" filter="fade">
                                      <p:cBhvr>
                                        <p:cTn id="55" dur="2000"/>
                                        <p:tgtEl>
                                          <p:spTgt spid="92"/>
                                        </p:tgtEl>
                                      </p:cBhvr>
                                    </p:animEffect>
                                  </p:childTnLst>
                                </p:cTn>
                              </p:par>
                              <p:par>
                                <p:cTn id="56" presetID="8" presetClass="emph" presetSubtype="0" fill="hold" grpId="1" nodeType="withEffect">
                                  <p:stCondLst>
                                    <p:cond delay="1000"/>
                                  </p:stCondLst>
                                  <p:childTnLst>
                                    <p:animRot by="21600000">
                                      <p:cBhvr>
                                        <p:cTn id="57" dur="6500" fill="hold"/>
                                        <p:tgtEl>
                                          <p:spTgt spid="92"/>
                                        </p:tgtEl>
                                        <p:attrNameLst>
                                          <p:attrName>r</p:attrName>
                                        </p:attrNameLst>
                                      </p:cBhvr>
                                    </p:animRot>
                                  </p:childTnLst>
                                </p:cTn>
                              </p:par>
                              <p:par>
                                <p:cTn id="58" presetID="53" presetClass="entr" presetSubtype="16" fill="hold" grpId="0" nodeType="withEffect">
                                  <p:stCondLst>
                                    <p:cond delay="1250"/>
                                  </p:stCondLst>
                                  <p:childTnLst>
                                    <p:set>
                                      <p:cBhvr>
                                        <p:cTn id="59" dur="1" fill="hold">
                                          <p:stCondLst>
                                            <p:cond delay="0"/>
                                          </p:stCondLst>
                                        </p:cTn>
                                        <p:tgtEl>
                                          <p:spTgt spid="87"/>
                                        </p:tgtEl>
                                        <p:attrNameLst>
                                          <p:attrName>style.visibility</p:attrName>
                                        </p:attrNameLst>
                                      </p:cBhvr>
                                      <p:to>
                                        <p:strVal val="visible"/>
                                      </p:to>
                                    </p:set>
                                    <p:anim calcmode="lin" valueType="num">
                                      <p:cBhvr>
                                        <p:cTn id="60" dur="2000" fill="hold"/>
                                        <p:tgtEl>
                                          <p:spTgt spid="87"/>
                                        </p:tgtEl>
                                        <p:attrNameLst>
                                          <p:attrName>ppt_w</p:attrName>
                                        </p:attrNameLst>
                                      </p:cBhvr>
                                      <p:tavLst>
                                        <p:tav tm="0">
                                          <p:val>
                                            <p:fltVal val="0"/>
                                          </p:val>
                                        </p:tav>
                                        <p:tav tm="100000">
                                          <p:val>
                                            <p:strVal val="#ppt_w"/>
                                          </p:val>
                                        </p:tav>
                                      </p:tavLst>
                                    </p:anim>
                                    <p:anim calcmode="lin" valueType="num">
                                      <p:cBhvr>
                                        <p:cTn id="61" dur="2000" fill="hold"/>
                                        <p:tgtEl>
                                          <p:spTgt spid="87"/>
                                        </p:tgtEl>
                                        <p:attrNameLst>
                                          <p:attrName>ppt_h</p:attrName>
                                        </p:attrNameLst>
                                      </p:cBhvr>
                                      <p:tavLst>
                                        <p:tav tm="0">
                                          <p:val>
                                            <p:fltVal val="0"/>
                                          </p:val>
                                        </p:tav>
                                        <p:tav tm="100000">
                                          <p:val>
                                            <p:strVal val="#ppt_h"/>
                                          </p:val>
                                        </p:tav>
                                      </p:tavLst>
                                    </p:anim>
                                    <p:animEffect transition="in" filter="fade">
                                      <p:cBhvr>
                                        <p:cTn id="62" dur="2000"/>
                                        <p:tgtEl>
                                          <p:spTgt spid="87"/>
                                        </p:tgtEl>
                                      </p:cBhvr>
                                    </p:animEffect>
                                  </p:childTnLst>
                                </p:cTn>
                              </p:par>
                              <p:par>
                                <p:cTn id="63" presetID="8" presetClass="emph" presetSubtype="0" fill="hold" grpId="1" nodeType="withEffect">
                                  <p:stCondLst>
                                    <p:cond delay="1250"/>
                                  </p:stCondLst>
                                  <p:childTnLst>
                                    <p:animRot by="21600000">
                                      <p:cBhvr>
                                        <p:cTn id="64" dur="6500" fill="hold"/>
                                        <p:tgtEl>
                                          <p:spTgt spid="87"/>
                                        </p:tgtEl>
                                        <p:attrNameLst>
                                          <p:attrName>r</p:attrName>
                                        </p:attrNameLst>
                                      </p:cBhvr>
                                    </p:animRot>
                                  </p:childTnLst>
                                </p:cTn>
                              </p:par>
                              <p:par>
                                <p:cTn id="65" presetID="53" presetClass="entr" presetSubtype="16" fill="hold" grpId="0" nodeType="withEffect">
                                  <p:stCondLst>
                                    <p:cond delay="1500"/>
                                  </p:stCondLst>
                                  <p:childTnLst>
                                    <p:set>
                                      <p:cBhvr>
                                        <p:cTn id="66" dur="1" fill="hold">
                                          <p:stCondLst>
                                            <p:cond delay="0"/>
                                          </p:stCondLst>
                                        </p:cTn>
                                        <p:tgtEl>
                                          <p:spTgt spid="101"/>
                                        </p:tgtEl>
                                        <p:attrNameLst>
                                          <p:attrName>style.visibility</p:attrName>
                                        </p:attrNameLst>
                                      </p:cBhvr>
                                      <p:to>
                                        <p:strVal val="visible"/>
                                      </p:to>
                                    </p:set>
                                    <p:anim calcmode="lin" valueType="num">
                                      <p:cBhvr>
                                        <p:cTn id="67" dur="2000" fill="hold"/>
                                        <p:tgtEl>
                                          <p:spTgt spid="101"/>
                                        </p:tgtEl>
                                        <p:attrNameLst>
                                          <p:attrName>ppt_w</p:attrName>
                                        </p:attrNameLst>
                                      </p:cBhvr>
                                      <p:tavLst>
                                        <p:tav tm="0">
                                          <p:val>
                                            <p:fltVal val="0"/>
                                          </p:val>
                                        </p:tav>
                                        <p:tav tm="100000">
                                          <p:val>
                                            <p:strVal val="#ppt_w"/>
                                          </p:val>
                                        </p:tav>
                                      </p:tavLst>
                                    </p:anim>
                                    <p:anim calcmode="lin" valueType="num">
                                      <p:cBhvr>
                                        <p:cTn id="68" dur="2000" fill="hold"/>
                                        <p:tgtEl>
                                          <p:spTgt spid="101"/>
                                        </p:tgtEl>
                                        <p:attrNameLst>
                                          <p:attrName>ppt_h</p:attrName>
                                        </p:attrNameLst>
                                      </p:cBhvr>
                                      <p:tavLst>
                                        <p:tav tm="0">
                                          <p:val>
                                            <p:fltVal val="0"/>
                                          </p:val>
                                        </p:tav>
                                        <p:tav tm="100000">
                                          <p:val>
                                            <p:strVal val="#ppt_h"/>
                                          </p:val>
                                        </p:tav>
                                      </p:tavLst>
                                    </p:anim>
                                    <p:animEffect transition="in" filter="fade">
                                      <p:cBhvr>
                                        <p:cTn id="69" dur="2000"/>
                                        <p:tgtEl>
                                          <p:spTgt spid="101"/>
                                        </p:tgtEl>
                                      </p:cBhvr>
                                    </p:animEffect>
                                  </p:childTnLst>
                                </p:cTn>
                              </p:par>
                              <p:par>
                                <p:cTn id="70" presetID="8" presetClass="emph" presetSubtype="0" fill="hold" grpId="1" nodeType="withEffect">
                                  <p:stCondLst>
                                    <p:cond delay="1500"/>
                                  </p:stCondLst>
                                  <p:childTnLst>
                                    <p:animRot by="21600000">
                                      <p:cBhvr>
                                        <p:cTn id="71" dur="6500" fill="hold"/>
                                        <p:tgtEl>
                                          <p:spTgt spid="101"/>
                                        </p:tgtEl>
                                        <p:attrNameLst>
                                          <p:attrName>r</p:attrName>
                                        </p:attrNameLst>
                                      </p:cBhvr>
                                    </p:animRot>
                                  </p:childTnLst>
                                </p:cTn>
                              </p:par>
                              <p:par>
                                <p:cTn id="72" presetID="23" presetClass="entr" presetSubtype="16" fill="hold" grpId="0" nodeType="withEffect">
                                  <p:stCondLst>
                                    <p:cond delay="0"/>
                                  </p:stCondLst>
                                  <p:childTnLst>
                                    <p:set>
                                      <p:cBhvr>
                                        <p:cTn id="73" dur="3000" fill="hold">
                                          <p:stCondLst>
                                            <p:cond delay="0"/>
                                          </p:stCondLst>
                                        </p:cTn>
                                        <p:tgtEl>
                                          <p:spTgt spid="120"/>
                                        </p:tgtEl>
                                        <p:attrNameLst>
                                          <p:attrName>style.visibility</p:attrName>
                                        </p:attrNameLst>
                                      </p:cBhvr>
                                      <p:to>
                                        <p:strVal val="visible"/>
                                      </p:to>
                                    </p:set>
                                    <p:anim calcmode="lin" valueType="num">
                                      <p:cBhvr>
                                        <p:cTn id="74" dur="3000" fill="hold"/>
                                        <p:tgtEl>
                                          <p:spTgt spid="120"/>
                                        </p:tgtEl>
                                        <p:attrNameLst>
                                          <p:attrName>ppt_w</p:attrName>
                                        </p:attrNameLst>
                                      </p:cBhvr>
                                      <p:tavLst>
                                        <p:tav tm="0">
                                          <p:val>
                                            <p:fltVal val="0"/>
                                          </p:val>
                                        </p:tav>
                                        <p:tav tm="100000">
                                          <p:val>
                                            <p:strVal val="#ppt_w"/>
                                          </p:val>
                                        </p:tav>
                                      </p:tavLst>
                                    </p:anim>
                                    <p:anim calcmode="lin" valueType="num">
                                      <p:cBhvr>
                                        <p:cTn id="75" dur="3000" fill="hold"/>
                                        <p:tgtEl>
                                          <p:spTgt spid="120"/>
                                        </p:tgtEl>
                                        <p:attrNameLst>
                                          <p:attrName>ppt_h</p:attrName>
                                        </p:attrNameLst>
                                      </p:cBhvr>
                                      <p:tavLst>
                                        <p:tav tm="0">
                                          <p:val>
                                            <p:fltVal val="0"/>
                                          </p:val>
                                        </p:tav>
                                        <p:tav tm="100000">
                                          <p:val>
                                            <p:strVal val="#ppt_h"/>
                                          </p:val>
                                        </p:tav>
                                      </p:tavLst>
                                    </p:anim>
                                  </p:childTnLst>
                                </p:cTn>
                              </p:par>
                              <p:par>
                                <p:cTn id="76" presetID="23" presetClass="entr" presetSubtype="16" fill="hold" grpId="0" nodeType="withEffect">
                                  <p:stCondLst>
                                    <p:cond delay="0"/>
                                  </p:stCondLst>
                                  <p:childTnLst>
                                    <p:set>
                                      <p:cBhvr>
                                        <p:cTn id="77" dur="3000" fill="hold">
                                          <p:stCondLst>
                                            <p:cond delay="0"/>
                                          </p:stCondLst>
                                        </p:cTn>
                                        <p:tgtEl>
                                          <p:spTgt spid="121"/>
                                        </p:tgtEl>
                                        <p:attrNameLst>
                                          <p:attrName>style.visibility</p:attrName>
                                        </p:attrNameLst>
                                      </p:cBhvr>
                                      <p:to>
                                        <p:strVal val="visible"/>
                                      </p:to>
                                    </p:set>
                                    <p:anim calcmode="lin" valueType="num">
                                      <p:cBhvr>
                                        <p:cTn id="78" dur="3000" fill="hold"/>
                                        <p:tgtEl>
                                          <p:spTgt spid="121"/>
                                        </p:tgtEl>
                                        <p:attrNameLst>
                                          <p:attrName>ppt_w</p:attrName>
                                        </p:attrNameLst>
                                      </p:cBhvr>
                                      <p:tavLst>
                                        <p:tav tm="0">
                                          <p:val>
                                            <p:fltVal val="0"/>
                                          </p:val>
                                        </p:tav>
                                        <p:tav tm="100000">
                                          <p:val>
                                            <p:strVal val="#ppt_w"/>
                                          </p:val>
                                        </p:tav>
                                      </p:tavLst>
                                    </p:anim>
                                    <p:anim calcmode="lin" valueType="num">
                                      <p:cBhvr>
                                        <p:cTn id="79" dur="3000" fill="hold"/>
                                        <p:tgtEl>
                                          <p:spTgt spid="121"/>
                                        </p:tgtEl>
                                        <p:attrNameLst>
                                          <p:attrName>ppt_h</p:attrName>
                                        </p:attrNameLst>
                                      </p:cBhvr>
                                      <p:tavLst>
                                        <p:tav tm="0">
                                          <p:val>
                                            <p:fltVal val="0"/>
                                          </p:val>
                                        </p:tav>
                                        <p:tav tm="100000">
                                          <p:val>
                                            <p:strVal val="#ppt_h"/>
                                          </p:val>
                                        </p:tav>
                                      </p:tavLst>
                                    </p:anim>
                                  </p:childTnLst>
                                </p:cTn>
                              </p:par>
                              <p:par>
                                <p:cTn id="80" presetID="23" presetClass="entr" presetSubtype="16" fill="hold" grpId="0" nodeType="withEffect">
                                  <p:stCondLst>
                                    <p:cond delay="0"/>
                                  </p:stCondLst>
                                  <p:childTnLst>
                                    <p:set>
                                      <p:cBhvr>
                                        <p:cTn id="81" dur="3000" fill="hold">
                                          <p:stCondLst>
                                            <p:cond delay="0"/>
                                          </p:stCondLst>
                                        </p:cTn>
                                        <p:tgtEl>
                                          <p:spTgt spid="122"/>
                                        </p:tgtEl>
                                        <p:attrNameLst>
                                          <p:attrName>style.visibility</p:attrName>
                                        </p:attrNameLst>
                                      </p:cBhvr>
                                      <p:to>
                                        <p:strVal val="visible"/>
                                      </p:to>
                                    </p:set>
                                    <p:anim calcmode="lin" valueType="num">
                                      <p:cBhvr>
                                        <p:cTn id="82" dur="3000" fill="hold"/>
                                        <p:tgtEl>
                                          <p:spTgt spid="122"/>
                                        </p:tgtEl>
                                        <p:attrNameLst>
                                          <p:attrName>ppt_w</p:attrName>
                                        </p:attrNameLst>
                                      </p:cBhvr>
                                      <p:tavLst>
                                        <p:tav tm="0">
                                          <p:val>
                                            <p:fltVal val="0"/>
                                          </p:val>
                                        </p:tav>
                                        <p:tav tm="100000">
                                          <p:val>
                                            <p:strVal val="#ppt_w"/>
                                          </p:val>
                                        </p:tav>
                                      </p:tavLst>
                                    </p:anim>
                                    <p:anim calcmode="lin" valueType="num">
                                      <p:cBhvr>
                                        <p:cTn id="83" dur="3000" fill="hold"/>
                                        <p:tgtEl>
                                          <p:spTgt spid="122"/>
                                        </p:tgtEl>
                                        <p:attrNameLst>
                                          <p:attrName>ppt_h</p:attrName>
                                        </p:attrNameLst>
                                      </p:cBhvr>
                                      <p:tavLst>
                                        <p:tav tm="0">
                                          <p:val>
                                            <p:fltVal val="0"/>
                                          </p:val>
                                        </p:tav>
                                        <p:tav tm="100000">
                                          <p:val>
                                            <p:strVal val="#ppt_h"/>
                                          </p:val>
                                        </p:tav>
                                      </p:tavLst>
                                    </p:anim>
                                  </p:childTnLst>
                                </p:cTn>
                              </p:par>
                              <p:par>
                                <p:cTn id="84" presetID="23" presetClass="entr" presetSubtype="16" fill="hold" grpId="0" nodeType="withEffect">
                                  <p:stCondLst>
                                    <p:cond delay="0"/>
                                  </p:stCondLst>
                                  <p:childTnLst>
                                    <p:set>
                                      <p:cBhvr>
                                        <p:cTn id="85" dur="3000" fill="hold">
                                          <p:stCondLst>
                                            <p:cond delay="0"/>
                                          </p:stCondLst>
                                        </p:cTn>
                                        <p:tgtEl>
                                          <p:spTgt spid="119"/>
                                        </p:tgtEl>
                                        <p:attrNameLst>
                                          <p:attrName>style.visibility</p:attrName>
                                        </p:attrNameLst>
                                      </p:cBhvr>
                                      <p:to>
                                        <p:strVal val="visible"/>
                                      </p:to>
                                    </p:set>
                                    <p:anim calcmode="lin" valueType="num">
                                      <p:cBhvr>
                                        <p:cTn id="86" dur="3000" fill="hold"/>
                                        <p:tgtEl>
                                          <p:spTgt spid="119"/>
                                        </p:tgtEl>
                                        <p:attrNameLst>
                                          <p:attrName>ppt_w</p:attrName>
                                        </p:attrNameLst>
                                      </p:cBhvr>
                                      <p:tavLst>
                                        <p:tav tm="0">
                                          <p:val>
                                            <p:fltVal val="0"/>
                                          </p:val>
                                        </p:tav>
                                        <p:tav tm="100000">
                                          <p:val>
                                            <p:strVal val="#ppt_w"/>
                                          </p:val>
                                        </p:tav>
                                      </p:tavLst>
                                    </p:anim>
                                    <p:anim calcmode="lin" valueType="num">
                                      <p:cBhvr>
                                        <p:cTn id="87" dur="3000" fill="hold"/>
                                        <p:tgtEl>
                                          <p:spTgt spid="119"/>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2" presetClass="entr" presetSubtype="8" fill="hold" grpId="0" nodeType="clickEffect">
                                  <p:stCondLst>
                                    <p:cond delay="0"/>
                                  </p:stCondLst>
                                  <p:iterate type="lt">
                                    <p:tmPct val="0"/>
                                  </p:iterate>
                                  <p:childTnLst>
                                    <p:set>
                                      <p:cBhvr>
                                        <p:cTn id="91" dur="1" fill="hold">
                                          <p:stCondLst>
                                            <p:cond delay="0"/>
                                          </p:stCondLst>
                                        </p:cTn>
                                        <p:tgtEl>
                                          <p:spTgt spid="58"/>
                                        </p:tgtEl>
                                        <p:attrNameLst>
                                          <p:attrName>style.visibility</p:attrName>
                                        </p:attrNameLst>
                                      </p:cBhvr>
                                      <p:to>
                                        <p:strVal val="visible"/>
                                      </p:to>
                                    </p:set>
                                    <p:anim calcmode="lin" valueType="num">
                                      <p:cBhvr additive="base">
                                        <p:cTn id="92" dur="500"/>
                                        <p:tgtEl>
                                          <p:spTgt spid="58"/>
                                        </p:tgtEl>
                                        <p:attrNameLst>
                                          <p:attrName>ppt_x</p:attrName>
                                        </p:attrNameLst>
                                      </p:cBhvr>
                                      <p:tavLst>
                                        <p:tav tm="0">
                                          <p:val>
                                            <p:strVal val="#ppt_x-#ppt_w*1.125000"/>
                                          </p:val>
                                        </p:tav>
                                        <p:tav tm="100000">
                                          <p:val>
                                            <p:strVal val="#ppt_x"/>
                                          </p:val>
                                        </p:tav>
                                      </p:tavLst>
                                    </p:anim>
                                    <p:animEffect transition="in" filter="wipe(right)">
                                      <p:cBhvr>
                                        <p:cTn id="93" dur="500"/>
                                        <p:tgtEl>
                                          <p:spTgt spid="58"/>
                                        </p:tgtEl>
                                      </p:cBhvr>
                                    </p:animEffect>
                                  </p:childTnLst>
                                </p:cTn>
                              </p:par>
                              <p:par>
                                <p:cTn id="94" presetID="24" presetClass="emph" presetSubtype="0" fill="hold" grpId="1" nodeType="withEffect">
                                  <p:stCondLst>
                                    <p:cond delay="0"/>
                                  </p:stCondLst>
                                  <p:iterate type="lt">
                                    <p:tmPct val="0"/>
                                  </p:iterate>
                                  <p:childTnLst>
                                    <p:animClr clrSpc="hsl" dir="cw">
                                      <p:cBhvr override="childStyle">
                                        <p:cTn id="95" dur="500" fill="hold"/>
                                        <p:tgtEl>
                                          <p:spTgt spid="58"/>
                                        </p:tgtEl>
                                        <p:attrNameLst>
                                          <p:attrName>style.color</p:attrName>
                                        </p:attrNameLst>
                                      </p:cBhvr>
                                      <p:by>
                                        <p:hsl h="0" s="-12549" l="-25098"/>
                                      </p:by>
                                    </p:animClr>
                                    <p:animClr clrSpc="hsl" dir="cw">
                                      <p:cBhvr>
                                        <p:cTn id="96" dur="500" fill="hold"/>
                                        <p:tgtEl>
                                          <p:spTgt spid="58"/>
                                        </p:tgtEl>
                                        <p:attrNameLst>
                                          <p:attrName>fillcolor</p:attrName>
                                        </p:attrNameLst>
                                      </p:cBhvr>
                                      <p:by>
                                        <p:hsl h="0" s="-12549" l="-25098"/>
                                      </p:by>
                                    </p:animClr>
                                    <p:animClr clrSpc="hsl" dir="cw">
                                      <p:cBhvr>
                                        <p:cTn id="97" dur="500" fill="hold"/>
                                        <p:tgtEl>
                                          <p:spTgt spid="58"/>
                                        </p:tgtEl>
                                        <p:attrNameLst>
                                          <p:attrName>stroke.color</p:attrName>
                                        </p:attrNameLst>
                                      </p:cBhvr>
                                      <p:by>
                                        <p:hsl h="0" s="-12549" l="-25098"/>
                                      </p:by>
                                    </p:animClr>
                                    <p:set>
                                      <p:cBhvr>
                                        <p:cTn id="98" dur="500" fill="hold"/>
                                        <p:tgtEl>
                                          <p:spTgt spid="5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86" grpId="1" bldLvl="0" animBg="1"/>
      <p:bldP spid="87" grpId="0" bldLvl="0" animBg="1"/>
      <p:bldP spid="87" grpId="1" bldLvl="0" animBg="1"/>
      <p:bldP spid="92" grpId="0" bldLvl="0" animBg="1"/>
      <p:bldP spid="92" grpId="1" bldLvl="0" animBg="1"/>
      <p:bldP spid="101" grpId="0" bldLvl="0" animBg="1"/>
      <p:bldP spid="101" grpId="1" bldLvl="0" animBg="1"/>
      <p:bldP spid="120" grpId="0"/>
      <p:bldP spid="121" grpId="0"/>
      <p:bldP spid="122" grpId="0"/>
      <p:bldP spid="119" grpId="0"/>
      <p:bldP spid="123" grpId="0"/>
      <p:bldP spid="5" grpId="0"/>
      <p:bldP spid="6" grpId="0"/>
      <p:bldP spid="58" grpId="0"/>
      <p:bldP spid="58" grpId="1"/>
    </p:bldLst>
  </p:timing>
</p:sld>
</file>

<file path=ppt/tags/tag1.xml><?xml version="1.0" encoding="utf-8"?>
<p:tagLst xmlns:p="http://schemas.openxmlformats.org/presentationml/2006/main">
  <p:tag name="ISPRING_PRESENTATION_TITLE" val="扁平教育"/>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20710</Words>
  <Application>WPS Presentation</Application>
  <PresentationFormat>宽屏</PresentationFormat>
  <Paragraphs>399</Paragraphs>
  <Slides>38</Slides>
  <Notes>25</Notes>
  <HiddenSlides>0</HiddenSlides>
  <MMClips>2</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38</vt:i4>
      </vt:variant>
    </vt:vector>
  </HeadingPairs>
  <TitlesOfParts>
    <vt:vector size="64" baseType="lpstr">
      <vt:lpstr>Arial</vt:lpstr>
      <vt:lpstr>SimSun</vt:lpstr>
      <vt:lpstr>Wingdings</vt:lpstr>
      <vt:lpstr>Calibri</vt:lpstr>
      <vt:lpstr>幼圆</vt:lpstr>
      <vt:lpstr>Microsoft YaHei</vt:lpstr>
      <vt:lpstr>BrowalliaUPC</vt:lpstr>
      <vt:lpstr>Microsoft Sans Serif</vt:lpstr>
      <vt:lpstr>PingFang HK Semibold</vt:lpstr>
      <vt:lpstr>Academy Engraved LET</vt:lpstr>
      <vt:lpstr>Andale Mono</vt:lpstr>
      <vt:lpstr>Arial Unicode MS</vt:lpstr>
      <vt:lpstr>Chalkboard Bold</vt:lpstr>
      <vt:lpstr>Mongolian Baiti</vt:lpstr>
      <vt:lpstr>PingFang HK Regular</vt:lpstr>
      <vt:lpstr>Al Bayan Bold</vt:lpstr>
      <vt:lpstr>等线</vt:lpstr>
      <vt:lpstr>等线 Light</vt:lpstr>
      <vt:lpstr>Chalkboard Regular</vt:lpstr>
      <vt:lpstr>Comic Sans MS Bold</vt:lpstr>
      <vt:lpstr>Arial Bold</vt:lpstr>
      <vt:lpstr>Chalkboard SE Bold</vt:lpstr>
      <vt:lpstr>Segoe Print</vt:lpstr>
      <vt:lpstr>Wide Latin</vt:lpstr>
      <vt:lpstr>Comic Sans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扁平教育</dc:title>
  <dc:creator>PC</dc:creator>
  <cp:lastModifiedBy>User</cp:lastModifiedBy>
  <cp:revision>158</cp:revision>
  <dcterms:created xsi:type="dcterms:W3CDTF">2023-01-13T04:24:00Z</dcterms:created>
  <dcterms:modified xsi:type="dcterms:W3CDTF">2023-01-13T08:05:41Z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321366EECB50428B9DB304F53CF3BBDB</vt:lpwstr>
  </property>
</Properties>
</file>